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72" r:id="rId7"/>
    <p:sldId id="273" r:id="rId8"/>
    <p:sldId id="275" r:id="rId9"/>
    <p:sldId id="278" r:id="rId10"/>
    <p:sldId id="279" r:id="rId11"/>
    <p:sldId id="28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ECFF"/>
    <a:srgbClr val="99CCFF"/>
    <a:srgbClr val="FF3300"/>
    <a:srgbClr val="FF99FF"/>
    <a:srgbClr val="66CCFF"/>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7" d="100"/>
          <a:sy n="77" d="100"/>
        </p:scale>
        <p:origin x="23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A4731-6729-409E-8B85-924076BC59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ADBA21B-C05E-4D2E-BD2C-8DDAC8CE3B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70FBC8E-5326-4EFA-8483-9303738AF977}"/>
              </a:ext>
            </a:extLst>
          </p:cNvPr>
          <p:cNvSpPr>
            <a:spLocks noGrp="1"/>
          </p:cNvSpPr>
          <p:nvPr>
            <p:ph type="dt" sz="half" idx="10"/>
          </p:nvPr>
        </p:nvSpPr>
        <p:spPr/>
        <p:txBody>
          <a:bodyPr/>
          <a:lstStyle/>
          <a:p>
            <a:fld id="{AA2AED23-F396-42D0-96FB-7D398342E22C}" type="datetimeFigureOut">
              <a:rPr lang="en-GB" smtClean="0"/>
              <a:t>04/09/2024</a:t>
            </a:fld>
            <a:endParaRPr lang="en-GB"/>
          </a:p>
        </p:txBody>
      </p:sp>
      <p:sp>
        <p:nvSpPr>
          <p:cNvPr id="5" name="Footer Placeholder 4">
            <a:extLst>
              <a:ext uri="{FF2B5EF4-FFF2-40B4-BE49-F238E27FC236}">
                <a16:creationId xmlns:a16="http://schemas.microsoft.com/office/drawing/2014/main" id="{C5C04F29-A896-42B5-BDCB-82051363A6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FC45C00-76D0-42BF-B763-C7D900EF9561}"/>
              </a:ext>
            </a:extLst>
          </p:cNvPr>
          <p:cNvSpPr>
            <a:spLocks noGrp="1"/>
          </p:cNvSpPr>
          <p:nvPr>
            <p:ph type="sldNum" sz="quarter" idx="12"/>
          </p:nvPr>
        </p:nvSpPr>
        <p:spPr/>
        <p:txBody>
          <a:bodyPr/>
          <a:lstStyle/>
          <a:p>
            <a:fld id="{56B3FCA1-5BA3-40CD-83F1-EE96231CF694}" type="slidenum">
              <a:rPr lang="en-GB" smtClean="0"/>
              <a:t>‹#›</a:t>
            </a:fld>
            <a:endParaRPr lang="en-GB"/>
          </a:p>
        </p:txBody>
      </p:sp>
    </p:spTree>
    <p:extLst>
      <p:ext uri="{BB962C8B-B14F-4D97-AF65-F5344CB8AC3E}">
        <p14:creationId xmlns:p14="http://schemas.microsoft.com/office/powerpoint/2010/main" val="1950753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92723-65EC-46B6-9166-D5882716528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08FDCA4-C4FB-4D02-ABC7-9038E2F4302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ED8BC6-A0A5-42CA-8BB4-4C680246623B}"/>
              </a:ext>
            </a:extLst>
          </p:cNvPr>
          <p:cNvSpPr>
            <a:spLocks noGrp="1"/>
          </p:cNvSpPr>
          <p:nvPr>
            <p:ph type="dt" sz="half" idx="10"/>
          </p:nvPr>
        </p:nvSpPr>
        <p:spPr/>
        <p:txBody>
          <a:bodyPr/>
          <a:lstStyle/>
          <a:p>
            <a:fld id="{AA2AED23-F396-42D0-96FB-7D398342E22C}" type="datetimeFigureOut">
              <a:rPr lang="en-GB" smtClean="0"/>
              <a:t>04/09/2024</a:t>
            </a:fld>
            <a:endParaRPr lang="en-GB"/>
          </a:p>
        </p:txBody>
      </p:sp>
      <p:sp>
        <p:nvSpPr>
          <p:cNvPr id="5" name="Footer Placeholder 4">
            <a:extLst>
              <a:ext uri="{FF2B5EF4-FFF2-40B4-BE49-F238E27FC236}">
                <a16:creationId xmlns:a16="http://schemas.microsoft.com/office/drawing/2014/main" id="{563C46C1-735D-4EB8-8F06-0A23481A4D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0A229C-0D81-4B50-92C9-C82D2B4F3BC9}"/>
              </a:ext>
            </a:extLst>
          </p:cNvPr>
          <p:cNvSpPr>
            <a:spLocks noGrp="1"/>
          </p:cNvSpPr>
          <p:nvPr>
            <p:ph type="sldNum" sz="quarter" idx="12"/>
          </p:nvPr>
        </p:nvSpPr>
        <p:spPr/>
        <p:txBody>
          <a:bodyPr/>
          <a:lstStyle/>
          <a:p>
            <a:fld id="{56B3FCA1-5BA3-40CD-83F1-EE96231CF694}" type="slidenum">
              <a:rPr lang="en-GB" smtClean="0"/>
              <a:t>‹#›</a:t>
            </a:fld>
            <a:endParaRPr lang="en-GB"/>
          </a:p>
        </p:txBody>
      </p:sp>
    </p:spTree>
    <p:extLst>
      <p:ext uri="{BB962C8B-B14F-4D97-AF65-F5344CB8AC3E}">
        <p14:creationId xmlns:p14="http://schemas.microsoft.com/office/powerpoint/2010/main" val="4032529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77A255-8FE1-4266-B311-05036FF4848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D1DE1AD-3554-422A-ACFD-D835E8B7336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6050682-D343-46CE-BA9A-FE2A5E873018}"/>
              </a:ext>
            </a:extLst>
          </p:cNvPr>
          <p:cNvSpPr>
            <a:spLocks noGrp="1"/>
          </p:cNvSpPr>
          <p:nvPr>
            <p:ph type="dt" sz="half" idx="10"/>
          </p:nvPr>
        </p:nvSpPr>
        <p:spPr/>
        <p:txBody>
          <a:bodyPr/>
          <a:lstStyle/>
          <a:p>
            <a:fld id="{AA2AED23-F396-42D0-96FB-7D398342E22C}" type="datetimeFigureOut">
              <a:rPr lang="en-GB" smtClean="0"/>
              <a:t>04/09/2024</a:t>
            </a:fld>
            <a:endParaRPr lang="en-GB"/>
          </a:p>
        </p:txBody>
      </p:sp>
      <p:sp>
        <p:nvSpPr>
          <p:cNvPr id="5" name="Footer Placeholder 4">
            <a:extLst>
              <a:ext uri="{FF2B5EF4-FFF2-40B4-BE49-F238E27FC236}">
                <a16:creationId xmlns:a16="http://schemas.microsoft.com/office/drawing/2014/main" id="{0EDAEE55-714A-40EB-A779-31516C4D5E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025735-38F0-47AC-91DA-4FDB8DE4D7B1}"/>
              </a:ext>
            </a:extLst>
          </p:cNvPr>
          <p:cNvSpPr>
            <a:spLocks noGrp="1"/>
          </p:cNvSpPr>
          <p:nvPr>
            <p:ph type="sldNum" sz="quarter" idx="12"/>
          </p:nvPr>
        </p:nvSpPr>
        <p:spPr/>
        <p:txBody>
          <a:bodyPr/>
          <a:lstStyle/>
          <a:p>
            <a:fld id="{56B3FCA1-5BA3-40CD-83F1-EE96231CF694}" type="slidenum">
              <a:rPr lang="en-GB" smtClean="0"/>
              <a:t>‹#›</a:t>
            </a:fld>
            <a:endParaRPr lang="en-GB"/>
          </a:p>
        </p:txBody>
      </p:sp>
    </p:spTree>
    <p:extLst>
      <p:ext uri="{BB962C8B-B14F-4D97-AF65-F5344CB8AC3E}">
        <p14:creationId xmlns:p14="http://schemas.microsoft.com/office/powerpoint/2010/main" val="4051337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C3BDA-EE86-4F2F-A0B3-E1426B0C3DD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92F83A9-E8B3-4EC3-9A70-B2E59C8D19C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91BD59-BFD8-4A0C-8981-4F9E42C10452}"/>
              </a:ext>
            </a:extLst>
          </p:cNvPr>
          <p:cNvSpPr>
            <a:spLocks noGrp="1"/>
          </p:cNvSpPr>
          <p:nvPr>
            <p:ph type="dt" sz="half" idx="10"/>
          </p:nvPr>
        </p:nvSpPr>
        <p:spPr/>
        <p:txBody>
          <a:bodyPr/>
          <a:lstStyle/>
          <a:p>
            <a:fld id="{AA2AED23-F396-42D0-96FB-7D398342E22C}" type="datetimeFigureOut">
              <a:rPr lang="en-GB" smtClean="0"/>
              <a:t>04/09/2024</a:t>
            </a:fld>
            <a:endParaRPr lang="en-GB"/>
          </a:p>
        </p:txBody>
      </p:sp>
      <p:sp>
        <p:nvSpPr>
          <p:cNvPr id="5" name="Footer Placeholder 4">
            <a:extLst>
              <a:ext uri="{FF2B5EF4-FFF2-40B4-BE49-F238E27FC236}">
                <a16:creationId xmlns:a16="http://schemas.microsoft.com/office/drawing/2014/main" id="{78C3FB3A-82DC-489C-948A-08BE9E3FFD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0F1E4A-4351-4675-A89F-BF82C2C39D46}"/>
              </a:ext>
            </a:extLst>
          </p:cNvPr>
          <p:cNvSpPr>
            <a:spLocks noGrp="1"/>
          </p:cNvSpPr>
          <p:nvPr>
            <p:ph type="sldNum" sz="quarter" idx="12"/>
          </p:nvPr>
        </p:nvSpPr>
        <p:spPr/>
        <p:txBody>
          <a:bodyPr/>
          <a:lstStyle/>
          <a:p>
            <a:fld id="{56B3FCA1-5BA3-40CD-83F1-EE96231CF694}" type="slidenum">
              <a:rPr lang="en-GB" smtClean="0"/>
              <a:t>‹#›</a:t>
            </a:fld>
            <a:endParaRPr lang="en-GB"/>
          </a:p>
        </p:txBody>
      </p:sp>
    </p:spTree>
    <p:extLst>
      <p:ext uri="{BB962C8B-B14F-4D97-AF65-F5344CB8AC3E}">
        <p14:creationId xmlns:p14="http://schemas.microsoft.com/office/powerpoint/2010/main" val="1272636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0570-F839-43CE-B3CD-4D7101424A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2DB29EB-927A-4A98-91D0-8A5D06E518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D8EE049-AB71-4DFA-B97B-A119ABABE751}"/>
              </a:ext>
            </a:extLst>
          </p:cNvPr>
          <p:cNvSpPr>
            <a:spLocks noGrp="1"/>
          </p:cNvSpPr>
          <p:nvPr>
            <p:ph type="dt" sz="half" idx="10"/>
          </p:nvPr>
        </p:nvSpPr>
        <p:spPr/>
        <p:txBody>
          <a:bodyPr/>
          <a:lstStyle/>
          <a:p>
            <a:fld id="{AA2AED23-F396-42D0-96FB-7D398342E22C}" type="datetimeFigureOut">
              <a:rPr lang="en-GB" smtClean="0"/>
              <a:t>04/09/2024</a:t>
            </a:fld>
            <a:endParaRPr lang="en-GB"/>
          </a:p>
        </p:txBody>
      </p:sp>
      <p:sp>
        <p:nvSpPr>
          <p:cNvPr id="5" name="Footer Placeholder 4">
            <a:extLst>
              <a:ext uri="{FF2B5EF4-FFF2-40B4-BE49-F238E27FC236}">
                <a16:creationId xmlns:a16="http://schemas.microsoft.com/office/drawing/2014/main" id="{B5BA3F6E-EAA1-401C-BD6B-D9B2A36620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E2DB32-0121-4A74-B34C-5F76C952BDDA}"/>
              </a:ext>
            </a:extLst>
          </p:cNvPr>
          <p:cNvSpPr>
            <a:spLocks noGrp="1"/>
          </p:cNvSpPr>
          <p:nvPr>
            <p:ph type="sldNum" sz="quarter" idx="12"/>
          </p:nvPr>
        </p:nvSpPr>
        <p:spPr/>
        <p:txBody>
          <a:bodyPr/>
          <a:lstStyle/>
          <a:p>
            <a:fld id="{56B3FCA1-5BA3-40CD-83F1-EE96231CF694}" type="slidenum">
              <a:rPr lang="en-GB" smtClean="0"/>
              <a:t>‹#›</a:t>
            </a:fld>
            <a:endParaRPr lang="en-GB"/>
          </a:p>
        </p:txBody>
      </p:sp>
    </p:spTree>
    <p:extLst>
      <p:ext uri="{BB962C8B-B14F-4D97-AF65-F5344CB8AC3E}">
        <p14:creationId xmlns:p14="http://schemas.microsoft.com/office/powerpoint/2010/main" val="180391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27A86-F32A-4949-B147-54554ADB432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5701EC5-B8FF-4F5C-B8C9-D1F39D8FCB4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505B05D-1BC4-4198-A745-5E90B44267A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B0098BF-4246-433A-90FA-EFD0A5B757E9}"/>
              </a:ext>
            </a:extLst>
          </p:cNvPr>
          <p:cNvSpPr>
            <a:spLocks noGrp="1"/>
          </p:cNvSpPr>
          <p:nvPr>
            <p:ph type="dt" sz="half" idx="10"/>
          </p:nvPr>
        </p:nvSpPr>
        <p:spPr/>
        <p:txBody>
          <a:bodyPr/>
          <a:lstStyle/>
          <a:p>
            <a:fld id="{AA2AED23-F396-42D0-96FB-7D398342E22C}" type="datetimeFigureOut">
              <a:rPr lang="en-GB" smtClean="0"/>
              <a:t>04/09/2024</a:t>
            </a:fld>
            <a:endParaRPr lang="en-GB"/>
          </a:p>
        </p:txBody>
      </p:sp>
      <p:sp>
        <p:nvSpPr>
          <p:cNvPr id="6" name="Footer Placeholder 5">
            <a:extLst>
              <a:ext uri="{FF2B5EF4-FFF2-40B4-BE49-F238E27FC236}">
                <a16:creationId xmlns:a16="http://schemas.microsoft.com/office/drawing/2014/main" id="{25890801-8031-4086-A0E2-126BE67B3DA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A9F5DEB-58F0-4828-979F-D38FB90A4CB8}"/>
              </a:ext>
            </a:extLst>
          </p:cNvPr>
          <p:cNvSpPr>
            <a:spLocks noGrp="1"/>
          </p:cNvSpPr>
          <p:nvPr>
            <p:ph type="sldNum" sz="quarter" idx="12"/>
          </p:nvPr>
        </p:nvSpPr>
        <p:spPr/>
        <p:txBody>
          <a:bodyPr/>
          <a:lstStyle/>
          <a:p>
            <a:fld id="{56B3FCA1-5BA3-40CD-83F1-EE96231CF694}" type="slidenum">
              <a:rPr lang="en-GB" smtClean="0"/>
              <a:t>‹#›</a:t>
            </a:fld>
            <a:endParaRPr lang="en-GB"/>
          </a:p>
        </p:txBody>
      </p:sp>
    </p:spTree>
    <p:extLst>
      <p:ext uri="{BB962C8B-B14F-4D97-AF65-F5344CB8AC3E}">
        <p14:creationId xmlns:p14="http://schemas.microsoft.com/office/powerpoint/2010/main" val="3273384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EB9A8-B499-4AC5-B9D0-9F4BEF7C274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BC4DAC5-73B1-4049-BF32-12BC2E3304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3D625FC-5EAC-4F55-A236-9C534AF4EEE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268AE09-B417-4008-875C-DB927500EF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64A4FE5-7D3B-4B2D-B61A-7AF709667CD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29EC238-132F-4E64-8F74-28192B4F79CA}"/>
              </a:ext>
            </a:extLst>
          </p:cNvPr>
          <p:cNvSpPr>
            <a:spLocks noGrp="1"/>
          </p:cNvSpPr>
          <p:nvPr>
            <p:ph type="dt" sz="half" idx="10"/>
          </p:nvPr>
        </p:nvSpPr>
        <p:spPr/>
        <p:txBody>
          <a:bodyPr/>
          <a:lstStyle/>
          <a:p>
            <a:fld id="{AA2AED23-F396-42D0-96FB-7D398342E22C}" type="datetimeFigureOut">
              <a:rPr lang="en-GB" smtClean="0"/>
              <a:t>04/09/2024</a:t>
            </a:fld>
            <a:endParaRPr lang="en-GB"/>
          </a:p>
        </p:txBody>
      </p:sp>
      <p:sp>
        <p:nvSpPr>
          <p:cNvPr id="8" name="Footer Placeholder 7">
            <a:extLst>
              <a:ext uri="{FF2B5EF4-FFF2-40B4-BE49-F238E27FC236}">
                <a16:creationId xmlns:a16="http://schemas.microsoft.com/office/drawing/2014/main" id="{08F7E349-A122-49AF-95D4-C57F7A850D3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8DD9C5C-B9DB-4281-BE1C-06A836EE0789}"/>
              </a:ext>
            </a:extLst>
          </p:cNvPr>
          <p:cNvSpPr>
            <a:spLocks noGrp="1"/>
          </p:cNvSpPr>
          <p:nvPr>
            <p:ph type="sldNum" sz="quarter" idx="12"/>
          </p:nvPr>
        </p:nvSpPr>
        <p:spPr/>
        <p:txBody>
          <a:bodyPr/>
          <a:lstStyle/>
          <a:p>
            <a:fld id="{56B3FCA1-5BA3-40CD-83F1-EE96231CF694}" type="slidenum">
              <a:rPr lang="en-GB" smtClean="0"/>
              <a:t>‹#›</a:t>
            </a:fld>
            <a:endParaRPr lang="en-GB"/>
          </a:p>
        </p:txBody>
      </p:sp>
    </p:spTree>
    <p:extLst>
      <p:ext uri="{BB962C8B-B14F-4D97-AF65-F5344CB8AC3E}">
        <p14:creationId xmlns:p14="http://schemas.microsoft.com/office/powerpoint/2010/main" val="1005100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63AD7-4E38-47BF-9593-23CF2B7ABB0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F003B91-34B2-4524-A9A7-BB1DDE579806}"/>
              </a:ext>
            </a:extLst>
          </p:cNvPr>
          <p:cNvSpPr>
            <a:spLocks noGrp="1"/>
          </p:cNvSpPr>
          <p:nvPr>
            <p:ph type="dt" sz="half" idx="10"/>
          </p:nvPr>
        </p:nvSpPr>
        <p:spPr/>
        <p:txBody>
          <a:bodyPr/>
          <a:lstStyle/>
          <a:p>
            <a:fld id="{AA2AED23-F396-42D0-96FB-7D398342E22C}" type="datetimeFigureOut">
              <a:rPr lang="en-GB" smtClean="0"/>
              <a:t>04/09/2024</a:t>
            </a:fld>
            <a:endParaRPr lang="en-GB"/>
          </a:p>
        </p:txBody>
      </p:sp>
      <p:sp>
        <p:nvSpPr>
          <p:cNvPr id="4" name="Footer Placeholder 3">
            <a:extLst>
              <a:ext uri="{FF2B5EF4-FFF2-40B4-BE49-F238E27FC236}">
                <a16:creationId xmlns:a16="http://schemas.microsoft.com/office/drawing/2014/main" id="{66297C28-054C-4373-B583-7B54DFF997E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B4328F5-4641-4EF4-A32C-D6A6468AF604}"/>
              </a:ext>
            </a:extLst>
          </p:cNvPr>
          <p:cNvSpPr>
            <a:spLocks noGrp="1"/>
          </p:cNvSpPr>
          <p:nvPr>
            <p:ph type="sldNum" sz="quarter" idx="12"/>
          </p:nvPr>
        </p:nvSpPr>
        <p:spPr/>
        <p:txBody>
          <a:bodyPr/>
          <a:lstStyle/>
          <a:p>
            <a:fld id="{56B3FCA1-5BA3-40CD-83F1-EE96231CF694}" type="slidenum">
              <a:rPr lang="en-GB" smtClean="0"/>
              <a:t>‹#›</a:t>
            </a:fld>
            <a:endParaRPr lang="en-GB"/>
          </a:p>
        </p:txBody>
      </p:sp>
    </p:spTree>
    <p:extLst>
      <p:ext uri="{BB962C8B-B14F-4D97-AF65-F5344CB8AC3E}">
        <p14:creationId xmlns:p14="http://schemas.microsoft.com/office/powerpoint/2010/main" val="3643584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250B9A-9F42-4970-9547-F4648207B7FA}"/>
              </a:ext>
            </a:extLst>
          </p:cNvPr>
          <p:cNvSpPr>
            <a:spLocks noGrp="1"/>
          </p:cNvSpPr>
          <p:nvPr>
            <p:ph type="dt" sz="half" idx="10"/>
          </p:nvPr>
        </p:nvSpPr>
        <p:spPr/>
        <p:txBody>
          <a:bodyPr/>
          <a:lstStyle/>
          <a:p>
            <a:fld id="{AA2AED23-F396-42D0-96FB-7D398342E22C}" type="datetimeFigureOut">
              <a:rPr lang="en-GB" smtClean="0"/>
              <a:t>04/09/2024</a:t>
            </a:fld>
            <a:endParaRPr lang="en-GB"/>
          </a:p>
        </p:txBody>
      </p:sp>
      <p:sp>
        <p:nvSpPr>
          <p:cNvPr id="3" name="Footer Placeholder 2">
            <a:extLst>
              <a:ext uri="{FF2B5EF4-FFF2-40B4-BE49-F238E27FC236}">
                <a16:creationId xmlns:a16="http://schemas.microsoft.com/office/drawing/2014/main" id="{9336BAC3-8F97-4CF7-BA25-2E8984C4F6B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05CFAAD-47A8-4C5C-B221-449D1530254B}"/>
              </a:ext>
            </a:extLst>
          </p:cNvPr>
          <p:cNvSpPr>
            <a:spLocks noGrp="1"/>
          </p:cNvSpPr>
          <p:nvPr>
            <p:ph type="sldNum" sz="quarter" idx="12"/>
          </p:nvPr>
        </p:nvSpPr>
        <p:spPr/>
        <p:txBody>
          <a:bodyPr/>
          <a:lstStyle/>
          <a:p>
            <a:fld id="{56B3FCA1-5BA3-40CD-83F1-EE96231CF694}" type="slidenum">
              <a:rPr lang="en-GB" smtClean="0"/>
              <a:t>‹#›</a:t>
            </a:fld>
            <a:endParaRPr lang="en-GB"/>
          </a:p>
        </p:txBody>
      </p:sp>
    </p:spTree>
    <p:extLst>
      <p:ext uri="{BB962C8B-B14F-4D97-AF65-F5344CB8AC3E}">
        <p14:creationId xmlns:p14="http://schemas.microsoft.com/office/powerpoint/2010/main" val="1928943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BED1F-C9D2-4D51-86D6-2A42BF8639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B0F6A8B-F688-4BB2-9A07-CAE06BCE01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4506CF4-54EC-4671-90DF-DD729D238A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928AE83-19E1-416D-BC24-3AF5C2651222}"/>
              </a:ext>
            </a:extLst>
          </p:cNvPr>
          <p:cNvSpPr>
            <a:spLocks noGrp="1"/>
          </p:cNvSpPr>
          <p:nvPr>
            <p:ph type="dt" sz="half" idx="10"/>
          </p:nvPr>
        </p:nvSpPr>
        <p:spPr/>
        <p:txBody>
          <a:bodyPr/>
          <a:lstStyle/>
          <a:p>
            <a:fld id="{AA2AED23-F396-42D0-96FB-7D398342E22C}" type="datetimeFigureOut">
              <a:rPr lang="en-GB" smtClean="0"/>
              <a:t>04/09/2024</a:t>
            </a:fld>
            <a:endParaRPr lang="en-GB"/>
          </a:p>
        </p:txBody>
      </p:sp>
      <p:sp>
        <p:nvSpPr>
          <p:cNvPr id="6" name="Footer Placeholder 5">
            <a:extLst>
              <a:ext uri="{FF2B5EF4-FFF2-40B4-BE49-F238E27FC236}">
                <a16:creationId xmlns:a16="http://schemas.microsoft.com/office/drawing/2014/main" id="{D200D142-97C4-4F35-81C8-31DDDC91E3E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FFCBD1F-A024-46CD-959C-B29CE086DA9F}"/>
              </a:ext>
            </a:extLst>
          </p:cNvPr>
          <p:cNvSpPr>
            <a:spLocks noGrp="1"/>
          </p:cNvSpPr>
          <p:nvPr>
            <p:ph type="sldNum" sz="quarter" idx="12"/>
          </p:nvPr>
        </p:nvSpPr>
        <p:spPr/>
        <p:txBody>
          <a:bodyPr/>
          <a:lstStyle/>
          <a:p>
            <a:fld id="{56B3FCA1-5BA3-40CD-83F1-EE96231CF694}" type="slidenum">
              <a:rPr lang="en-GB" smtClean="0"/>
              <a:t>‹#›</a:t>
            </a:fld>
            <a:endParaRPr lang="en-GB"/>
          </a:p>
        </p:txBody>
      </p:sp>
    </p:spTree>
    <p:extLst>
      <p:ext uri="{BB962C8B-B14F-4D97-AF65-F5344CB8AC3E}">
        <p14:creationId xmlns:p14="http://schemas.microsoft.com/office/powerpoint/2010/main" val="3832101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53652-94CA-4376-B193-FFF7DF24E1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D99EA81-471F-41E6-87AB-9F8E7901DD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6D57E5F-918C-4805-8B80-1414EA4AE3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2189C6A-5628-484E-9E0F-7C4A5CF7968A}"/>
              </a:ext>
            </a:extLst>
          </p:cNvPr>
          <p:cNvSpPr>
            <a:spLocks noGrp="1"/>
          </p:cNvSpPr>
          <p:nvPr>
            <p:ph type="dt" sz="half" idx="10"/>
          </p:nvPr>
        </p:nvSpPr>
        <p:spPr/>
        <p:txBody>
          <a:bodyPr/>
          <a:lstStyle/>
          <a:p>
            <a:fld id="{AA2AED23-F396-42D0-96FB-7D398342E22C}" type="datetimeFigureOut">
              <a:rPr lang="en-GB" smtClean="0"/>
              <a:t>04/09/2024</a:t>
            </a:fld>
            <a:endParaRPr lang="en-GB"/>
          </a:p>
        </p:txBody>
      </p:sp>
      <p:sp>
        <p:nvSpPr>
          <p:cNvPr id="6" name="Footer Placeholder 5">
            <a:extLst>
              <a:ext uri="{FF2B5EF4-FFF2-40B4-BE49-F238E27FC236}">
                <a16:creationId xmlns:a16="http://schemas.microsoft.com/office/drawing/2014/main" id="{F23305D6-07BE-4BDE-9B9B-AF3F68C9AD2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D5A23BD-6462-4D36-BB5E-21D8CC32C5AC}"/>
              </a:ext>
            </a:extLst>
          </p:cNvPr>
          <p:cNvSpPr>
            <a:spLocks noGrp="1"/>
          </p:cNvSpPr>
          <p:nvPr>
            <p:ph type="sldNum" sz="quarter" idx="12"/>
          </p:nvPr>
        </p:nvSpPr>
        <p:spPr/>
        <p:txBody>
          <a:bodyPr/>
          <a:lstStyle/>
          <a:p>
            <a:fld id="{56B3FCA1-5BA3-40CD-83F1-EE96231CF694}" type="slidenum">
              <a:rPr lang="en-GB" smtClean="0"/>
              <a:t>‹#›</a:t>
            </a:fld>
            <a:endParaRPr lang="en-GB"/>
          </a:p>
        </p:txBody>
      </p:sp>
    </p:spTree>
    <p:extLst>
      <p:ext uri="{BB962C8B-B14F-4D97-AF65-F5344CB8AC3E}">
        <p14:creationId xmlns:p14="http://schemas.microsoft.com/office/powerpoint/2010/main" val="185187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F3C6B3-8113-4613-8E0A-F71051557C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E1E0D7D-0F5D-4530-A483-BFD08FB22F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5C9CED-CAFB-4C18-B3A9-FEA9EF6123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AED23-F396-42D0-96FB-7D398342E22C}" type="datetimeFigureOut">
              <a:rPr lang="en-GB" smtClean="0"/>
              <a:t>04/09/2024</a:t>
            </a:fld>
            <a:endParaRPr lang="en-GB"/>
          </a:p>
        </p:txBody>
      </p:sp>
      <p:sp>
        <p:nvSpPr>
          <p:cNvPr id="5" name="Footer Placeholder 4">
            <a:extLst>
              <a:ext uri="{FF2B5EF4-FFF2-40B4-BE49-F238E27FC236}">
                <a16:creationId xmlns:a16="http://schemas.microsoft.com/office/drawing/2014/main" id="{91AEC781-AAF7-4B5E-9761-836C9B1EB6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E8D725B-5225-4D7C-8722-81C35CFAB4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B3FCA1-5BA3-40CD-83F1-EE96231CF694}" type="slidenum">
              <a:rPr lang="en-GB" smtClean="0"/>
              <a:t>‹#›</a:t>
            </a:fld>
            <a:endParaRPr lang="en-GB"/>
          </a:p>
        </p:txBody>
      </p:sp>
    </p:spTree>
    <p:extLst>
      <p:ext uri="{BB962C8B-B14F-4D97-AF65-F5344CB8AC3E}">
        <p14:creationId xmlns:p14="http://schemas.microsoft.com/office/powerpoint/2010/main" val="32387094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9ADB881-A5D0-47EA-B2B9-3C9D4A936C5D}"/>
              </a:ext>
            </a:extLst>
          </p:cNvPr>
          <p:cNvSpPr txBox="1"/>
          <p:nvPr/>
        </p:nvSpPr>
        <p:spPr>
          <a:xfrm>
            <a:off x="207818" y="124691"/>
            <a:ext cx="8188037" cy="369332"/>
          </a:xfrm>
          <a:prstGeom prst="rect">
            <a:avLst/>
          </a:prstGeom>
          <a:solidFill>
            <a:srgbClr val="FFFF99"/>
          </a:solidFill>
        </p:spPr>
        <p:txBody>
          <a:bodyPr wrap="square" rtlCol="0">
            <a:spAutoFit/>
          </a:bodyPr>
          <a:lstStyle/>
          <a:p>
            <a:r>
              <a:rPr lang="en-GB" dirty="0"/>
              <a:t>Kingstone Academy Trust: MFL Faculty Curriculum Map: Spanish</a:t>
            </a:r>
          </a:p>
        </p:txBody>
      </p:sp>
      <p:sp>
        <p:nvSpPr>
          <p:cNvPr id="5" name="TextBox 4">
            <a:extLst>
              <a:ext uri="{FF2B5EF4-FFF2-40B4-BE49-F238E27FC236}">
                <a16:creationId xmlns:a16="http://schemas.microsoft.com/office/drawing/2014/main" id="{F4AFCC34-6000-41A6-9820-5830A76293C4}"/>
              </a:ext>
            </a:extLst>
          </p:cNvPr>
          <p:cNvSpPr txBox="1"/>
          <p:nvPr/>
        </p:nvSpPr>
        <p:spPr>
          <a:xfrm>
            <a:off x="207818" y="494023"/>
            <a:ext cx="5353397" cy="5909310"/>
          </a:xfrm>
          <a:prstGeom prst="rect">
            <a:avLst/>
          </a:prstGeom>
          <a:noFill/>
        </p:spPr>
        <p:txBody>
          <a:bodyPr wrap="square" rtlCol="0">
            <a:spAutoFit/>
          </a:bodyPr>
          <a:lstStyle/>
          <a:p>
            <a:r>
              <a:rPr lang="en-GB" sz="900" dirty="0">
                <a:solidFill>
                  <a:srgbClr val="0070C0"/>
                </a:solidFill>
              </a:rPr>
              <a:t>Our Intent – What we aim to do?</a:t>
            </a:r>
          </a:p>
          <a:p>
            <a:r>
              <a:rPr lang="en-GB" sz="900" dirty="0"/>
              <a:t>We aim to empower our students with the tools for lifelong language learning, through the teaching of phonics, vocabulary and grammar. We also strive to develop an appreciation of the culture of the countries where Spanish is spoken.</a:t>
            </a:r>
          </a:p>
          <a:p>
            <a:endParaRPr lang="en-GB" sz="900" dirty="0"/>
          </a:p>
          <a:p>
            <a:r>
              <a:rPr lang="en-GB" sz="900" dirty="0">
                <a:solidFill>
                  <a:srgbClr val="0070C0"/>
                </a:solidFill>
              </a:rPr>
              <a:t>What skills and cultural capital do our students gain?</a:t>
            </a:r>
          </a:p>
          <a:p>
            <a:r>
              <a:rPr lang="en-GB" sz="900" dirty="0"/>
              <a:t>Through exposure to different culture we challenge the misconception that British people don’t need languages.</a:t>
            </a:r>
          </a:p>
          <a:p>
            <a:r>
              <a:rPr lang="en-GB" sz="900" dirty="0"/>
              <a:t>Students learn how widely spoken Spanish is and explore the similarities between life in the UK and in Spain.</a:t>
            </a:r>
          </a:p>
          <a:p>
            <a:endParaRPr lang="en-GB" sz="900" dirty="0"/>
          </a:p>
          <a:p>
            <a:r>
              <a:rPr lang="en-GB" sz="900" dirty="0">
                <a:solidFill>
                  <a:srgbClr val="0070C0"/>
                </a:solidFill>
              </a:rPr>
              <a:t>How is the curriculum designed? Due to staffing issues there is no Spanish in year 7-8 this academic year.</a:t>
            </a:r>
          </a:p>
          <a:p>
            <a:r>
              <a:rPr lang="en-GB" sz="900" dirty="0"/>
              <a:t>The MFL curriculum is built around the three core principles of phonics, vocabulary and grammar. In year 9 we introduce key grammatical ideas that students need to help construct language for their own purposes. These are revisited several times throughout the curriculum from year 9 to 11 so that each a grammar feature is revisited, students’ knowledge deepens. For example the </a:t>
            </a:r>
            <a:r>
              <a:rPr lang="en-GB" sz="900" dirty="0" err="1"/>
              <a:t>preterite</a:t>
            </a:r>
            <a:r>
              <a:rPr lang="en-GB" sz="900" dirty="0"/>
              <a:t> is introduced in Year 8 unit 1, used throughout Year 8 and then revisited in year 9, 10 and 11 with increasing complexity.</a:t>
            </a:r>
          </a:p>
          <a:p>
            <a:endParaRPr lang="en-GB" sz="900" dirty="0"/>
          </a:p>
          <a:p>
            <a:r>
              <a:rPr lang="en-GB" sz="900" dirty="0">
                <a:solidFill>
                  <a:srgbClr val="0070C0"/>
                </a:solidFill>
              </a:rPr>
              <a:t>What content is covered and how is this delivered over time?</a:t>
            </a:r>
          </a:p>
          <a:p>
            <a:r>
              <a:rPr lang="en-GB" sz="900" dirty="0"/>
              <a:t>We are currently moving away from a topic led curriculum and moving towards a grammar led approach. Grammar points are introduced at specific stages based on complexity and frequency.</a:t>
            </a:r>
          </a:p>
          <a:p>
            <a:r>
              <a:rPr lang="en-GB" sz="900" dirty="0"/>
              <a:t>The point at which the grammar is introduced should enable the student to manipulate the language for their own purposes and build confidence in their communication skills.</a:t>
            </a:r>
          </a:p>
          <a:p>
            <a:r>
              <a:rPr lang="en-GB" sz="900" dirty="0"/>
              <a:t>Lessons within the MFL Faculty are delivered using </a:t>
            </a:r>
            <a:r>
              <a:rPr lang="en-GB" sz="900" dirty="0" err="1"/>
              <a:t>Rosenshine’s</a:t>
            </a:r>
            <a:r>
              <a:rPr lang="en-GB" sz="900" dirty="0"/>
              <a:t> principles of learning as the basis for our instruction. In particular the use of the ADAPT technique focussing on modelling, scaffolding and retrieval strategies. The reasoning and ideas behind these principles make up the key elements of our teaching on a daily basis.</a:t>
            </a:r>
          </a:p>
          <a:p>
            <a:endParaRPr lang="en-GB" sz="900" dirty="0"/>
          </a:p>
          <a:p>
            <a:r>
              <a:rPr lang="en-GB" sz="900" dirty="0"/>
              <a:t>The vocabulary selected for each unit of learning is based on how useful it will be in terms of frequency but also how well it brings to life the main grammar focus of the lesson. Lessons will always include a range of phonics, vocabulary and grammar instruction. Teachers will deepen the students understanding through different methods of practice.</a:t>
            </a:r>
          </a:p>
          <a:p>
            <a:endParaRPr lang="en-GB" sz="900" dirty="0"/>
          </a:p>
          <a:p>
            <a:r>
              <a:rPr lang="en-GB" sz="900" dirty="0"/>
              <a:t>Retrieval practice is a feature of every lesson through the use of a retrieval starter task or a range of do it now activities aimed at securing the retention of core knowledge. Points of grammar, phonics and vocabulary are revisited throughout the curriculum, so that knowledge is embedded and students are able to apply it to a range of contexts.</a:t>
            </a:r>
          </a:p>
          <a:p>
            <a:endParaRPr lang="en-GB" sz="900" dirty="0"/>
          </a:p>
          <a:p>
            <a:r>
              <a:rPr lang="en-GB" sz="900" dirty="0">
                <a:solidFill>
                  <a:srgbClr val="0070C0"/>
                </a:solidFill>
              </a:rPr>
              <a:t>Blended learning</a:t>
            </a:r>
          </a:p>
          <a:p>
            <a:r>
              <a:rPr lang="en-GB" sz="900" dirty="0"/>
              <a:t>Independent learning is essential whilst learning a  language. Blended learning should be set weekly when relevant to support in class teaching. Task include a vocabulary learning task – to cover the 2000 most frequently used words in the target language and retrieval tasks to embed grammar.</a:t>
            </a:r>
          </a:p>
          <a:p>
            <a:endParaRPr lang="en-GB" sz="900" dirty="0"/>
          </a:p>
        </p:txBody>
      </p:sp>
      <p:sp>
        <p:nvSpPr>
          <p:cNvPr id="6" name="TextBox 5">
            <a:extLst>
              <a:ext uri="{FF2B5EF4-FFF2-40B4-BE49-F238E27FC236}">
                <a16:creationId xmlns:a16="http://schemas.microsoft.com/office/drawing/2014/main" id="{F047073C-BAD1-439B-A31E-CB1976FEC7EA}"/>
              </a:ext>
            </a:extLst>
          </p:cNvPr>
          <p:cNvSpPr txBox="1"/>
          <p:nvPr/>
        </p:nvSpPr>
        <p:spPr>
          <a:xfrm>
            <a:off x="8470669" y="494023"/>
            <a:ext cx="3632661" cy="369332"/>
          </a:xfrm>
          <a:prstGeom prst="rect">
            <a:avLst/>
          </a:prstGeom>
          <a:solidFill>
            <a:srgbClr val="FFFF00"/>
          </a:solidFill>
        </p:spPr>
        <p:txBody>
          <a:bodyPr wrap="square" rtlCol="0">
            <a:spAutoFit/>
          </a:bodyPr>
          <a:lstStyle/>
          <a:p>
            <a:r>
              <a:rPr lang="en-GB" dirty="0"/>
              <a:t>Curriculum overview years 9-11</a:t>
            </a:r>
          </a:p>
        </p:txBody>
      </p:sp>
      <p:pic>
        <p:nvPicPr>
          <p:cNvPr id="2" name="Picture 1">
            <a:extLst>
              <a:ext uri="{FF2B5EF4-FFF2-40B4-BE49-F238E27FC236}">
                <a16:creationId xmlns:a16="http://schemas.microsoft.com/office/drawing/2014/main" id="{EB5D06E9-2F5D-43ED-B9E5-B06C34A72057}"/>
              </a:ext>
            </a:extLst>
          </p:cNvPr>
          <p:cNvPicPr>
            <a:picLocks noChangeAspect="1"/>
          </p:cNvPicPr>
          <p:nvPr/>
        </p:nvPicPr>
        <p:blipFill>
          <a:blip r:embed="rId2"/>
          <a:stretch>
            <a:fillRect/>
          </a:stretch>
        </p:blipFill>
        <p:spPr>
          <a:xfrm>
            <a:off x="5557103" y="1154222"/>
            <a:ext cx="6427079" cy="5249111"/>
          </a:xfrm>
          <a:prstGeom prst="rect">
            <a:avLst/>
          </a:prstGeom>
        </p:spPr>
      </p:pic>
    </p:spTree>
    <p:extLst>
      <p:ext uri="{BB962C8B-B14F-4D97-AF65-F5344CB8AC3E}">
        <p14:creationId xmlns:p14="http://schemas.microsoft.com/office/powerpoint/2010/main" val="4224910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ED22DF-80AF-491D-8A4D-87A4A6A438B6}"/>
              </a:ext>
            </a:extLst>
          </p:cNvPr>
          <p:cNvSpPr txBox="1"/>
          <p:nvPr/>
        </p:nvSpPr>
        <p:spPr>
          <a:xfrm>
            <a:off x="207818" y="124691"/>
            <a:ext cx="8188037" cy="369332"/>
          </a:xfrm>
          <a:prstGeom prst="rect">
            <a:avLst/>
          </a:prstGeom>
          <a:solidFill>
            <a:srgbClr val="FFFF99"/>
          </a:solidFill>
        </p:spPr>
        <p:txBody>
          <a:bodyPr wrap="square" rtlCol="0">
            <a:spAutoFit/>
          </a:bodyPr>
          <a:lstStyle/>
          <a:p>
            <a:r>
              <a:rPr lang="en-GB" dirty="0"/>
              <a:t>Kingstone Academy Trust: MFL Faculty Curriculum Map: Spanish</a:t>
            </a:r>
          </a:p>
        </p:txBody>
      </p:sp>
      <p:sp>
        <p:nvSpPr>
          <p:cNvPr id="3" name="TextBox 2">
            <a:extLst>
              <a:ext uri="{FF2B5EF4-FFF2-40B4-BE49-F238E27FC236}">
                <a16:creationId xmlns:a16="http://schemas.microsoft.com/office/drawing/2014/main" id="{50C297A6-669F-4EC0-9947-9FB3DBDE1BDB}"/>
              </a:ext>
            </a:extLst>
          </p:cNvPr>
          <p:cNvSpPr txBox="1"/>
          <p:nvPr/>
        </p:nvSpPr>
        <p:spPr>
          <a:xfrm>
            <a:off x="8470669" y="124691"/>
            <a:ext cx="3574473" cy="769441"/>
          </a:xfrm>
          <a:prstGeom prst="rect">
            <a:avLst/>
          </a:prstGeom>
          <a:noFill/>
        </p:spPr>
        <p:txBody>
          <a:bodyPr wrap="square" rtlCol="0">
            <a:spAutoFit/>
          </a:bodyPr>
          <a:lstStyle/>
          <a:p>
            <a:r>
              <a:rPr lang="en-GB" sz="1400" dirty="0"/>
              <a:t>Future careers in Spanish.</a:t>
            </a:r>
          </a:p>
          <a:p>
            <a:r>
              <a:rPr lang="en-GB" sz="1000" dirty="0"/>
              <a:t>  International aid and development; teaching; diplomatic service; sales and marketing; translation and interpretation; journalism; politics….</a:t>
            </a:r>
          </a:p>
        </p:txBody>
      </p:sp>
      <p:sp>
        <p:nvSpPr>
          <p:cNvPr id="13" name="Rectangle 12">
            <a:extLst>
              <a:ext uri="{FF2B5EF4-FFF2-40B4-BE49-F238E27FC236}">
                <a16:creationId xmlns:a16="http://schemas.microsoft.com/office/drawing/2014/main" id="{65D493D4-6C44-4416-B8F0-25869C14669A}"/>
              </a:ext>
            </a:extLst>
          </p:cNvPr>
          <p:cNvSpPr/>
          <p:nvPr/>
        </p:nvSpPr>
        <p:spPr>
          <a:xfrm>
            <a:off x="4803336" y="4881304"/>
            <a:ext cx="2315095" cy="1112995"/>
          </a:xfrm>
          <a:prstGeom prst="rect">
            <a:avLst/>
          </a:prstGeom>
          <a:solidFill>
            <a:srgbClr val="CCECFF"/>
          </a:solidFill>
        </p:spPr>
        <p:style>
          <a:lnRef idx="2">
            <a:schemeClr val="accent6"/>
          </a:lnRef>
          <a:fillRef idx="1">
            <a:schemeClr val="lt1"/>
          </a:fillRef>
          <a:effectRef idx="0">
            <a:schemeClr val="accent6"/>
          </a:effectRef>
          <a:fontRef idx="minor">
            <a:schemeClr val="dk1"/>
          </a:fontRef>
        </p:style>
        <p:txBody>
          <a:bodyPr rtlCol="0" anchor="ctr"/>
          <a:lstStyle/>
          <a:p>
            <a:r>
              <a:rPr lang="en-GB" sz="900" b="1" dirty="0">
                <a:solidFill>
                  <a:schemeClr val="tx1"/>
                </a:solidFill>
              </a:rPr>
              <a:t>Term 1 </a:t>
            </a:r>
          </a:p>
          <a:p>
            <a:r>
              <a:rPr lang="en-GB" sz="900" dirty="0">
                <a:solidFill>
                  <a:schemeClr val="tx1"/>
                </a:solidFill>
              </a:rPr>
              <a:t>Talking about life online and free-time</a:t>
            </a:r>
          </a:p>
          <a:p>
            <a:r>
              <a:rPr lang="en-GB" sz="900" dirty="0">
                <a:solidFill>
                  <a:schemeClr val="tx1"/>
                </a:solidFill>
              </a:rPr>
              <a:t>Revising the present tense</a:t>
            </a:r>
          </a:p>
          <a:p>
            <a:r>
              <a:rPr lang="en-GB" sz="900" dirty="0">
                <a:solidFill>
                  <a:schemeClr val="tx1"/>
                </a:solidFill>
              </a:rPr>
              <a:t>Arranging to go out</a:t>
            </a:r>
          </a:p>
          <a:p>
            <a:r>
              <a:rPr lang="en-GB" sz="900" dirty="0">
                <a:solidFill>
                  <a:schemeClr val="tx1"/>
                </a:solidFill>
              </a:rPr>
              <a:t>Using the near future tense</a:t>
            </a:r>
          </a:p>
          <a:p>
            <a:r>
              <a:rPr lang="en-GB" sz="900" dirty="0">
                <a:solidFill>
                  <a:schemeClr val="tx1"/>
                </a:solidFill>
              </a:rPr>
              <a:t>Using the </a:t>
            </a:r>
            <a:r>
              <a:rPr lang="en-GB" sz="900" dirty="0" err="1">
                <a:solidFill>
                  <a:schemeClr val="tx1"/>
                </a:solidFill>
              </a:rPr>
              <a:t>preterite</a:t>
            </a:r>
            <a:r>
              <a:rPr lang="en-GB" sz="900" dirty="0">
                <a:solidFill>
                  <a:schemeClr val="tx1"/>
                </a:solidFill>
              </a:rPr>
              <a:t> tense</a:t>
            </a:r>
          </a:p>
          <a:p>
            <a:r>
              <a:rPr lang="en-GB" sz="900" dirty="0">
                <a:solidFill>
                  <a:schemeClr val="tx1"/>
                </a:solidFill>
              </a:rPr>
              <a:t>Recognising and using three tenses</a:t>
            </a:r>
          </a:p>
        </p:txBody>
      </p:sp>
      <p:sp>
        <p:nvSpPr>
          <p:cNvPr id="14" name="Rectangle: Top Corners Rounded 13">
            <a:extLst>
              <a:ext uri="{FF2B5EF4-FFF2-40B4-BE49-F238E27FC236}">
                <a16:creationId xmlns:a16="http://schemas.microsoft.com/office/drawing/2014/main" id="{5ADC4AD7-0185-4FF8-A96B-4BA0DC2C049F}"/>
              </a:ext>
            </a:extLst>
          </p:cNvPr>
          <p:cNvSpPr/>
          <p:nvPr/>
        </p:nvSpPr>
        <p:spPr>
          <a:xfrm rot="16200000">
            <a:off x="3029359" y="4223651"/>
            <a:ext cx="1236013" cy="2315095"/>
          </a:xfrm>
          <a:prstGeom prst="round2SameRect">
            <a:avLst/>
          </a:prstGeom>
          <a:solidFill>
            <a:srgbClr val="CCECFF"/>
          </a:solidFill>
        </p:spPr>
        <p:style>
          <a:lnRef idx="2">
            <a:schemeClr val="accent6"/>
          </a:lnRef>
          <a:fillRef idx="1">
            <a:schemeClr val="lt1"/>
          </a:fillRef>
          <a:effectRef idx="0">
            <a:schemeClr val="accent6"/>
          </a:effectRef>
          <a:fontRef idx="minor">
            <a:schemeClr val="dk1"/>
          </a:fontRef>
        </p:style>
        <p:txBody>
          <a:bodyPr vert="vert" rtlCol="0" anchor="ctr"/>
          <a:lstStyle/>
          <a:p>
            <a:r>
              <a:rPr lang="en-GB" sz="1000" b="1" dirty="0"/>
              <a:t>Term 2</a:t>
            </a:r>
          </a:p>
          <a:p>
            <a:r>
              <a:rPr lang="en-GB" sz="900" dirty="0"/>
              <a:t>Discussing travel plans</a:t>
            </a:r>
          </a:p>
          <a:p>
            <a:r>
              <a:rPr lang="en-GB" sz="900" dirty="0"/>
              <a:t>Using comparatives and superlatives</a:t>
            </a:r>
          </a:p>
          <a:p>
            <a:r>
              <a:rPr lang="en-GB" sz="900" dirty="0"/>
              <a:t>Talking about festivals</a:t>
            </a:r>
          </a:p>
          <a:p>
            <a:r>
              <a:rPr lang="en-GB" sz="900" dirty="0"/>
              <a:t>Using if clauses in the present tense</a:t>
            </a:r>
          </a:p>
          <a:p>
            <a:r>
              <a:rPr lang="en-GB" sz="900" dirty="0"/>
              <a:t>Saying what you did on holiday</a:t>
            </a:r>
          </a:p>
          <a:p>
            <a:r>
              <a:rPr lang="en-GB" sz="900" dirty="0"/>
              <a:t>Using </a:t>
            </a:r>
            <a:r>
              <a:rPr lang="en-GB" sz="900" i="1" dirty="0" err="1"/>
              <a:t>acabar</a:t>
            </a:r>
            <a:r>
              <a:rPr lang="en-GB" sz="900" i="1" dirty="0"/>
              <a:t> de</a:t>
            </a:r>
            <a:r>
              <a:rPr lang="en-GB" sz="900" dirty="0"/>
              <a:t> and </a:t>
            </a:r>
            <a:r>
              <a:rPr lang="en-GB" sz="900" i="1" dirty="0" err="1"/>
              <a:t>suelo</a:t>
            </a:r>
            <a:r>
              <a:rPr lang="en-GB" sz="900" dirty="0"/>
              <a:t> + infinitive</a:t>
            </a:r>
          </a:p>
          <a:p>
            <a:r>
              <a:rPr lang="en-GB" sz="900" dirty="0"/>
              <a:t>Give opinions in the past</a:t>
            </a:r>
          </a:p>
          <a:p>
            <a:r>
              <a:rPr lang="en-GB" sz="900" dirty="0"/>
              <a:t>Talking about holidays using multiple tenses</a:t>
            </a:r>
          </a:p>
        </p:txBody>
      </p:sp>
      <p:sp>
        <p:nvSpPr>
          <p:cNvPr id="15" name="Arrow: Pentagon 14">
            <a:extLst>
              <a:ext uri="{FF2B5EF4-FFF2-40B4-BE49-F238E27FC236}">
                <a16:creationId xmlns:a16="http://schemas.microsoft.com/office/drawing/2014/main" id="{6126603B-5361-4707-997E-890A547291C2}"/>
              </a:ext>
            </a:extLst>
          </p:cNvPr>
          <p:cNvSpPr/>
          <p:nvPr/>
        </p:nvSpPr>
        <p:spPr>
          <a:xfrm rot="16200000">
            <a:off x="491283" y="4015315"/>
            <a:ext cx="2507397" cy="1450571"/>
          </a:xfrm>
          <a:prstGeom prst="homePlate">
            <a:avLst/>
          </a:prstGeom>
          <a:solidFill>
            <a:srgbClr val="CCECFF"/>
          </a:solidFill>
        </p:spPr>
        <p:style>
          <a:lnRef idx="2">
            <a:schemeClr val="accent6"/>
          </a:lnRef>
          <a:fillRef idx="1">
            <a:schemeClr val="lt1"/>
          </a:fillRef>
          <a:effectRef idx="0">
            <a:schemeClr val="accent6"/>
          </a:effectRef>
          <a:fontRef idx="minor">
            <a:schemeClr val="dk1"/>
          </a:fontRef>
        </p:style>
        <p:txBody>
          <a:bodyPr vert="vert" rtlCol="0" anchor="t"/>
          <a:lstStyle/>
          <a:p>
            <a:pPr algn="ctr"/>
            <a:r>
              <a:rPr lang="en-GB" sz="1000" b="1" dirty="0"/>
              <a:t>Term 3</a:t>
            </a:r>
          </a:p>
          <a:p>
            <a:endParaRPr lang="en-GB" sz="800" dirty="0"/>
          </a:p>
          <a:p>
            <a:r>
              <a:rPr lang="en-GB" sz="900" dirty="0"/>
              <a:t>Using possessive adjectives</a:t>
            </a:r>
          </a:p>
          <a:p>
            <a:r>
              <a:rPr lang="en-GB" sz="900" dirty="0"/>
              <a:t>Describing people, families and relationships.</a:t>
            </a:r>
          </a:p>
          <a:p>
            <a:r>
              <a:rPr lang="en-GB" sz="900" dirty="0"/>
              <a:t>Using two tenses </a:t>
            </a:r>
          </a:p>
          <a:p>
            <a:r>
              <a:rPr lang="en-GB" sz="900" dirty="0"/>
              <a:t>Saying how long you have been doing something </a:t>
            </a:r>
          </a:p>
          <a:p>
            <a:r>
              <a:rPr lang="en-GB" sz="900" dirty="0"/>
              <a:t>Using reflexive verbs</a:t>
            </a:r>
          </a:p>
          <a:p>
            <a:r>
              <a:rPr lang="en-GB" sz="900" dirty="0"/>
              <a:t>Talking about your identity and what matters to you  </a:t>
            </a:r>
          </a:p>
          <a:p>
            <a:r>
              <a:rPr lang="en-GB" sz="900" dirty="0"/>
              <a:t>Using para + infinitive</a:t>
            </a:r>
          </a:p>
          <a:p>
            <a:r>
              <a:rPr lang="en-GB" sz="900" dirty="0"/>
              <a:t>Listening for gist.</a:t>
            </a:r>
            <a:endParaRPr lang="en-GB" sz="800" dirty="0"/>
          </a:p>
        </p:txBody>
      </p:sp>
      <p:sp>
        <p:nvSpPr>
          <p:cNvPr id="17" name="Flowchart: Connector 16">
            <a:extLst>
              <a:ext uri="{FF2B5EF4-FFF2-40B4-BE49-F238E27FC236}">
                <a16:creationId xmlns:a16="http://schemas.microsoft.com/office/drawing/2014/main" id="{2088BE1B-0BBB-479A-AD5B-B45C11ED0E94}"/>
              </a:ext>
            </a:extLst>
          </p:cNvPr>
          <p:cNvSpPr/>
          <p:nvPr/>
        </p:nvSpPr>
        <p:spPr>
          <a:xfrm>
            <a:off x="7160499" y="4921538"/>
            <a:ext cx="748144" cy="763466"/>
          </a:xfrm>
          <a:prstGeom prst="flowChartConnector">
            <a:avLst/>
          </a:prstGeom>
          <a:solidFill>
            <a:srgbClr val="FFFF99"/>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GB" sz="1000" dirty="0"/>
              <a:t>Year 9</a:t>
            </a:r>
          </a:p>
        </p:txBody>
      </p:sp>
      <p:sp>
        <p:nvSpPr>
          <p:cNvPr id="18" name="Rectangle 17">
            <a:extLst>
              <a:ext uri="{FF2B5EF4-FFF2-40B4-BE49-F238E27FC236}">
                <a16:creationId xmlns:a16="http://schemas.microsoft.com/office/drawing/2014/main" id="{CB7B1BFE-71BF-4185-9D28-98E1D2965E11}"/>
              </a:ext>
            </a:extLst>
          </p:cNvPr>
          <p:cNvSpPr/>
          <p:nvPr/>
        </p:nvSpPr>
        <p:spPr>
          <a:xfrm>
            <a:off x="411637" y="1717815"/>
            <a:ext cx="2315095" cy="1285747"/>
          </a:xfrm>
          <a:prstGeom prst="rect">
            <a:avLst/>
          </a:prstGeom>
          <a:solidFill>
            <a:srgbClr val="CCECFF"/>
          </a:solidFill>
        </p:spPr>
        <p:style>
          <a:lnRef idx="2">
            <a:schemeClr val="accent6"/>
          </a:lnRef>
          <a:fillRef idx="1">
            <a:schemeClr val="lt1"/>
          </a:fillRef>
          <a:effectRef idx="0">
            <a:schemeClr val="accent6"/>
          </a:effectRef>
          <a:fontRef idx="minor">
            <a:schemeClr val="dk1"/>
          </a:fontRef>
        </p:style>
        <p:txBody>
          <a:bodyPr rtlCol="0" anchor="ctr"/>
          <a:lstStyle/>
          <a:p>
            <a:r>
              <a:rPr lang="en-GB" sz="1000" b="1" dirty="0"/>
              <a:t>Term 1</a:t>
            </a:r>
          </a:p>
          <a:p>
            <a:r>
              <a:rPr lang="en-GB" sz="900" dirty="0"/>
              <a:t>Describing healthy daily routines </a:t>
            </a:r>
          </a:p>
          <a:p>
            <a:r>
              <a:rPr lang="en-GB" sz="900" dirty="0"/>
              <a:t>Talking about mealtimes and food trends</a:t>
            </a:r>
          </a:p>
          <a:p>
            <a:r>
              <a:rPr lang="en-GB" sz="900" dirty="0"/>
              <a:t>Saying what you used to do and no longer do</a:t>
            </a:r>
          </a:p>
          <a:p>
            <a:r>
              <a:rPr lang="en-GB" sz="900" dirty="0"/>
              <a:t>Talking about illnesses and injuries</a:t>
            </a:r>
          </a:p>
          <a:p>
            <a:r>
              <a:rPr lang="en-GB" sz="900" dirty="0"/>
              <a:t>Giving advice</a:t>
            </a:r>
          </a:p>
          <a:p>
            <a:r>
              <a:rPr lang="en-GB" sz="900" dirty="0"/>
              <a:t>Discuss future plans to improve health and wellbeing</a:t>
            </a:r>
          </a:p>
          <a:p>
            <a:r>
              <a:rPr lang="en-GB" sz="900" dirty="0"/>
              <a:t>Using ‘if’ clauses</a:t>
            </a:r>
          </a:p>
        </p:txBody>
      </p:sp>
      <p:sp>
        <p:nvSpPr>
          <p:cNvPr id="19" name="Flowchart: Connector 18">
            <a:extLst>
              <a:ext uri="{FF2B5EF4-FFF2-40B4-BE49-F238E27FC236}">
                <a16:creationId xmlns:a16="http://schemas.microsoft.com/office/drawing/2014/main" id="{ADE9A2BC-CE3C-4F6B-83E6-0C76801B2B69}"/>
              </a:ext>
            </a:extLst>
          </p:cNvPr>
          <p:cNvSpPr/>
          <p:nvPr/>
        </p:nvSpPr>
        <p:spPr>
          <a:xfrm>
            <a:off x="1420784" y="2898032"/>
            <a:ext cx="648393" cy="656896"/>
          </a:xfrm>
          <a:prstGeom prst="flowChartConnector">
            <a:avLst/>
          </a:prstGeom>
          <a:solidFill>
            <a:srgbClr val="FF330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GB" sz="900" dirty="0"/>
              <a:t>year 10</a:t>
            </a:r>
          </a:p>
        </p:txBody>
      </p:sp>
      <p:sp>
        <p:nvSpPr>
          <p:cNvPr id="20" name="Rectangle 19">
            <a:extLst>
              <a:ext uri="{FF2B5EF4-FFF2-40B4-BE49-F238E27FC236}">
                <a16:creationId xmlns:a16="http://schemas.microsoft.com/office/drawing/2014/main" id="{3C325B8A-FFC3-4D07-96BE-07A6FFCA8042}"/>
              </a:ext>
            </a:extLst>
          </p:cNvPr>
          <p:cNvSpPr/>
          <p:nvPr/>
        </p:nvSpPr>
        <p:spPr>
          <a:xfrm>
            <a:off x="2706746" y="1717815"/>
            <a:ext cx="2012472" cy="1134049"/>
          </a:xfrm>
          <a:prstGeom prst="rect">
            <a:avLst/>
          </a:prstGeom>
          <a:solidFill>
            <a:srgbClr val="CCECFF"/>
          </a:solidFill>
        </p:spPr>
        <p:style>
          <a:lnRef idx="2">
            <a:schemeClr val="accent6"/>
          </a:lnRef>
          <a:fillRef idx="1">
            <a:schemeClr val="lt1"/>
          </a:fillRef>
          <a:effectRef idx="0">
            <a:schemeClr val="accent6"/>
          </a:effectRef>
          <a:fontRef idx="minor">
            <a:schemeClr val="dk1"/>
          </a:fontRef>
        </p:style>
        <p:txBody>
          <a:bodyPr rtlCol="0" anchor="ctr"/>
          <a:lstStyle/>
          <a:p>
            <a:r>
              <a:rPr lang="en-GB" sz="1000" b="1" dirty="0"/>
              <a:t>Term 2</a:t>
            </a:r>
          </a:p>
          <a:p>
            <a:r>
              <a:rPr lang="en-GB" sz="900" dirty="0"/>
              <a:t>Talking about schools in Spain and UK</a:t>
            </a:r>
          </a:p>
          <a:p>
            <a:r>
              <a:rPr lang="en-GB" sz="900" dirty="0"/>
              <a:t>Forming open/closed questions</a:t>
            </a:r>
          </a:p>
          <a:p>
            <a:r>
              <a:rPr lang="en-GB" sz="900" dirty="0"/>
              <a:t>Using relative pronouns</a:t>
            </a:r>
          </a:p>
          <a:p>
            <a:r>
              <a:rPr lang="en-GB" sz="900" dirty="0"/>
              <a:t>Giving other people’s opinions</a:t>
            </a:r>
          </a:p>
          <a:p>
            <a:r>
              <a:rPr lang="en-GB" sz="900" dirty="0"/>
              <a:t>Talking about how I would change my school and describing a school trip in the past.</a:t>
            </a:r>
          </a:p>
        </p:txBody>
      </p:sp>
      <p:sp>
        <p:nvSpPr>
          <p:cNvPr id="21" name="Arrow: Pentagon 20">
            <a:extLst>
              <a:ext uri="{FF2B5EF4-FFF2-40B4-BE49-F238E27FC236}">
                <a16:creationId xmlns:a16="http://schemas.microsoft.com/office/drawing/2014/main" id="{8DD4F21E-FC7C-4D30-BD6C-DB2997454270}"/>
              </a:ext>
            </a:extLst>
          </p:cNvPr>
          <p:cNvSpPr/>
          <p:nvPr/>
        </p:nvSpPr>
        <p:spPr>
          <a:xfrm>
            <a:off x="4736412" y="1717816"/>
            <a:ext cx="3084268" cy="1192470"/>
          </a:xfrm>
          <a:prstGeom prst="homePlate">
            <a:avLst/>
          </a:prstGeom>
          <a:solidFill>
            <a:srgbClr val="CCECFF"/>
          </a:solidFill>
        </p:spPr>
        <p:style>
          <a:lnRef idx="2">
            <a:schemeClr val="accent6"/>
          </a:lnRef>
          <a:fillRef idx="1">
            <a:schemeClr val="lt1"/>
          </a:fillRef>
          <a:effectRef idx="0">
            <a:schemeClr val="accent6"/>
          </a:effectRef>
          <a:fontRef idx="minor">
            <a:schemeClr val="dk1"/>
          </a:fontRef>
        </p:style>
        <p:txBody>
          <a:bodyPr rtlCol="0" anchor="ctr"/>
          <a:lstStyle/>
          <a:p>
            <a:endParaRPr lang="en-GB" sz="1000" dirty="0"/>
          </a:p>
          <a:p>
            <a:r>
              <a:rPr lang="en-GB" sz="1000" b="1" dirty="0"/>
              <a:t>Term 3</a:t>
            </a:r>
          </a:p>
          <a:p>
            <a:r>
              <a:rPr lang="en-GB" sz="900" dirty="0"/>
              <a:t>Finding out about Colombia</a:t>
            </a:r>
          </a:p>
          <a:p>
            <a:r>
              <a:rPr lang="en-GB" sz="900" dirty="0"/>
              <a:t>Describing cities / the local area using different tenses</a:t>
            </a:r>
          </a:p>
          <a:p>
            <a:r>
              <a:rPr lang="en-GB" sz="900" dirty="0"/>
              <a:t>Describing how a city has changed using the perfect</a:t>
            </a:r>
          </a:p>
          <a:p>
            <a:r>
              <a:rPr lang="en-GB" sz="900" dirty="0"/>
              <a:t>Comparing now and then using the imperfect</a:t>
            </a:r>
          </a:p>
          <a:p>
            <a:r>
              <a:rPr lang="en-GB" sz="900" dirty="0"/>
              <a:t>Describing shopping preferences</a:t>
            </a:r>
          </a:p>
          <a:p>
            <a:r>
              <a:rPr lang="en-GB" sz="900" dirty="0"/>
              <a:t>Using irregular </a:t>
            </a:r>
            <a:r>
              <a:rPr lang="en-GB" sz="900" dirty="0" err="1"/>
              <a:t>preterite</a:t>
            </a:r>
            <a:r>
              <a:rPr lang="en-GB" sz="900" dirty="0"/>
              <a:t> verbs</a:t>
            </a:r>
          </a:p>
          <a:p>
            <a:r>
              <a:rPr lang="en-GB" sz="900" dirty="0"/>
              <a:t>Finding different ways to describe future plans</a:t>
            </a:r>
            <a:endParaRPr lang="en-GB" sz="1000" dirty="0"/>
          </a:p>
          <a:p>
            <a:endParaRPr lang="en-GB" sz="1000" dirty="0"/>
          </a:p>
        </p:txBody>
      </p:sp>
      <p:sp>
        <p:nvSpPr>
          <p:cNvPr id="22" name="TextBox 21">
            <a:extLst>
              <a:ext uri="{FF2B5EF4-FFF2-40B4-BE49-F238E27FC236}">
                <a16:creationId xmlns:a16="http://schemas.microsoft.com/office/drawing/2014/main" id="{B781B76D-8197-467E-927D-AD87BEFB2E1B}"/>
              </a:ext>
            </a:extLst>
          </p:cNvPr>
          <p:cNvSpPr txBox="1"/>
          <p:nvPr/>
        </p:nvSpPr>
        <p:spPr>
          <a:xfrm>
            <a:off x="7985186" y="1929801"/>
            <a:ext cx="2248525" cy="1077218"/>
          </a:xfrm>
          <a:prstGeom prst="rect">
            <a:avLst/>
          </a:prstGeom>
          <a:solidFill>
            <a:srgbClr val="CCECFF"/>
          </a:solidFill>
        </p:spPr>
        <p:txBody>
          <a:bodyPr wrap="square" rtlCol="0">
            <a:spAutoFit/>
          </a:bodyPr>
          <a:lstStyle/>
          <a:p>
            <a:r>
              <a:rPr lang="en-GB" sz="1000" b="1" dirty="0"/>
              <a:t>Term 1</a:t>
            </a:r>
          </a:p>
          <a:p>
            <a:r>
              <a:rPr lang="en-GB" sz="900" dirty="0"/>
              <a:t>Using pronouns after prepositions</a:t>
            </a:r>
          </a:p>
          <a:p>
            <a:r>
              <a:rPr lang="en-GB" sz="900" dirty="0"/>
              <a:t>Talking about social and climate issues</a:t>
            </a:r>
          </a:p>
          <a:p>
            <a:r>
              <a:rPr lang="en-GB" sz="900" dirty="0"/>
              <a:t>Using </a:t>
            </a:r>
            <a:r>
              <a:rPr lang="en-GB" sz="900" i="1" dirty="0"/>
              <a:t>se </a:t>
            </a:r>
            <a:r>
              <a:rPr lang="en-GB" sz="900" i="1" dirty="0" err="1"/>
              <a:t>debería</a:t>
            </a:r>
            <a:r>
              <a:rPr lang="en-GB" sz="900" i="1" dirty="0"/>
              <a:t> </a:t>
            </a:r>
            <a:r>
              <a:rPr lang="en-GB" sz="900" dirty="0"/>
              <a:t>to give solutions  </a:t>
            </a:r>
          </a:p>
          <a:p>
            <a:r>
              <a:rPr lang="en-GB" sz="900" dirty="0"/>
              <a:t>Using and avoiding the passive</a:t>
            </a:r>
          </a:p>
          <a:p>
            <a:r>
              <a:rPr lang="en-GB" sz="900" dirty="0"/>
              <a:t>Using the imperfect continuous</a:t>
            </a:r>
          </a:p>
          <a:p>
            <a:r>
              <a:rPr lang="en-GB" sz="900" dirty="0"/>
              <a:t>Talking about others in the </a:t>
            </a:r>
            <a:r>
              <a:rPr lang="en-GB" sz="900" dirty="0" err="1"/>
              <a:t>pretirite</a:t>
            </a:r>
            <a:endParaRPr lang="en-GB" sz="900" dirty="0"/>
          </a:p>
        </p:txBody>
      </p:sp>
      <p:sp>
        <p:nvSpPr>
          <p:cNvPr id="23" name="Rectangle: Top Corners Rounded 22">
            <a:extLst>
              <a:ext uri="{FF2B5EF4-FFF2-40B4-BE49-F238E27FC236}">
                <a16:creationId xmlns:a16="http://schemas.microsoft.com/office/drawing/2014/main" id="{D5D38857-D908-45E4-A0D6-5BCE8C3F5DB6}"/>
              </a:ext>
            </a:extLst>
          </p:cNvPr>
          <p:cNvSpPr/>
          <p:nvPr/>
        </p:nvSpPr>
        <p:spPr>
          <a:xfrm rot="5400000">
            <a:off x="10415160" y="1319861"/>
            <a:ext cx="1409357" cy="1723868"/>
          </a:xfrm>
          <a:prstGeom prst="round2SameRect">
            <a:avLst/>
          </a:prstGeom>
          <a:solidFill>
            <a:srgbClr val="CCECFF"/>
          </a:solidFill>
        </p:spPr>
        <p:style>
          <a:lnRef idx="2">
            <a:schemeClr val="accent6"/>
          </a:lnRef>
          <a:fillRef idx="1">
            <a:schemeClr val="lt1"/>
          </a:fillRef>
          <a:effectRef idx="0">
            <a:schemeClr val="accent6"/>
          </a:effectRef>
          <a:fontRef idx="minor">
            <a:schemeClr val="dk1"/>
          </a:fontRef>
        </p:style>
        <p:txBody>
          <a:bodyPr vert="vert270" rtlCol="0" anchor="ctr"/>
          <a:lstStyle/>
          <a:p>
            <a:pPr algn="ctr"/>
            <a:r>
              <a:rPr lang="en-GB" sz="1000" b="1" dirty="0"/>
              <a:t>Term 2</a:t>
            </a:r>
          </a:p>
          <a:p>
            <a:pPr algn="ctr"/>
            <a:r>
              <a:rPr lang="en-GB" sz="1000" dirty="0"/>
              <a:t>Using listening preparation time effectively.</a:t>
            </a:r>
          </a:p>
          <a:p>
            <a:pPr algn="ctr"/>
            <a:r>
              <a:rPr lang="en-GB" sz="1000" dirty="0"/>
              <a:t>Revision of all tenses.</a:t>
            </a:r>
          </a:p>
          <a:p>
            <a:pPr algn="ctr"/>
            <a:r>
              <a:rPr lang="en-GB" sz="1000" dirty="0"/>
              <a:t>Practising exam technique.</a:t>
            </a:r>
          </a:p>
          <a:p>
            <a:pPr algn="ctr"/>
            <a:r>
              <a:rPr lang="en-GB" sz="1000" dirty="0"/>
              <a:t>Learning from past papers.</a:t>
            </a:r>
          </a:p>
          <a:p>
            <a:pPr algn="ctr"/>
            <a:r>
              <a:rPr lang="en-GB" sz="1000" dirty="0"/>
              <a:t>Speaking preparation.</a:t>
            </a:r>
          </a:p>
          <a:p>
            <a:pPr algn="ctr"/>
            <a:r>
              <a:rPr lang="en-GB" sz="1000" dirty="0"/>
              <a:t>Speaking exam.</a:t>
            </a:r>
          </a:p>
        </p:txBody>
      </p:sp>
      <p:sp>
        <p:nvSpPr>
          <p:cNvPr id="24" name="Flowchart: Connector 23">
            <a:extLst>
              <a:ext uri="{FF2B5EF4-FFF2-40B4-BE49-F238E27FC236}">
                <a16:creationId xmlns:a16="http://schemas.microsoft.com/office/drawing/2014/main" id="{B5F53121-300B-4AD8-96E8-0C33BF4D2742}"/>
              </a:ext>
            </a:extLst>
          </p:cNvPr>
          <p:cNvSpPr/>
          <p:nvPr/>
        </p:nvSpPr>
        <p:spPr>
          <a:xfrm>
            <a:off x="7351692" y="2282430"/>
            <a:ext cx="674625" cy="633018"/>
          </a:xfrm>
          <a:prstGeom prst="flowChartConnector">
            <a:avLst/>
          </a:prstGeom>
          <a:solidFill>
            <a:srgbClr val="92D05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GB" sz="1000" dirty="0"/>
              <a:t>Year 11</a:t>
            </a:r>
          </a:p>
        </p:txBody>
      </p:sp>
      <p:sp>
        <p:nvSpPr>
          <p:cNvPr id="25" name="TextBox 24">
            <a:extLst>
              <a:ext uri="{FF2B5EF4-FFF2-40B4-BE49-F238E27FC236}">
                <a16:creationId xmlns:a16="http://schemas.microsoft.com/office/drawing/2014/main" id="{9F5394F1-B6EB-44EF-B3B1-B43E586A04A7}"/>
              </a:ext>
            </a:extLst>
          </p:cNvPr>
          <p:cNvSpPr txBox="1"/>
          <p:nvPr/>
        </p:nvSpPr>
        <p:spPr>
          <a:xfrm>
            <a:off x="207819" y="4763193"/>
            <a:ext cx="2128058" cy="1231106"/>
          </a:xfrm>
          <a:prstGeom prst="rect">
            <a:avLst/>
          </a:prstGeom>
          <a:noFill/>
        </p:spPr>
        <p:txBody>
          <a:bodyPr wrap="square" rtlCol="0">
            <a:spAutoFit/>
          </a:bodyPr>
          <a:lstStyle/>
          <a:p>
            <a:endParaRPr lang="en-GB" sz="1400" dirty="0"/>
          </a:p>
          <a:p>
            <a:endParaRPr lang="en-GB" sz="1400" dirty="0"/>
          </a:p>
          <a:p>
            <a:endParaRPr lang="en-GB" sz="1400" dirty="0"/>
          </a:p>
          <a:p>
            <a:endParaRPr lang="en-GB" sz="1400" dirty="0"/>
          </a:p>
          <a:p>
            <a:endParaRPr lang="en-GB" dirty="0"/>
          </a:p>
        </p:txBody>
      </p:sp>
      <p:pic>
        <p:nvPicPr>
          <p:cNvPr id="27" name="Picture 26">
            <a:extLst>
              <a:ext uri="{FF2B5EF4-FFF2-40B4-BE49-F238E27FC236}">
                <a16:creationId xmlns:a16="http://schemas.microsoft.com/office/drawing/2014/main" id="{CE43C690-8395-4CD2-BBD2-33F79B3CA9D1}"/>
              </a:ext>
            </a:extLst>
          </p:cNvPr>
          <p:cNvPicPr>
            <a:picLocks noChangeAspect="1"/>
          </p:cNvPicPr>
          <p:nvPr/>
        </p:nvPicPr>
        <p:blipFill>
          <a:blip r:embed="rId2"/>
          <a:stretch>
            <a:fillRect/>
          </a:stretch>
        </p:blipFill>
        <p:spPr>
          <a:xfrm>
            <a:off x="9446999" y="4959021"/>
            <a:ext cx="2480717" cy="939202"/>
          </a:xfrm>
          <a:prstGeom prst="rect">
            <a:avLst/>
          </a:prstGeom>
        </p:spPr>
      </p:pic>
      <p:pic>
        <p:nvPicPr>
          <p:cNvPr id="28" name="Picture 27">
            <a:extLst>
              <a:ext uri="{FF2B5EF4-FFF2-40B4-BE49-F238E27FC236}">
                <a16:creationId xmlns:a16="http://schemas.microsoft.com/office/drawing/2014/main" id="{454AB53E-A032-480F-BDCE-5414DED87D9D}"/>
              </a:ext>
            </a:extLst>
          </p:cNvPr>
          <p:cNvPicPr>
            <a:picLocks noChangeAspect="1"/>
          </p:cNvPicPr>
          <p:nvPr/>
        </p:nvPicPr>
        <p:blipFill rotWithShape="1">
          <a:blip r:embed="rId3"/>
          <a:srcRect b="22929"/>
          <a:stretch/>
        </p:blipFill>
        <p:spPr>
          <a:xfrm>
            <a:off x="8840066" y="5994299"/>
            <a:ext cx="3087650" cy="724250"/>
          </a:xfrm>
          <a:prstGeom prst="rect">
            <a:avLst/>
          </a:prstGeom>
        </p:spPr>
      </p:pic>
    </p:spTree>
    <p:extLst>
      <p:ext uri="{BB962C8B-B14F-4D97-AF65-F5344CB8AC3E}">
        <p14:creationId xmlns:p14="http://schemas.microsoft.com/office/powerpoint/2010/main" val="2466838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B014FA9-F5C5-4899-9385-E8B05A628415}"/>
              </a:ext>
            </a:extLst>
          </p:cNvPr>
          <p:cNvGraphicFramePr>
            <a:graphicFrameLocks noGrp="1"/>
          </p:cNvGraphicFramePr>
          <p:nvPr>
            <p:extLst>
              <p:ext uri="{D42A27DB-BD31-4B8C-83A1-F6EECF244321}">
                <p14:modId xmlns:p14="http://schemas.microsoft.com/office/powerpoint/2010/main" val="885182416"/>
              </p:ext>
            </p:extLst>
          </p:nvPr>
        </p:nvGraphicFramePr>
        <p:xfrm>
          <a:off x="174567" y="182880"/>
          <a:ext cx="9852430" cy="6492240"/>
        </p:xfrm>
        <a:graphic>
          <a:graphicData uri="http://schemas.openxmlformats.org/drawingml/2006/table">
            <a:tbl>
              <a:tblPr firstRow="1" bandRow="1">
                <a:tableStyleId>{5C22544A-7EE6-4342-B048-85BDC9FD1C3A}</a:tableStyleId>
              </a:tblPr>
              <a:tblGrid>
                <a:gridCol w="1970486">
                  <a:extLst>
                    <a:ext uri="{9D8B030D-6E8A-4147-A177-3AD203B41FA5}">
                      <a16:colId xmlns:a16="http://schemas.microsoft.com/office/drawing/2014/main" val="1080716420"/>
                    </a:ext>
                  </a:extLst>
                </a:gridCol>
                <a:gridCol w="1970486">
                  <a:extLst>
                    <a:ext uri="{9D8B030D-6E8A-4147-A177-3AD203B41FA5}">
                      <a16:colId xmlns:a16="http://schemas.microsoft.com/office/drawing/2014/main" val="146802131"/>
                    </a:ext>
                  </a:extLst>
                </a:gridCol>
                <a:gridCol w="1970486">
                  <a:extLst>
                    <a:ext uri="{9D8B030D-6E8A-4147-A177-3AD203B41FA5}">
                      <a16:colId xmlns:a16="http://schemas.microsoft.com/office/drawing/2014/main" val="1359350500"/>
                    </a:ext>
                  </a:extLst>
                </a:gridCol>
                <a:gridCol w="1970486">
                  <a:extLst>
                    <a:ext uri="{9D8B030D-6E8A-4147-A177-3AD203B41FA5}">
                      <a16:colId xmlns:a16="http://schemas.microsoft.com/office/drawing/2014/main" val="1117149984"/>
                    </a:ext>
                  </a:extLst>
                </a:gridCol>
                <a:gridCol w="1970486">
                  <a:extLst>
                    <a:ext uri="{9D8B030D-6E8A-4147-A177-3AD203B41FA5}">
                      <a16:colId xmlns:a16="http://schemas.microsoft.com/office/drawing/2014/main" val="1903769619"/>
                    </a:ext>
                  </a:extLst>
                </a:gridCol>
              </a:tblGrid>
              <a:tr h="370840">
                <a:tc>
                  <a:txBody>
                    <a:bodyPr/>
                    <a:lstStyle/>
                    <a:p>
                      <a:r>
                        <a:rPr lang="en-GB" sz="1200" u="sng" dirty="0">
                          <a:solidFill>
                            <a:srgbClr val="002060"/>
                          </a:solidFill>
                        </a:rPr>
                        <a:t>Year 9 Autumn Term 1</a:t>
                      </a:r>
                    </a:p>
                    <a:p>
                      <a:r>
                        <a:rPr lang="en-GB" sz="1200" u="sng" dirty="0">
                          <a:solidFill>
                            <a:srgbClr val="002060"/>
                          </a:solidFill>
                        </a:rPr>
                        <a:t>Key knowledge</a:t>
                      </a:r>
                    </a:p>
                    <a:p>
                      <a:endParaRPr lang="en-GB" sz="1200" u="sng" dirty="0">
                        <a:solidFill>
                          <a:srgbClr val="002060"/>
                        </a:solidFill>
                      </a:endParaRPr>
                    </a:p>
                    <a:p>
                      <a:endParaRPr lang="en-GB" sz="1200" u="sng" dirty="0">
                        <a:solidFill>
                          <a:srgbClr val="002060"/>
                        </a:solidFill>
                      </a:endParaRPr>
                    </a:p>
                    <a:p>
                      <a:r>
                        <a:rPr lang="en-GB" sz="1200" dirty="0"/>
                        <a:t>Saying what people d</a:t>
                      </a:r>
                      <a:endParaRPr lang="en-GB" sz="1200" dirty="0">
                        <a:solidFill>
                          <a:srgbClr val="002060"/>
                        </a:solidFill>
                      </a:endParaRPr>
                    </a:p>
                    <a:p>
                      <a:r>
                        <a:rPr lang="en-GB" sz="1200" i="1" u="sng" dirty="0">
                          <a:solidFill>
                            <a:srgbClr val="002060"/>
                          </a:solidFill>
                        </a:rPr>
                        <a:t>¡</a:t>
                      </a:r>
                      <a:r>
                        <a:rPr lang="en-GB" sz="1200" i="1" u="sng" dirty="0" err="1">
                          <a:solidFill>
                            <a:srgbClr val="002060"/>
                          </a:solidFill>
                        </a:rPr>
                        <a:t>Diviértete</a:t>
                      </a:r>
                      <a:r>
                        <a:rPr lang="en-GB" sz="1200" i="1" u="sng" dirty="0">
                          <a:solidFill>
                            <a:srgbClr val="002060"/>
                          </a:solidFill>
                        </a:rPr>
                        <a:t>!</a:t>
                      </a: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Talking about Spanish-speaking sports stars</a:t>
                      </a: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Using adjectives in Spanish</a:t>
                      </a: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Talking about life online </a:t>
                      </a: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Revising the present tense </a:t>
                      </a: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Using expressions of frequency </a:t>
                      </a: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Talking about sports and free-time activities</a:t>
                      </a: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Revising irregular present tense verbs</a:t>
                      </a: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Using opinion verbs and expressions</a:t>
                      </a: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Planning a cinema visit</a:t>
                      </a: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Arranging to go out</a:t>
                      </a: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Using the near future tense</a:t>
                      </a: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Listening for preferences</a:t>
                      </a:r>
                    </a:p>
                    <a:p>
                      <a:endParaRPr lang="en-GB" sz="1200" u="sng" dirty="0">
                        <a:solidFill>
                          <a:srgbClr val="002060"/>
                        </a:solidFill>
                      </a:endParaRPr>
                    </a:p>
                    <a:p>
                      <a:r>
                        <a:rPr lang="en-GB" sz="1200" u="sng" dirty="0">
                          <a:solidFill>
                            <a:srgbClr val="002060"/>
                          </a:solidFill>
                        </a:rPr>
                        <a:t>Key questions</a:t>
                      </a:r>
                    </a:p>
                    <a:p>
                      <a:pPr marL="0" indent="0">
                        <a:buFont typeface="Arial" panose="020B0604020202020204" pitchFamily="34" charset="0"/>
                        <a:buNone/>
                      </a:pPr>
                      <a:r>
                        <a:rPr lang="es-ES" sz="1200" u="sng" dirty="0">
                          <a:solidFill>
                            <a:srgbClr val="002060"/>
                          </a:solidFill>
                        </a:rPr>
                        <a:t>¿Cómo eres?</a:t>
                      </a:r>
                    </a:p>
                    <a:p>
                      <a:pPr marL="0" indent="0">
                        <a:buFont typeface="Arial" panose="020B0604020202020204" pitchFamily="34" charset="0"/>
                        <a:buNone/>
                      </a:pPr>
                      <a:r>
                        <a:rPr lang="es-ES" sz="1200" u="sng" dirty="0">
                          <a:solidFill>
                            <a:srgbClr val="002060"/>
                          </a:solidFill>
                        </a:rPr>
                        <a:t>¿Qué haces con tu móvil/ordenador/portátil?</a:t>
                      </a:r>
                    </a:p>
                    <a:p>
                      <a:pPr marL="0" indent="0">
                        <a:buFont typeface="Arial" panose="020B0604020202020204" pitchFamily="34" charset="0"/>
                        <a:buNone/>
                      </a:pPr>
                      <a:r>
                        <a:rPr lang="es-ES" sz="1200" u="sng" dirty="0">
                          <a:solidFill>
                            <a:srgbClr val="002060"/>
                          </a:solidFill>
                        </a:rPr>
                        <a:t>¿Qué actividades haces en </a:t>
                      </a:r>
                    </a:p>
                    <a:p>
                      <a:pPr marL="0" indent="0">
                        <a:buFont typeface="Arial" panose="020B0604020202020204" pitchFamily="34" charset="0"/>
                        <a:buNone/>
                      </a:pPr>
                      <a:r>
                        <a:rPr lang="es-ES" sz="1200" u="sng" dirty="0">
                          <a:solidFill>
                            <a:srgbClr val="002060"/>
                          </a:solidFill>
                        </a:rPr>
                        <a:t>tu tiempo libre?</a:t>
                      </a:r>
                    </a:p>
                    <a:p>
                      <a:pPr marL="0" indent="0">
                        <a:buFont typeface="Arial" panose="020B0604020202020204" pitchFamily="34" charset="0"/>
                        <a:buNone/>
                      </a:pPr>
                      <a:r>
                        <a:rPr lang="es-ES" sz="1200" u="sng" dirty="0">
                          <a:solidFill>
                            <a:srgbClr val="002060"/>
                          </a:solidFill>
                        </a:rPr>
                        <a:t>¿Quieres ir [de compras] [mañana]?</a:t>
                      </a:r>
                    </a:p>
                    <a:p>
                      <a:pPr marL="0" indent="0">
                        <a:buFont typeface="Arial" panose="020B0604020202020204" pitchFamily="34" charset="0"/>
                        <a:buNone/>
                      </a:pPr>
                      <a:r>
                        <a:rPr lang="es-ES" sz="1200" u="sng" dirty="0">
                          <a:solidFill>
                            <a:srgbClr val="002060"/>
                          </a:solidFill>
                        </a:rPr>
                        <a:t>¿A qué hora quedamos?</a:t>
                      </a:r>
                      <a:endParaRPr lang="en-GB" sz="1200" u="sng" dirty="0">
                        <a:solidFill>
                          <a:srgbClr val="002060"/>
                        </a:solidFill>
                      </a:endParaRPr>
                    </a:p>
                    <a:p>
                      <a:pPr marL="0" indent="0">
                        <a:buFont typeface="Arial" panose="020B0604020202020204" pitchFamily="34" charset="0"/>
                        <a:buNone/>
                      </a:pPr>
                      <a:endParaRPr lang="en-GB" sz="1200" u="sng" dirty="0">
                        <a:solidFill>
                          <a:srgbClr val="002060"/>
                        </a:solidFill>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sng" dirty="0">
                          <a:solidFill>
                            <a:srgbClr val="002060"/>
                          </a:solidFill>
                        </a:rPr>
                        <a:t>Grammar</a:t>
                      </a:r>
                    </a:p>
                    <a:p>
                      <a:endParaRPr lang="en-GB" sz="1200" b="0" dirty="0">
                        <a:solidFill>
                          <a:srgbClr val="002060"/>
                        </a:solidFill>
                      </a:endParaRPr>
                    </a:p>
                    <a:p>
                      <a:endParaRPr lang="en-GB" sz="1200" b="0" dirty="0">
                        <a:solidFill>
                          <a:srgbClr val="002060"/>
                        </a:solidFill>
                      </a:endParaRPr>
                    </a:p>
                    <a:p>
                      <a:endParaRPr lang="en-GB" sz="1200" b="0" dirty="0">
                        <a:solidFill>
                          <a:srgbClr val="002060"/>
                        </a:solidFill>
                      </a:endParaRPr>
                    </a:p>
                    <a:p>
                      <a:endParaRPr lang="en-GB" sz="1200" b="0" dirty="0">
                        <a:solidFill>
                          <a:srgbClr val="002060"/>
                        </a:solidFill>
                      </a:endParaRPr>
                    </a:p>
                    <a:p>
                      <a:r>
                        <a:rPr lang="en-GB" sz="1200" b="1" dirty="0">
                          <a:solidFill>
                            <a:srgbClr val="002060"/>
                          </a:solidFill>
                        </a:rPr>
                        <a:t>Adjectival agreements</a:t>
                      </a:r>
                    </a:p>
                    <a:p>
                      <a:endParaRPr lang="en-GB" sz="1200" b="1" dirty="0">
                        <a:solidFill>
                          <a:srgbClr val="002060"/>
                        </a:solidFill>
                      </a:endParaRPr>
                    </a:p>
                    <a:p>
                      <a:r>
                        <a:rPr lang="en-GB" sz="1200" b="1" dirty="0">
                          <a:solidFill>
                            <a:srgbClr val="002060"/>
                          </a:solidFill>
                        </a:rPr>
                        <a:t>Present tense verbs</a:t>
                      </a:r>
                    </a:p>
                    <a:p>
                      <a:pPr marL="171450" indent="-171450">
                        <a:buFont typeface="Arial" panose="020B0604020202020204" pitchFamily="34" charset="0"/>
                        <a:buChar char="•"/>
                      </a:pPr>
                      <a:r>
                        <a:rPr lang="en-GB" sz="1200" b="1" dirty="0">
                          <a:solidFill>
                            <a:srgbClr val="002060"/>
                          </a:solidFill>
                        </a:rPr>
                        <a:t>Regular </a:t>
                      </a:r>
                      <a:r>
                        <a:rPr lang="en-GB" sz="1200" b="1" i="1" dirty="0">
                          <a:solidFill>
                            <a:srgbClr val="002060"/>
                          </a:solidFill>
                        </a:rPr>
                        <a:t>-</a:t>
                      </a:r>
                      <a:r>
                        <a:rPr lang="en-GB" sz="1200" b="1" i="1" dirty="0" err="1">
                          <a:solidFill>
                            <a:srgbClr val="002060"/>
                          </a:solidFill>
                        </a:rPr>
                        <a:t>ar</a:t>
                      </a:r>
                      <a:r>
                        <a:rPr lang="en-GB" sz="1200" b="1" i="1" dirty="0">
                          <a:solidFill>
                            <a:srgbClr val="002060"/>
                          </a:solidFill>
                        </a:rPr>
                        <a:t>/-</a:t>
                      </a:r>
                      <a:r>
                        <a:rPr lang="en-GB" sz="1200" b="1" i="1" dirty="0" err="1">
                          <a:solidFill>
                            <a:srgbClr val="002060"/>
                          </a:solidFill>
                        </a:rPr>
                        <a:t>er</a:t>
                      </a:r>
                      <a:r>
                        <a:rPr lang="en-GB" sz="1200" b="1" i="1" dirty="0">
                          <a:solidFill>
                            <a:srgbClr val="002060"/>
                          </a:solidFill>
                        </a:rPr>
                        <a:t>/-</a:t>
                      </a:r>
                      <a:r>
                        <a:rPr lang="en-GB" sz="1200" b="1" i="1" dirty="0" err="1">
                          <a:solidFill>
                            <a:srgbClr val="002060"/>
                          </a:solidFill>
                        </a:rPr>
                        <a:t>ir</a:t>
                      </a:r>
                      <a:endParaRPr lang="en-GB" sz="1200" b="1" i="1" dirty="0">
                        <a:solidFill>
                          <a:srgbClr val="002060"/>
                        </a:solidFill>
                      </a:endParaRPr>
                    </a:p>
                    <a:p>
                      <a:pPr marL="171450" indent="-171450">
                        <a:buFont typeface="Arial" panose="020B0604020202020204" pitchFamily="34" charset="0"/>
                        <a:buChar char="•"/>
                      </a:pPr>
                      <a:r>
                        <a:rPr lang="en-GB" sz="1200" b="1" i="1" dirty="0">
                          <a:solidFill>
                            <a:srgbClr val="002060"/>
                          </a:solidFill>
                        </a:rPr>
                        <a:t>Stem-changing verbs [</a:t>
                      </a:r>
                      <a:r>
                        <a:rPr lang="en-GB" sz="1200" b="1" i="1" dirty="0" err="1">
                          <a:solidFill>
                            <a:srgbClr val="002060"/>
                          </a:solidFill>
                        </a:rPr>
                        <a:t>jugar</a:t>
                      </a:r>
                      <a:r>
                        <a:rPr lang="en-GB" sz="1200" b="1" i="1" dirty="0">
                          <a:solidFill>
                            <a:srgbClr val="002060"/>
                          </a:solidFill>
                        </a:rPr>
                        <a:t>, </a:t>
                      </a:r>
                      <a:r>
                        <a:rPr lang="en-GB" sz="1200" b="1" i="1" dirty="0" err="1">
                          <a:solidFill>
                            <a:srgbClr val="002060"/>
                          </a:solidFill>
                        </a:rPr>
                        <a:t>preferir</a:t>
                      </a:r>
                      <a:r>
                        <a:rPr lang="en-GB" sz="1200" b="1" i="1" dirty="0">
                          <a:solidFill>
                            <a:srgbClr val="002060"/>
                          </a:solidFill>
                        </a:rPr>
                        <a:t>]</a:t>
                      </a:r>
                    </a:p>
                    <a:p>
                      <a:pPr marL="171450" indent="-171450">
                        <a:buFont typeface="Arial" panose="020B0604020202020204" pitchFamily="34" charset="0"/>
                        <a:buChar char="•"/>
                      </a:pPr>
                      <a:r>
                        <a:rPr lang="en-GB" sz="1200" b="1" dirty="0">
                          <a:solidFill>
                            <a:srgbClr val="002060"/>
                          </a:solidFill>
                        </a:rPr>
                        <a:t>1</a:t>
                      </a:r>
                      <a:r>
                        <a:rPr lang="en-GB" sz="1200" b="1" baseline="30000" dirty="0">
                          <a:solidFill>
                            <a:srgbClr val="002060"/>
                          </a:solidFill>
                        </a:rPr>
                        <a:t>st</a:t>
                      </a:r>
                      <a:r>
                        <a:rPr lang="en-GB" sz="1200" b="1" dirty="0">
                          <a:solidFill>
                            <a:srgbClr val="002060"/>
                          </a:solidFill>
                        </a:rPr>
                        <a:t> Person </a:t>
                      </a:r>
                      <a:r>
                        <a:rPr lang="en-GB" sz="1200" b="1" i="1" u="sng" dirty="0" err="1">
                          <a:solidFill>
                            <a:srgbClr val="002060"/>
                          </a:solidFill>
                        </a:rPr>
                        <a:t>ver</a:t>
                      </a:r>
                      <a:r>
                        <a:rPr lang="en-GB" sz="1200" b="1" dirty="0">
                          <a:solidFill>
                            <a:srgbClr val="002060"/>
                          </a:solidFill>
                        </a:rPr>
                        <a:t> &amp; </a:t>
                      </a:r>
                      <a:r>
                        <a:rPr lang="en-GB" sz="1200" b="1" i="1" dirty="0" err="1">
                          <a:solidFill>
                            <a:srgbClr val="002060"/>
                          </a:solidFill>
                        </a:rPr>
                        <a:t>hacer</a:t>
                      </a:r>
                      <a:endParaRPr lang="en-GB" sz="1200" b="1" i="1" dirty="0">
                        <a:solidFill>
                          <a:srgbClr val="002060"/>
                        </a:solidFill>
                      </a:endParaRPr>
                    </a:p>
                    <a:p>
                      <a:pPr marL="0" indent="0">
                        <a:buFont typeface="Arial" panose="020B0604020202020204" pitchFamily="34" charset="0"/>
                        <a:buNone/>
                      </a:pPr>
                      <a:endParaRPr lang="en-GB" sz="1200" b="1" i="0" dirty="0">
                        <a:solidFill>
                          <a:srgbClr val="002060"/>
                        </a:solidFill>
                      </a:endParaRPr>
                    </a:p>
                    <a:p>
                      <a:pPr marL="0" indent="0">
                        <a:buFont typeface="Arial" panose="020B0604020202020204" pitchFamily="34" charset="0"/>
                        <a:buNone/>
                      </a:pPr>
                      <a:r>
                        <a:rPr lang="en-GB" sz="1200" b="1" i="0" dirty="0">
                          <a:solidFill>
                            <a:srgbClr val="002060"/>
                          </a:solidFill>
                        </a:rPr>
                        <a:t>Using </a:t>
                      </a:r>
                      <a:r>
                        <a:rPr lang="en-GB" sz="1200" b="1" i="1" dirty="0" err="1">
                          <a:solidFill>
                            <a:srgbClr val="002060"/>
                          </a:solidFill>
                        </a:rPr>
                        <a:t>gustar</a:t>
                      </a:r>
                      <a:r>
                        <a:rPr lang="en-GB" sz="1200" b="1" i="1" dirty="0">
                          <a:solidFill>
                            <a:srgbClr val="002060"/>
                          </a:solidFill>
                        </a:rPr>
                        <a:t>, </a:t>
                      </a:r>
                      <a:r>
                        <a:rPr lang="en-GB" sz="1200" b="1" i="1" dirty="0" err="1">
                          <a:solidFill>
                            <a:srgbClr val="002060"/>
                          </a:solidFill>
                        </a:rPr>
                        <a:t>encantar</a:t>
                      </a:r>
                      <a:r>
                        <a:rPr lang="en-GB" sz="1200" b="1" i="1" dirty="0">
                          <a:solidFill>
                            <a:srgbClr val="002060"/>
                          </a:solidFill>
                        </a:rPr>
                        <a:t> and </a:t>
                      </a:r>
                      <a:r>
                        <a:rPr lang="en-GB" sz="1200" b="1" i="1" dirty="0" err="1">
                          <a:solidFill>
                            <a:srgbClr val="002060"/>
                          </a:solidFill>
                        </a:rPr>
                        <a:t>interesar</a:t>
                      </a:r>
                      <a:r>
                        <a:rPr lang="en-GB" sz="1200" b="1" i="1" dirty="0">
                          <a:solidFill>
                            <a:srgbClr val="002060"/>
                          </a:solidFill>
                        </a:rPr>
                        <a:t> (+ noun[s])</a:t>
                      </a:r>
                      <a:r>
                        <a:rPr lang="en-GB" sz="1200" b="1" i="0" dirty="0">
                          <a:solidFill>
                            <a:srgbClr val="002060"/>
                          </a:solidFill>
                        </a:rPr>
                        <a:t> to express an opinion</a:t>
                      </a:r>
                    </a:p>
                    <a:p>
                      <a:pPr marL="0" indent="0">
                        <a:buFont typeface="Arial" panose="020B0604020202020204" pitchFamily="34" charset="0"/>
                        <a:buNone/>
                      </a:pPr>
                      <a:r>
                        <a:rPr lang="en-GB" sz="1200" b="1" i="0" dirty="0">
                          <a:solidFill>
                            <a:srgbClr val="002060"/>
                          </a:solidFill>
                        </a:rPr>
                        <a:t>Using an opinion verb + infinitive to talk about activities</a:t>
                      </a:r>
                    </a:p>
                    <a:p>
                      <a:pPr marL="0" indent="0">
                        <a:buFont typeface="Arial" panose="020B0604020202020204" pitchFamily="34" charset="0"/>
                        <a:buNone/>
                      </a:pPr>
                      <a:endParaRPr lang="en-GB" sz="1200" b="1" i="0" dirty="0">
                        <a:solidFill>
                          <a:srgbClr val="002060"/>
                        </a:solidFill>
                      </a:endParaRPr>
                    </a:p>
                    <a:p>
                      <a:pPr marL="0" indent="0">
                        <a:buFont typeface="Arial" panose="020B0604020202020204" pitchFamily="34" charset="0"/>
                        <a:buNone/>
                      </a:pPr>
                      <a:r>
                        <a:rPr lang="en-GB" sz="1200" b="1" i="0" dirty="0">
                          <a:solidFill>
                            <a:srgbClr val="002060"/>
                          </a:solidFill>
                        </a:rPr>
                        <a:t>Irregular verbs in the present tense:</a:t>
                      </a:r>
                    </a:p>
                    <a:p>
                      <a:pPr marL="0" indent="0">
                        <a:buFont typeface="Arial" panose="020B0604020202020204" pitchFamily="34" charset="0"/>
                        <a:buNone/>
                      </a:pPr>
                      <a:r>
                        <a:rPr lang="en-GB" sz="1200" b="1" i="0" dirty="0" err="1">
                          <a:solidFill>
                            <a:srgbClr val="002060"/>
                          </a:solidFill>
                        </a:rPr>
                        <a:t>ir</a:t>
                      </a:r>
                      <a:r>
                        <a:rPr lang="en-GB" sz="1200" b="1" i="0" dirty="0">
                          <a:solidFill>
                            <a:srgbClr val="002060"/>
                          </a:solidFill>
                        </a:rPr>
                        <a:t>, ser and </a:t>
                      </a:r>
                      <a:r>
                        <a:rPr lang="en-GB" sz="1200" b="1" i="0" dirty="0" err="1">
                          <a:solidFill>
                            <a:srgbClr val="002060"/>
                          </a:solidFill>
                        </a:rPr>
                        <a:t>tener</a:t>
                      </a:r>
                      <a:endParaRPr lang="en-GB" sz="1200" b="1" i="0" dirty="0">
                        <a:solidFill>
                          <a:srgbClr val="002060"/>
                        </a:solidFill>
                      </a:endParaRPr>
                    </a:p>
                    <a:p>
                      <a:pPr marL="0" indent="0">
                        <a:buFont typeface="Arial" panose="020B0604020202020204" pitchFamily="34" charset="0"/>
                        <a:buNone/>
                      </a:pPr>
                      <a:endParaRPr lang="en-GB" sz="1200" b="1" i="0" dirty="0">
                        <a:solidFill>
                          <a:srgbClr val="002060"/>
                        </a:solidFill>
                      </a:endParaRPr>
                    </a:p>
                    <a:p>
                      <a:pPr marL="0" indent="0">
                        <a:buFont typeface="Arial" panose="020B0604020202020204" pitchFamily="34" charset="0"/>
                        <a:buNone/>
                      </a:pPr>
                      <a:r>
                        <a:rPr lang="en-GB" sz="1200" b="1" i="0" dirty="0">
                          <a:solidFill>
                            <a:srgbClr val="002060"/>
                          </a:solidFill>
                        </a:rPr>
                        <a:t>Near future tense</a:t>
                      </a:r>
                    </a:p>
                    <a:p>
                      <a:pPr marL="0" indent="0">
                        <a:buFont typeface="Arial" panose="020B0604020202020204" pitchFamily="34" charset="0"/>
                        <a:buNone/>
                      </a:pPr>
                      <a:r>
                        <a:rPr lang="en-GB" sz="1200" b="1" i="1" dirty="0">
                          <a:solidFill>
                            <a:srgbClr val="002060"/>
                          </a:solidFill>
                        </a:rPr>
                        <a:t>- present tense of </a:t>
                      </a:r>
                      <a:r>
                        <a:rPr lang="en-GB" sz="1200" b="1" i="1" dirty="0" err="1">
                          <a:solidFill>
                            <a:srgbClr val="002060"/>
                          </a:solidFill>
                        </a:rPr>
                        <a:t>ir</a:t>
                      </a:r>
                      <a:r>
                        <a:rPr lang="en-GB" sz="1200" b="1" i="1" dirty="0">
                          <a:solidFill>
                            <a:srgbClr val="002060"/>
                          </a:solidFill>
                        </a:rPr>
                        <a:t> + a + infinitive</a:t>
                      </a:r>
                    </a:p>
                  </a:txBody>
                  <a:tcPr>
                    <a:solidFill>
                      <a:schemeClr val="bg1"/>
                    </a:solidFill>
                  </a:tcPr>
                </a:tc>
                <a:tc>
                  <a:txBody>
                    <a:bodyPr/>
                    <a:lstStyle/>
                    <a:p>
                      <a:r>
                        <a:rPr lang="en-GB" sz="1200" b="0" dirty="0" err="1">
                          <a:solidFill>
                            <a:srgbClr val="002060"/>
                          </a:solidFill>
                        </a:rPr>
                        <a:t>Ssc</a:t>
                      </a:r>
                      <a:r>
                        <a:rPr lang="en-GB" sz="1200" b="0" dirty="0">
                          <a:solidFill>
                            <a:srgbClr val="002060"/>
                          </a:solidFill>
                        </a:rPr>
                        <a:t> – sound symbol correspondence</a:t>
                      </a:r>
                    </a:p>
                    <a:p>
                      <a:endParaRPr lang="en-GB" sz="1200" b="0" dirty="0">
                        <a:solidFill>
                          <a:srgbClr val="002060"/>
                        </a:solidFill>
                      </a:endParaRPr>
                    </a:p>
                    <a:p>
                      <a:endParaRPr lang="en-GB" sz="1200" b="0" dirty="0">
                        <a:solidFill>
                          <a:srgbClr val="002060"/>
                        </a:solidFill>
                      </a:endParaRPr>
                    </a:p>
                    <a:p>
                      <a:endParaRPr lang="en-GB" sz="1200" b="0" dirty="0">
                        <a:solidFill>
                          <a:srgbClr val="002060"/>
                        </a:solidFill>
                      </a:endParaRPr>
                    </a:p>
                    <a:p>
                      <a:r>
                        <a:rPr lang="en-GB" sz="1200" b="1" dirty="0">
                          <a:solidFill>
                            <a:srgbClr val="002060"/>
                          </a:solidFill>
                        </a:rPr>
                        <a:t>Vowels: a, e, </a:t>
                      </a:r>
                      <a:r>
                        <a:rPr lang="en-GB" sz="1200" b="1" dirty="0" err="1">
                          <a:solidFill>
                            <a:srgbClr val="002060"/>
                          </a:solidFill>
                        </a:rPr>
                        <a:t>i</a:t>
                      </a:r>
                      <a:r>
                        <a:rPr lang="en-GB" sz="1200" b="1" dirty="0">
                          <a:solidFill>
                            <a:srgbClr val="002060"/>
                          </a:solidFill>
                        </a:rPr>
                        <a:t>, o, u</a:t>
                      </a:r>
                    </a:p>
                    <a:p>
                      <a:endParaRPr lang="en-GB" sz="1200" b="1" dirty="0">
                        <a:solidFill>
                          <a:srgbClr val="002060"/>
                        </a:solidFill>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rgbClr val="002060"/>
                          </a:solidFill>
                        </a:rPr>
                        <a:t>Blended learning</a:t>
                      </a:r>
                    </a:p>
                    <a:p>
                      <a:endParaRPr lang="en-GB" sz="1200" b="0" dirty="0">
                        <a:solidFill>
                          <a:srgbClr val="002060"/>
                        </a:solidFill>
                      </a:endParaRPr>
                    </a:p>
                    <a:p>
                      <a:endParaRPr lang="en-GB" sz="1200" b="0" dirty="0">
                        <a:solidFill>
                          <a:srgbClr val="002060"/>
                        </a:solidFill>
                      </a:endParaRPr>
                    </a:p>
                    <a:p>
                      <a:endParaRPr lang="en-GB" sz="1200" b="0" dirty="0">
                        <a:solidFill>
                          <a:srgbClr val="002060"/>
                        </a:solidFill>
                      </a:endParaRPr>
                    </a:p>
                    <a:p>
                      <a:endParaRPr lang="en-GB" sz="1200" dirty="0">
                        <a:solidFill>
                          <a:srgbClr val="002060"/>
                        </a:solidFill>
                      </a:endParaRPr>
                    </a:p>
                    <a:p>
                      <a:r>
                        <a:rPr lang="en-GB" sz="1200" dirty="0">
                          <a:solidFill>
                            <a:srgbClr val="002060"/>
                          </a:solidFill>
                        </a:rPr>
                        <a:t>Mixed word vocab lists to learn – 20-30 words per week</a:t>
                      </a:r>
                    </a:p>
                    <a:p>
                      <a:endParaRPr lang="en-GB" sz="1200" dirty="0">
                        <a:solidFill>
                          <a:srgbClr val="002060"/>
                        </a:solidFill>
                      </a:endParaRPr>
                    </a:p>
                    <a:p>
                      <a:r>
                        <a:rPr lang="en-GB" sz="1200" dirty="0">
                          <a:solidFill>
                            <a:srgbClr val="002060"/>
                          </a:solidFill>
                        </a:rPr>
                        <a:t>High frequency vocab relevant to context</a:t>
                      </a:r>
                    </a:p>
                    <a:p>
                      <a:endParaRPr lang="en-GB" sz="1200" dirty="0">
                        <a:solidFill>
                          <a:srgbClr val="002060"/>
                        </a:solidFill>
                      </a:endParaRPr>
                    </a:p>
                    <a:p>
                      <a:r>
                        <a:rPr lang="en-GB" sz="1200" dirty="0">
                          <a:solidFill>
                            <a:srgbClr val="002060"/>
                          </a:solidFill>
                        </a:rPr>
                        <a:t>Deepening vocabulary knowledge</a:t>
                      </a:r>
                    </a:p>
                    <a:p>
                      <a:endParaRPr lang="en-GB" sz="1200" b="0" dirty="0">
                        <a:solidFill>
                          <a:srgbClr val="002060"/>
                        </a:solidFill>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rgbClr val="002060"/>
                          </a:solidFill>
                        </a:rPr>
                        <a:t>SMSC links</a:t>
                      </a:r>
                    </a:p>
                    <a:p>
                      <a:endParaRPr lang="en-GB" sz="1200" b="0" dirty="0">
                        <a:solidFill>
                          <a:srgbClr val="002060"/>
                        </a:solidFill>
                      </a:endParaRPr>
                    </a:p>
                    <a:p>
                      <a:endParaRPr lang="en-GB" sz="1200" b="0" dirty="0">
                        <a:solidFill>
                          <a:srgbClr val="002060"/>
                        </a:solidFill>
                      </a:endParaRPr>
                    </a:p>
                    <a:p>
                      <a:endParaRPr lang="en-GB" sz="1200" b="0" dirty="0">
                        <a:solidFill>
                          <a:srgbClr val="002060"/>
                        </a:solidFill>
                      </a:endParaRPr>
                    </a:p>
                    <a:p>
                      <a:endParaRPr lang="en-GB" sz="1200" dirty="0">
                        <a:solidFill>
                          <a:srgbClr val="002060"/>
                        </a:solidFill>
                      </a:endParaRPr>
                    </a:p>
                    <a:p>
                      <a:r>
                        <a:rPr lang="en-GB" sz="1200" b="1" dirty="0">
                          <a:solidFill>
                            <a:srgbClr val="002060"/>
                          </a:solidFill>
                        </a:rPr>
                        <a:t>British values  - respect</a:t>
                      </a:r>
                    </a:p>
                    <a:p>
                      <a:endParaRPr lang="en-GB" sz="1200" b="1" dirty="0">
                        <a:solidFill>
                          <a:srgbClr val="002060"/>
                        </a:solidFill>
                      </a:endParaRPr>
                    </a:p>
                    <a:p>
                      <a:r>
                        <a:rPr lang="en-GB" sz="1200" b="1" dirty="0">
                          <a:solidFill>
                            <a:srgbClr val="002060"/>
                          </a:solidFill>
                        </a:rPr>
                        <a:t>Healthy relationships with technology and other people</a:t>
                      </a:r>
                    </a:p>
                  </a:txBody>
                  <a:tcPr>
                    <a:solidFill>
                      <a:schemeClr val="bg1"/>
                    </a:solidFill>
                  </a:tcPr>
                </a:tc>
                <a:extLst>
                  <a:ext uri="{0D108BD9-81ED-4DB2-BD59-A6C34878D82A}">
                    <a16:rowId xmlns:a16="http://schemas.microsoft.com/office/drawing/2014/main" val="3331746310"/>
                  </a:ext>
                </a:extLst>
              </a:tr>
            </a:tbl>
          </a:graphicData>
        </a:graphic>
      </p:graphicFrame>
      <p:pic>
        <p:nvPicPr>
          <p:cNvPr id="3" name="Picture 2">
            <a:extLst>
              <a:ext uri="{FF2B5EF4-FFF2-40B4-BE49-F238E27FC236}">
                <a16:creationId xmlns:a16="http://schemas.microsoft.com/office/drawing/2014/main" id="{661565B4-ECE9-4E5A-B1FA-F69B6199AF81}"/>
              </a:ext>
            </a:extLst>
          </p:cNvPr>
          <p:cNvPicPr>
            <a:picLocks noChangeAspect="1"/>
          </p:cNvPicPr>
          <p:nvPr/>
        </p:nvPicPr>
        <p:blipFill rotWithShape="1">
          <a:blip r:embed="rId2"/>
          <a:srcRect l="63942" t="31033" r="13942" b="13207"/>
          <a:stretch/>
        </p:blipFill>
        <p:spPr>
          <a:xfrm>
            <a:off x="2804736" y="472674"/>
            <a:ext cx="548640" cy="523702"/>
          </a:xfrm>
          <a:prstGeom prst="rect">
            <a:avLst/>
          </a:prstGeom>
        </p:spPr>
      </p:pic>
      <p:pic>
        <p:nvPicPr>
          <p:cNvPr id="4" name="Picture 3">
            <a:extLst>
              <a:ext uri="{FF2B5EF4-FFF2-40B4-BE49-F238E27FC236}">
                <a16:creationId xmlns:a16="http://schemas.microsoft.com/office/drawing/2014/main" id="{D5039B46-20A8-40F7-9104-7A0944DC6172}"/>
              </a:ext>
            </a:extLst>
          </p:cNvPr>
          <p:cNvPicPr>
            <a:picLocks noChangeAspect="1"/>
          </p:cNvPicPr>
          <p:nvPr/>
        </p:nvPicPr>
        <p:blipFill rotWithShape="1">
          <a:blip r:embed="rId2"/>
          <a:srcRect l="5970" t="30147" r="72583" b="14092"/>
          <a:stretch/>
        </p:blipFill>
        <p:spPr>
          <a:xfrm>
            <a:off x="4763885" y="573577"/>
            <a:ext cx="532015" cy="523703"/>
          </a:xfrm>
          <a:prstGeom prst="rect">
            <a:avLst/>
          </a:prstGeom>
        </p:spPr>
      </p:pic>
      <p:pic>
        <p:nvPicPr>
          <p:cNvPr id="5" name="Picture 4">
            <a:extLst>
              <a:ext uri="{FF2B5EF4-FFF2-40B4-BE49-F238E27FC236}">
                <a16:creationId xmlns:a16="http://schemas.microsoft.com/office/drawing/2014/main" id="{FD9B0904-0E90-4EE6-B593-720C4BA4DB90}"/>
              </a:ext>
            </a:extLst>
          </p:cNvPr>
          <p:cNvPicPr>
            <a:picLocks noChangeAspect="1"/>
          </p:cNvPicPr>
          <p:nvPr/>
        </p:nvPicPr>
        <p:blipFill rotWithShape="1">
          <a:blip r:embed="rId2"/>
          <a:srcRect l="33113" t="32803" r="43095" b="14977"/>
          <a:stretch/>
        </p:blipFill>
        <p:spPr>
          <a:xfrm>
            <a:off x="1337885" y="461969"/>
            <a:ext cx="590205" cy="490452"/>
          </a:xfrm>
          <a:prstGeom prst="rect">
            <a:avLst/>
          </a:prstGeom>
        </p:spPr>
      </p:pic>
      <p:cxnSp>
        <p:nvCxnSpPr>
          <p:cNvPr id="7" name="Straight Connector 6">
            <a:extLst>
              <a:ext uri="{FF2B5EF4-FFF2-40B4-BE49-F238E27FC236}">
                <a16:creationId xmlns:a16="http://schemas.microsoft.com/office/drawing/2014/main" id="{EB2A7285-F601-41C8-B42E-C94D951CF976}"/>
              </a:ext>
            </a:extLst>
          </p:cNvPr>
          <p:cNvCxnSpPr>
            <a:cxnSpLocks/>
          </p:cNvCxnSpPr>
          <p:nvPr/>
        </p:nvCxnSpPr>
        <p:spPr>
          <a:xfrm>
            <a:off x="266007" y="1030779"/>
            <a:ext cx="9692640" cy="66501"/>
          </a:xfrm>
          <a:prstGeom prst="line">
            <a:avLst/>
          </a:prstGeom>
        </p:spPr>
        <p:style>
          <a:lnRef idx="1">
            <a:schemeClr val="dk1"/>
          </a:lnRef>
          <a:fillRef idx="0">
            <a:schemeClr val="dk1"/>
          </a:fillRef>
          <a:effectRef idx="0">
            <a:schemeClr val="dk1"/>
          </a:effectRef>
          <a:fontRef idx="minor">
            <a:schemeClr val="tx1"/>
          </a:fontRef>
        </p:style>
      </p:cxnSp>
      <p:pic>
        <p:nvPicPr>
          <p:cNvPr id="9" name="Picture 8">
            <a:extLst>
              <a:ext uri="{FF2B5EF4-FFF2-40B4-BE49-F238E27FC236}">
                <a16:creationId xmlns:a16="http://schemas.microsoft.com/office/drawing/2014/main" id="{9ACB8F44-E1EE-433E-A5D8-87584D108BB0}"/>
              </a:ext>
            </a:extLst>
          </p:cNvPr>
          <p:cNvPicPr>
            <a:picLocks noChangeAspect="1"/>
          </p:cNvPicPr>
          <p:nvPr/>
        </p:nvPicPr>
        <p:blipFill>
          <a:blip r:embed="rId3"/>
          <a:stretch>
            <a:fillRect/>
          </a:stretch>
        </p:blipFill>
        <p:spPr>
          <a:xfrm>
            <a:off x="8279476" y="438270"/>
            <a:ext cx="540328" cy="592509"/>
          </a:xfrm>
          <a:prstGeom prst="rect">
            <a:avLst/>
          </a:prstGeom>
        </p:spPr>
      </p:pic>
      <p:sp>
        <p:nvSpPr>
          <p:cNvPr id="6" name="TextBox 5">
            <a:extLst>
              <a:ext uri="{FF2B5EF4-FFF2-40B4-BE49-F238E27FC236}">
                <a16:creationId xmlns:a16="http://schemas.microsoft.com/office/drawing/2014/main" id="{43F42BAB-66ED-4E0A-A2B9-60F367F0461D}"/>
              </a:ext>
            </a:extLst>
          </p:cNvPr>
          <p:cNvSpPr txBox="1"/>
          <p:nvPr/>
        </p:nvSpPr>
        <p:spPr>
          <a:xfrm>
            <a:off x="10058400" y="191193"/>
            <a:ext cx="1595582" cy="4339650"/>
          </a:xfrm>
          <a:prstGeom prst="rect">
            <a:avLst/>
          </a:prstGeom>
          <a:solidFill>
            <a:srgbClr val="FFFF00"/>
          </a:solidFill>
          <a:ln>
            <a:solidFill>
              <a:srgbClr val="002060"/>
            </a:solidFill>
          </a:ln>
        </p:spPr>
        <p:txBody>
          <a:bodyPr wrap="square" rtlCol="0">
            <a:spAutoFit/>
          </a:bodyPr>
          <a:lstStyle/>
          <a:p>
            <a:r>
              <a:rPr lang="en-GB" sz="1200" b="1" dirty="0">
                <a:solidFill>
                  <a:srgbClr val="002060"/>
                </a:solidFill>
              </a:rPr>
              <a:t>Big picture</a:t>
            </a:r>
          </a:p>
          <a:p>
            <a:endParaRPr lang="en-GB" sz="1200" b="1" dirty="0">
              <a:solidFill>
                <a:srgbClr val="002060"/>
              </a:solidFill>
            </a:endParaRPr>
          </a:p>
          <a:p>
            <a:endParaRPr lang="en-GB" sz="1200" b="1" dirty="0">
              <a:solidFill>
                <a:srgbClr val="002060"/>
              </a:solidFill>
            </a:endParaRPr>
          </a:p>
          <a:p>
            <a:endParaRPr lang="en-GB" sz="1200" b="1" dirty="0">
              <a:solidFill>
                <a:srgbClr val="002060"/>
              </a:solidFill>
            </a:endParaRPr>
          </a:p>
          <a:p>
            <a:endParaRPr lang="en-GB" sz="1200" b="1" dirty="0">
              <a:solidFill>
                <a:srgbClr val="002060"/>
              </a:solidFill>
            </a:endParaRPr>
          </a:p>
          <a:p>
            <a:endParaRPr lang="en-GB" sz="1200" b="1" dirty="0">
              <a:solidFill>
                <a:srgbClr val="002060"/>
              </a:solidFill>
            </a:endParaRPr>
          </a:p>
          <a:p>
            <a:r>
              <a:rPr lang="en-GB" sz="1200" b="1" dirty="0">
                <a:solidFill>
                  <a:srgbClr val="002060"/>
                </a:solidFill>
              </a:rPr>
              <a:t>Using opinion verbs and sports vocabulary learnt in year 7 to discuss free-time activities</a:t>
            </a:r>
          </a:p>
          <a:p>
            <a:endParaRPr lang="en-GB" sz="1200" b="1" dirty="0">
              <a:solidFill>
                <a:srgbClr val="002060"/>
              </a:solidFill>
            </a:endParaRPr>
          </a:p>
          <a:p>
            <a:r>
              <a:rPr lang="en-GB" sz="1200" b="1" dirty="0">
                <a:solidFill>
                  <a:srgbClr val="002060"/>
                </a:solidFill>
              </a:rPr>
              <a:t>Learning about technology use</a:t>
            </a:r>
          </a:p>
          <a:p>
            <a:endParaRPr lang="en-GB" sz="1200" b="1" dirty="0">
              <a:solidFill>
                <a:srgbClr val="002060"/>
              </a:solidFill>
            </a:endParaRPr>
          </a:p>
          <a:p>
            <a:r>
              <a:rPr lang="en-GB" sz="1200" b="1" dirty="0">
                <a:solidFill>
                  <a:srgbClr val="002060"/>
                </a:solidFill>
              </a:rPr>
              <a:t>Thinking about technology use affects your life</a:t>
            </a:r>
          </a:p>
          <a:p>
            <a:endParaRPr lang="en-GB" sz="1200" b="1" dirty="0">
              <a:solidFill>
                <a:srgbClr val="002060"/>
              </a:solidFill>
            </a:endParaRPr>
          </a:p>
          <a:p>
            <a:r>
              <a:rPr lang="en-GB" sz="1200" b="1" dirty="0">
                <a:solidFill>
                  <a:srgbClr val="002060"/>
                </a:solidFill>
              </a:rPr>
              <a:t>Covering the key structures needed to continue this topic at GCSE level.</a:t>
            </a:r>
          </a:p>
        </p:txBody>
      </p:sp>
      <p:pic>
        <p:nvPicPr>
          <p:cNvPr id="10" name="Picture 9">
            <a:extLst>
              <a:ext uri="{FF2B5EF4-FFF2-40B4-BE49-F238E27FC236}">
                <a16:creationId xmlns:a16="http://schemas.microsoft.com/office/drawing/2014/main" id="{13BBFA59-67E5-4379-B454-1E7DEC34AFF8}"/>
              </a:ext>
            </a:extLst>
          </p:cNvPr>
          <p:cNvPicPr>
            <a:picLocks noChangeAspect="1"/>
          </p:cNvPicPr>
          <p:nvPr/>
        </p:nvPicPr>
        <p:blipFill>
          <a:blip r:embed="rId4"/>
          <a:stretch>
            <a:fillRect/>
          </a:stretch>
        </p:blipFill>
        <p:spPr>
          <a:xfrm>
            <a:off x="10148893" y="521251"/>
            <a:ext cx="518205" cy="371888"/>
          </a:xfrm>
          <a:prstGeom prst="rect">
            <a:avLst/>
          </a:prstGeom>
        </p:spPr>
      </p:pic>
    </p:spTree>
    <p:extLst>
      <p:ext uri="{BB962C8B-B14F-4D97-AF65-F5344CB8AC3E}">
        <p14:creationId xmlns:p14="http://schemas.microsoft.com/office/powerpoint/2010/main" val="3926601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B014FA9-F5C5-4899-9385-E8B05A628415}"/>
              </a:ext>
            </a:extLst>
          </p:cNvPr>
          <p:cNvGraphicFramePr>
            <a:graphicFrameLocks noGrp="1"/>
          </p:cNvGraphicFramePr>
          <p:nvPr>
            <p:extLst>
              <p:ext uri="{D42A27DB-BD31-4B8C-83A1-F6EECF244321}">
                <p14:modId xmlns:p14="http://schemas.microsoft.com/office/powerpoint/2010/main" val="1299351480"/>
              </p:ext>
            </p:extLst>
          </p:nvPr>
        </p:nvGraphicFramePr>
        <p:xfrm>
          <a:off x="174567" y="182880"/>
          <a:ext cx="9852430" cy="5029200"/>
        </p:xfrm>
        <a:graphic>
          <a:graphicData uri="http://schemas.openxmlformats.org/drawingml/2006/table">
            <a:tbl>
              <a:tblPr firstRow="1" bandRow="1">
                <a:tableStyleId>{5C22544A-7EE6-4342-B048-85BDC9FD1C3A}</a:tableStyleId>
              </a:tblPr>
              <a:tblGrid>
                <a:gridCol w="1970486">
                  <a:extLst>
                    <a:ext uri="{9D8B030D-6E8A-4147-A177-3AD203B41FA5}">
                      <a16:colId xmlns:a16="http://schemas.microsoft.com/office/drawing/2014/main" val="1080716420"/>
                    </a:ext>
                  </a:extLst>
                </a:gridCol>
                <a:gridCol w="1970486">
                  <a:extLst>
                    <a:ext uri="{9D8B030D-6E8A-4147-A177-3AD203B41FA5}">
                      <a16:colId xmlns:a16="http://schemas.microsoft.com/office/drawing/2014/main" val="146802131"/>
                    </a:ext>
                  </a:extLst>
                </a:gridCol>
                <a:gridCol w="1970486">
                  <a:extLst>
                    <a:ext uri="{9D8B030D-6E8A-4147-A177-3AD203B41FA5}">
                      <a16:colId xmlns:a16="http://schemas.microsoft.com/office/drawing/2014/main" val="1359350500"/>
                    </a:ext>
                  </a:extLst>
                </a:gridCol>
                <a:gridCol w="1970486">
                  <a:extLst>
                    <a:ext uri="{9D8B030D-6E8A-4147-A177-3AD203B41FA5}">
                      <a16:colId xmlns:a16="http://schemas.microsoft.com/office/drawing/2014/main" val="1117149984"/>
                    </a:ext>
                  </a:extLst>
                </a:gridCol>
                <a:gridCol w="1970486">
                  <a:extLst>
                    <a:ext uri="{9D8B030D-6E8A-4147-A177-3AD203B41FA5}">
                      <a16:colId xmlns:a16="http://schemas.microsoft.com/office/drawing/2014/main" val="1903769619"/>
                    </a:ext>
                  </a:extLst>
                </a:gridCol>
              </a:tblGrid>
              <a:tr h="370840">
                <a:tc>
                  <a:txBody>
                    <a:bodyPr/>
                    <a:lstStyle/>
                    <a:p>
                      <a:r>
                        <a:rPr lang="en-GB" sz="1200" u="sng" dirty="0">
                          <a:solidFill>
                            <a:srgbClr val="002060"/>
                          </a:solidFill>
                        </a:rPr>
                        <a:t>Year 9 Autumn Term 2</a:t>
                      </a:r>
                    </a:p>
                    <a:p>
                      <a:r>
                        <a:rPr lang="en-GB" sz="1200" u="sng" dirty="0">
                          <a:solidFill>
                            <a:srgbClr val="002060"/>
                          </a:solidFill>
                        </a:rPr>
                        <a:t>Key knowledge</a:t>
                      </a:r>
                    </a:p>
                    <a:p>
                      <a:endParaRPr lang="en-GB" sz="1200" u="sng" dirty="0">
                        <a:solidFill>
                          <a:srgbClr val="002060"/>
                        </a:solidFill>
                      </a:endParaRPr>
                    </a:p>
                    <a:p>
                      <a:endParaRPr lang="en-GB" sz="1200" u="sng" dirty="0">
                        <a:solidFill>
                          <a:srgbClr val="002060"/>
                        </a:solidFill>
                      </a:endParaRPr>
                    </a:p>
                    <a:p>
                      <a:r>
                        <a:rPr lang="en-GB" sz="1200" dirty="0"/>
                        <a:t>Saying what people do</a:t>
                      </a:r>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i="1" u="sng" dirty="0">
                          <a:solidFill>
                            <a:srgbClr val="002060"/>
                          </a:solidFill>
                        </a:rPr>
                        <a:t>¡</a:t>
                      </a:r>
                      <a:r>
                        <a:rPr lang="en-GB" sz="1200" i="1" u="sng" dirty="0" err="1">
                          <a:solidFill>
                            <a:srgbClr val="002060"/>
                          </a:solidFill>
                        </a:rPr>
                        <a:t>Diviértete</a:t>
                      </a:r>
                      <a:r>
                        <a:rPr lang="en-GB" sz="1200" i="1" u="sng" dirty="0">
                          <a:solidFill>
                            <a:srgbClr val="002060"/>
                          </a:solidFill>
                        </a:rPr>
                        <a:t>!</a:t>
                      </a: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Talking about diet and eating habits</a:t>
                      </a: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Talking about sport and exercise</a:t>
                      </a: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Talking about lifestyle choices</a:t>
                      </a: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Comparative</a:t>
                      </a: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Giving advice</a:t>
                      </a:r>
                      <a:endParaRPr lang="en-GB" sz="1200" u="none"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u="none" dirty="0">
                          <a:solidFill>
                            <a:srgbClr val="002060"/>
                          </a:solidFill>
                        </a:rPr>
                        <a:t>Talking about future changes</a:t>
                      </a:r>
                    </a:p>
                    <a:p>
                      <a:endParaRPr lang="en-GB" sz="1200" u="sng" dirty="0">
                        <a:solidFill>
                          <a:srgbClr val="002060"/>
                        </a:solidFill>
                      </a:endParaRPr>
                    </a:p>
                    <a:p>
                      <a:r>
                        <a:rPr lang="en-GB" sz="1200" u="sng" dirty="0">
                          <a:solidFill>
                            <a:srgbClr val="002060"/>
                          </a:solidFill>
                        </a:rPr>
                        <a:t>Key questions</a:t>
                      </a:r>
                    </a:p>
                    <a:p>
                      <a:pPr marL="0" indent="0">
                        <a:buFont typeface="Arial" panose="020B0604020202020204" pitchFamily="34" charset="0"/>
                        <a:buNone/>
                      </a:pPr>
                      <a:r>
                        <a:rPr lang="es-ES" sz="1200" u="sng" dirty="0">
                          <a:solidFill>
                            <a:srgbClr val="002060"/>
                          </a:solidFill>
                        </a:rPr>
                        <a:t>¿Qué hiciste?</a:t>
                      </a:r>
                    </a:p>
                    <a:p>
                      <a:pPr marL="0" indent="0">
                        <a:buFont typeface="Arial" panose="020B0604020202020204" pitchFamily="34" charset="0"/>
                        <a:buNone/>
                      </a:pPr>
                      <a:r>
                        <a:rPr lang="es-ES" sz="1200" u="sng" dirty="0">
                          <a:solidFill>
                            <a:srgbClr val="002060"/>
                          </a:solidFill>
                        </a:rPr>
                        <a:t>¿Qué tal fue?</a:t>
                      </a:r>
                    </a:p>
                    <a:p>
                      <a:pPr marL="0" indent="0">
                        <a:buFont typeface="Arial" panose="020B0604020202020204" pitchFamily="34" charset="0"/>
                        <a:buNone/>
                      </a:pPr>
                      <a:r>
                        <a:rPr lang="es-ES" sz="1200" u="sng" dirty="0">
                          <a:solidFill>
                            <a:srgbClr val="002060"/>
                          </a:solidFill>
                        </a:rPr>
                        <a:t>¿Qué haces [los domingos] normalmente?</a:t>
                      </a:r>
                    </a:p>
                    <a:p>
                      <a:r>
                        <a:rPr lang="es-ES" sz="1200" u="sng" dirty="0">
                          <a:solidFill>
                            <a:srgbClr val="002060"/>
                          </a:solidFill>
                        </a:rPr>
                        <a:t>¿Qué pasó [el fin de semana pasado]?</a:t>
                      </a:r>
                    </a:p>
                    <a:p>
                      <a:endParaRPr lang="en-GB" sz="1200" u="sng" dirty="0">
                        <a:solidFill>
                          <a:srgbClr val="002060"/>
                        </a:solidFill>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sng" dirty="0">
                          <a:solidFill>
                            <a:srgbClr val="002060"/>
                          </a:solidFill>
                        </a:rPr>
                        <a:t>Grammar</a:t>
                      </a:r>
                    </a:p>
                    <a:p>
                      <a:endParaRPr lang="en-GB" sz="1200" b="0" dirty="0">
                        <a:solidFill>
                          <a:srgbClr val="002060"/>
                        </a:solidFill>
                      </a:endParaRPr>
                    </a:p>
                    <a:p>
                      <a:endParaRPr lang="en-GB" sz="1200" b="0" dirty="0">
                        <a:solidFill>
                          <a:srgbClr val="002060"/>
                        </a:solidFill>
                      </a:endParaRPr>
                    </a:p>
                    <a:p>
                      <a:endParaRPr lang="en-GB" sz="1200" b="0" dirty="0">
                        <a:solidFill>
                          <a:srgbClr val="002060"/>
                        </a:solidFill>
                      </a:endParaRPr>
                    </a:p>
                    <a:p>
                      <a:endParaRPr lang="en-GB" sz="1200" b="0" dirty="0">
                        <a:solidFill>
                          <a:srgbClr val="002060"/>
                        </a:solidFill>
                      </a:endParaRP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s-ES"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Preterite</a:t>
                      </a:r>
                      <a:r>
                        <a:rPr lang="es-ES" sz="1200" dirty="0">
                          <a:solidFill>
                            <a:srgbClr val="002060"/>
                          </a:solidFill>
                          <a:latin typeface="Calibri" panose="020F0502020204030204" pitchFamily="34" charset="0"/>
                          <a:ea typeface="Calibri" panose="020F0502020204030204" pitchFamily="34" charset="0"/>
                          <a:cs typeface="Calibri" panose="020F0502020204030204" pitchFamily="34" charset="0"/>
                        </a:rPr>
                        <a:t> tense</a:t>
                      </a:r>
                    </a:p>
                    <a:p>
                      <a:pPr marL="171450" indent="-171450">
                        <a:buFont typeface="Arial" panose="020B0604020202020204" pitchFamily="34" charset="0"/>
                        <a:buChar char="•"/>
                      </a:pPr>
                      <a:r>
                        <a:rPr lang="es-ES" sz="1200" dirty="0">
                          <a:solidFill>
                            <a:srgbClr val="002060"/>
                          </a:solidFill>
                          <a:latin typeface="Calibri" panose="020F0502020204030204" pitchFamily="34" charset="0"/>
                          <a:ea typeface="Calibri" panose="020F0502020204030204" pitchFamily="34" charset="0"/>
                          <a:cs typeface="Calibri" panose="020F0502020204030204" pitchFamily="34" charset="0"/>
                        </a:rPr>
                        <a:t>Regular </a:t>
                      </a:r>
                      <a:r>
                        <a:rPr lang="es-ES"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verbs</a:t>
                      </a:r>
                      <a:r>
                        <a:rPr lang="es-ES" sz="12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es-ES" sz="1200" i="1" dirty="0">
                          <a:solidFill>
                            <a:srgbClr val="002060"/>
                          </a:solidFill>
                          <a:latin typeface="Calibri" panose="020F0502020204030204" pitchFamily="34" charset="0"/>
                          <a:ea typeface="Calibri" panose="020F0502020204030204" pitchFamily="34" charset="0"/>
                          <a:cs typeface="Calibri" panose="020F0502020204030204" pitchFamily="34" charset="0"/>
                        </a:rPr>
                        <a:t>-ar, -</a:t>
                      </a:r>
                      <a:r>
                        <a:rPr lang="es-ES" sz="1200" i="1" dirty="0" err="1">
                          <a:solidFill>
                            <a:srgbClr val="002060"/>
                          </a:solidFill>
                          <a:latin typeface="Calibri" panose="020F0502020204030204" pitchFamily="34" charset="0"/>
                          <a:ea typeface="Calibri" panose="020F0502020204030204" pitchFamily="34" charset="0"/>
                          <a:cs typeface="Calibri" panose="020F0502020204030204" pitchFamily="34" charset="0"/>
                        </a:rPr>
                        <a:t>er</a:t>
                      </a:r>
                      <a:r>
                        <a:rPr lang="es-ES" sz="1200" i="1" dirty="0">
                          <a:solidFill>
                            <a:srgbClr val="002060"/>
                          </a:solidFill>
                          <a:latin typeface="Calibri" panose="020F0502020204030204" pitchFamily="34" charset="0"/>
                          <a:ea typeface="Calibri" panose="020F0502020204030204" pitchFamily="34" charset="0"/>
                          <a:cs typeface="Calibri" panose="020F0502020204030204" pitchFamily="34" charset="0"/>
                        </a:rPr>
                        <a:t> and -ir [hablar, comer, salir]</a:t>
                      </a:r>
                    </a:p>
                    <a:p>
                      <a:pPr marL="171450" indent="-171450">
                        <a:buFont typeface="Arial" panose="020B0604020202020204" pitchFamily="34" charset="0"/>
                        <a:buChar char="•"/>
                      </a:pPr>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Irregulars: </a:t>
                      </a:r>
                      <a:r>
                        <a:rPr lang="en-GB" sz="1200" i="1" dirty="0" err="1">
                          <a:solidFill>
                            <a:srgbClr val="002060"/>
                          </a:solidFill>
                          <a:latin typeface="Calibri" panose="020F0502020204030204" pitchFamily="34" charset="0"/>
                          <a:ea typeface="Calibri" panose="020F0502020204030204" pitchFamily="34" charset="0"/>
                          <a:cs typeface="Calibri" panose="020F0502020204030204" pitchFamily="34" charset="0"/>
                        </a:rPr>
                        <a:t>ir</a:t>
                      </a:r>
                      <a:r>
                        <a:rPr lang="en-GB" sz="1200" i="1" dirty="0">
                          <a:solidFill>
                            <a:srgbClr val="002060"/>
                          </a:solidFill>
                          <a:latin typeface="Calibri" panose="020F0502020204030204" pitchFamily="34" charset="0"/>
                          <a:ea typeface="Calibri" panose="020F0502020204030204" pitchFamily="34" charset="0"/>
                          <a:cs typeface="Calibri" panose="020F0502020204030204" pitchFamily="34" charset="0"/>
                        </a:rPr>
                        <a:t> and ser</a:t>
                      </a:r>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 in the </a:t>
                      </a:r>
                      <a:r>
                        <a:rPr lang="en-GB"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preterite</a:t>
                      </a:r>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 </a:t>
                      </a:r>
                    </a:p>
                    <a:p>
                      <a:pPr marL="171450" indent="-171450">
                        <a:buFont typeface="Arial" panose="020B0604020202020204" pitchFamily="34" charset="0"/>
                        <a:buChar char="•"/>
                      </a:pPr>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1</a:t>
                      </a:r>
                      <a:r>
                        <a:rPr lang="en-GB" sz="1200" baseline="30000" dirty="0">
                          <a:solidFill>
                            <a:srgbClr val="002060"/>
                          </a:solidFill>
                          <a:latin typeface="Calibri" panose="020F0502020204030204" pitchFamily="34" charset="0"/>
                          <a:ea typeface="Calibri" panose="020F0502020204030204" pitchFamily="34" charset="0"/>
                          <a:cs typeface="Calibri" panose="020F0502020204030204" pitchFamily="34" charset="0"/>
                        </a:rPr>
                        <a:t>st</a:t>
                      </a:r>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 person irregulars: </a:t>
                      </a:r>
                      <a:r>
                        <a:rPr lang="en-GB" sz="1200" i="1" dirty="0" err="1">
                          <a:solidFill>
                            <a:srgbClr val="002060"/>
                          </a:solidFill>
                          <a:latin typeface="Calibri" panose="020F0502020204030204" pitchFamily="34" charset="0"/>
                          <a:ea typeface="Calibri" panose="020F0502020204030204" pitchFamily="34" charset="0"/>
                          <a:cs typeface="Calibri" panose="020F0502020204030204" pitchFamily="34" charset="0"/>
                        </a:rPr>
                        <a:t>hice</a:t>
                      </a:r>
                      <a:r>
                        <a:rPr lang="en-GB" sz="1200" i="1"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en-GB" sz="1200" i="1" dirty="0" err="1">
                          <a:solidFill>
                            <a:srgbClr val="002060"/>
                          </a:solidFill>
                          <a:latin typeface="Calibri" panose="020F0502020204030204" pitchFamily="34" charset="0"/>
                          <a:ea typeface="Calibri" panose="020F0502020204030204" pitchFamily="34" charset="0"/>
                          <a:cs typeface="Calibri" panose="020F0502020204030204" pitchFamily="34" charset="0"/>
                        </a:rPr>
                        <a:t>tuve</a:t>
                      </a:r>
                      <a:r>
                        <a:rPr lang="en-GB" sz="1200" i="1" dirty="0">
                          <a:solidFill>
                            <a:srgbClr val="002060"/>
                          </a:solidFill>
                          <a:latin typeface="Calibri" panose="020F0502020204030204" pitchFamily="34" charset="0"/>
                          <a:ea typeface="Calibri" panose="020F0502020204030204" pitchFamily="34" charset="0"/>
                          <a:cs typeface="Calibri" panose="020F0502020204030204" pitchFamily="34" charset="0"/>
                        </a:rPr>
                        <a:t>, vi, </a:t>
                      </a:r>
                      <a:r>
                        <a:rPr lang="en-GB" sz="1200" i="1" dirty="0" err="1">
                          <a:solidFill>
                            <a:srgbClr val="002060"/>
                          </a:solidFill>
                          <a:latin typeface="Calibri" panose="020F0502020204030204" pitchFamily="34" charset="0"/>
                          <a:ea typeface="Calibri" panose="020F0502020204030204" pitchFamily="34" charset="0"/>
                          <a:cs typeface="Calibri" panose="020F0502020204030204" pitchFamily="34" charset="0"/>
                        </a:rPr>
                        <a:t>jugué</a:t>
                      </a:r>
                      <a:r>
                        <a:rPr lang="en-GB" sz="1200" i="1"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en-GB" sz="1200" i="1" dirty="0" err="1">
                          <a:solidFill>
                            <a:srgbClr val="002060"/>
                          </a:solidFill>
                          <a:latin typeface="Calibri" panose="020F0502020204030204" pitchFamily="34" charset="0"/>
                          <a:ea typeface="Calibri" panose="020F0502020204030204" pitchFamily="34" charset="0"/>
                          <a:cs typeface="Calibri" panose="020F0502020204030204" pitchFamily="34" charset="0"/>
                        </a:rPr>
                        <a:t>llegué</a:t>
                      </a:r>
                      <a:r>
                        <a:rPr lang="en-GB" sz="1200" i="1"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en-GB" sz="1200" i="1" dirty="0" err="1">
                          <a:solidFill>
                            <a:srgbClr val="002060"/>
                          </a:solidFill>
                          <a:latin typeface="Calibri" panose="020F0502020204030204" pitchFamily="34" charset="0"/>
                          <a:ea typeface="Calibri" panose="020F0502020204030204" pitchFamily="34" charset="0"/>
                          <a:cs typeface="Calibri" panose="020F0502020204030204" pitchFamily="34" charset="0"/>
                        </a:rPr>
                        <a:t>saqué</a:t>
                      </a:r>
                      <a:endParaRPr lang="en-GB" sz="1200" i="1"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Direct object pronouns </a:t>
                      </a: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Introduction + use with the near future tense</a:t>
                      </a: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Negatives – </a:t>
                      </a:r>
                      <a:r>
                        <a:rPr lang="en-GB" sz="1200" i="1" dirty="0">
                          <a:solidFill>
                            <a:srgbClr val="002060"/>
                          </a:solidFill>
                          <a:latin typeface="Calibri" panose="020F0502020204030204" pitchFamily="34" charset="0"/>
                          <a:ea typeface="Calibri" panose="020F0502020204030204" pitchFamily="34" charset="0"/>
                          <a:cs typeface="Calibri" panose="020F0502020204030204" pitchFamily="34" charset="0"/>
                        </a:rPr>
                        <a:t>no, nada</a:t>
                      </a: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0" indent="0">
                        <a:buFont typeface="Arial" panose="020B0604020202020204" pitchFamily="34" charset="0"/>
                        <a:buNone/>
                      </a:pPr>
                      <a:r>
                        <a:rPr lang="en-GB" sz="1200" b="1" i="0" dirty="0">
                          <a:solidFill>
                            <a:srgbClr val="002060"/>
                          </a:solidFill>
                        </a:rPr>
                        <a:t>Near future tense (recap)</a:t>
                      </a:r>
                    </a:p>
                    <a:p>
                      <a:pPr marL="0" indent="0">
                        <a:buFont typeface="Arial" panose="020B0604020202020204" pitchFamily="34" charset="0"/>
                        <a:buNone/>
                      </a:pPr>
                      <a:r>
                        <a:rPr lang="en-GB" sz="1200" b="1" i="1" dirty="0">
                          <a:solidFill>
                            <a:srgbClr val="002060"/>
                          </a:solidFill>
                        </a:rPr>
                        <a:t>- present tense of </a:t>
                      </a:r>
                      <a:r>
                        <a:rPr lang="en-GB" sz="1200" b="1" i="1" dirty="0" err="1">
                          <a:solidFill>
                            <a:srgbClr val="002060"/>
                          </a:solidFill>
                        </a:rPr>
                        <a:t>ir</a:t>
                      </a:r>
                      <a:r>
                        <a:rPr lang="en-GB" sz="1200" b="1" i="1" dirty="0">
                          <a:solidFill>
                            <a:srgbClr val="002060"/>
                          </a:solidFill>
                        </a:rPr>
                        <a:t> + a + infinitive</a:t>
                      </a:r>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endParaRPr lang="en-GB" sz="1200" b="0" dirty="0">
                        <a:solidFill>
                          <a:srgbClr val="002060"/>
                        </a:solidFill>
                      </a:endParaRPr>
                    </a:p>
                  </a:txBody>
                  <a:tcPr>
                    <a:solidFill>
                      <a:schemeClr val="bg1"/>
                    </a:solidFill>
                  </a:tcPr>
                </a:tc>
                <a:tc>
                  <a:txBody>
                    <a:bodyPr/>
                    <a:lstStyle/>
                    <a:p>
                      <a:r>
                        <a:rPr lang="en-GB" sz="1200" b="0" dirty="0" err="1">
                          <a:solidFill>
                            <a:srgbClr val="002060"/>
                          </a:solidFill>
                        </a:rPr>
                        <a:t>Ssc</a:t>
                      </a:r>
                      <a:r>
                        <a:rPr lang="en-GB" sz="1200" b="0" dirty="0">
                          <a:solidFill>
                            <a:srgbClr val="002060"/>
                          </a:solidFill>
                        </a:rPr>
                        <a:t> – sound symbol correspondence</a:t>
                      </a:r>
                    </a:p>
                    <a:p>
                      <a:endParaRPr lang="en-GB" sz="1200" b="0" dirty="0">
                        <a:solidFill>
                          <a:srgbClr val="002060"/>
                        </a:solidFill>
                      </a:endParaRPr>
                    </a:p>
                    <a:p>
                      <a:endParaRPr lang="en-GB" sz="1200" b="0" dirty="0">
                        <a:solidFill>
                          <a:srgbClr val="002060"/>
                        </a:solidFill>
                      </a:endParaRPr>
                    </a:p>
                    <a:p>
                      <a:endParaRPr lang="en-GB" sz="1200" b="0" dirty="0">
                        <a:solidFill>
                          <a:srgbClr val="002060"/>
                        </a:solidFill>
                      </a:endParaRPr>
                    </a:p>
                    <a:p>
                      <a:r>
                        <a:rPr lang="en-GB" sz="1200" b="1" dirty="0">
                          <a:solidFill>
                            <a:srgbClr val="002060"/>
                          </a:solidFill>
                        </a:rPr>
                        <a:t>Soft c – cine, </a:t>
                      </a:r>
                      <a:r>
                        <a:rPr lang="en-GB" sz="1200" b="1" dirty="0" err="1">
                          <a:solidFill>
                            <a:srgbClr val="002060"/>
                          </a:solidFill>
                        </a:rPr>
                        <a:t>natación</a:t>
                      </a:r>
                      <a:r>
                        <a:rPr lang="en-GB" sz="1200" b="1" dirty="0">
                          <a:solidFill>
                            <a:srgbClr val="002060"/>
                          </a:solidFill>
                        </a:rPr>
                        <a:t>, </a:t>
                      </a:r>
                      <a:r>
                        <a:rPr lang="en-GB" sz="1200" b="1" dirty="0" err="1">
                          <a:solidFill>
                            <a:srgbClr val="002060"/>
                          </a:solidFill>
                        </a:rPr>
                        <a:t>centro</a:t>
                      </a:r>
                      <a:r>
                        <a:rPr lang="en-GB" sz="1200" b="1" dirty="0">
                          <a:solidFill>
                            <a:srgbClr val="002060"/>
                          </a:solidFill>
                        </a:rPr>
                        <a:t>, </a:t>
                      </a:r>
                      <a:r>
                        <a:rPr lang="en-GB" sz="1200" b="1" dirty="0" err="1">
                          <a:solidFill>
                            <a:srgbClr val="002060"/>
                          </a:solidFill>
                        </a:rPr>
                        <a:t>hice</a:t>
                      </a:r>
                      <a:endParaRPr lang="en-GB" sz="1200" b="1" dirty="0">
                        <a:solidFill>
                          <a:srgbClr val="002060"/>
                        </a:solidFill>
                      </a:endParaRPr>
                    </a:p>
                    <a:p>
                      <a:endParaRPr lang="en-GB" sz="1200" b="1" dirty="0">
                        <a:solidFill>
                          <a:srgbClr val="002060"/>
                        </a:solidFill>
                      </a:endParaRPr>
                    </a:p>
                    <a:p>
                      <a:r>
                        <a:rPr lang="en-GB" sz="1200" b="1" dirty="0">
                          <a:solidFill>
                            <a:srgbClr val="002060"/>
                          </a:solidFill>
                        </a:rPr>
                        <a:t>Hard c – </a:t>
                      </a:r>
                      <a:r>
                        <a:rPr lang="en-GB" sz="1200" b="1" dirty="0" err="1">
                          <a:solidFill>
                            <a:srgbClr val="002060"/>
                          </a:solidFill>
                        </a:rPr>
                        <a:t>canté</a:t>
                      </a:r>
                      <a:r>
                        <a:rPr lang="en-GB" sz="1200" b="1" dirty="0">
                          <a:solidFill>
                            <a:srgbClr val="002060"/>
                          </a:solidFill>
                        </a:rPr>
                        <a:t>, </a:t>
                      </a:r>
                      <a:r>
                        <a:rPr lang="en-GB" sz="1200" b="1" dirty="0" err="1">
                          <a:solidFill>
                            <a:srgbClr val="002060"/>
                          </a:solidFill>
                        </a:rPr>
                        <a:t>música</a:t>
                      </a:r>
                      <a:r>
                        <a:rPr lang="en-GB" sz="1200" b="1" dirty="0">
                          <a:solidFill>
                            <a:srgbClr val="002060"/>
                          </a:solidFill>
                        </a:rPr>
                        <a:t>, </a:t>
                      </a:r>
                      <a:r>
                        <a:rPr lang="en-GB" sz="1200" b="1" dirty="0" err="1">
                          <a:solidFill>
                            <a:srgbClr val="002060"/>
                          </a:solidFill>
                        </a:rPr>
                        <a:t>comí</a:t>
                      </a:r>
                      <a:r>
                        <a:rPr lang="en-GB" sz="1200" b="1" dirty="0">
                          <a:solidFill>
                            <a:srgbClr val="002060"/>
                          </a:solidFill>
                        </a:rPr>
                        <a:t>, </a:t>
                      </a:r>
                      <a:r>
                        <a:rPr lang="en-GB" sz="1200" b="1" dirty="0" err="1">
                          <a:solidFill>
                            <a:srgbClr val="002060"/>
                          </a:solidFill>
                        </a:rPr>
                        <a:t>cuatro</a:t>
                      </a:r>
                      <a:r>
                        <a:rPr lang="en-GB" sz="1200" b="1" dirty="0">
                          <a:solidFill>
                            <a:srgbClr val="002060"/>
                          </a:solidFill>
                        </a:rPr>
                        <a:t>, </a:t>
                      </a:r>
                      <a:r>
                        <a:rPr lang="en-GB" sz="1200" b="1" dirty="0" err="1">
                          <a:solidFill>
                            <a:srgbClr val="002060"/>
                          </a:solidFill>
                        </a:rPr>
                        <a:t>clima</a:t>
                      </a:r>
                      <a:endParaRPr lang="en-GB" sz="1200" b="1" dirty="0">
                        <a:solidFill>
                          <a:srgbClr val="002060"/>
                        </a:solidFill>
                      </a:endParaRPr>
                    </a:p>
                    <a:p>
                      <a:endParaRPr lang="en-GB" sz="1200" b="1" dirty="0">
                        <a:solidFill>
                          <a:srgbClr val="002060"/>
                        </a:solidFill>
                      </a:endParaRPr>
                    </a:p>
                    <a:p>
                      <a:r>
                        <a:rPr lang="en-GB" sz="1200" b="1" dirty="0" err="1">
                          <a:solidFill>
                            <a:srgbClr val="002060"/>
                          </a:solidFill>
                        </a:rPr>
                        <a:t>ch</a:t>
                      </a:r>
                      <a:r>
                        <a:rPr lang="en-GB" sz="1200" b="1" dirty="0">
                          <a:solidFill>
                            <a:srgbClr val="002060"/>
                          </a:solidFill>
                        </a:rPr>
                        <a:t> sound – </a:t>
                      </a:r>
                      <a:r>
                        <a:rPr lang="en-GB" sz="1200" b="1" dirty="0" err="1">
                          <a:solidFill>
                            <a:srgbClr val="002060"/>
                          </a:solidFill>
                        </a:rPr>
                        <a:t>chico</a:t>
                      </a:r>
                      <a:r>
                        <a:rPr lang="en-GB" sz="1200" b="1" dirty="0">
                          <a:solidFill>
                            <a:srgbClr val="002060"/>
                          </a:solidFill>
                        </a:rPr>
                        <a:t>/a, </a:t>
                      </a:r>
                      <a:r>
                        <a:rPr lang="en-GB" sz="1200" b="1" dirty="0" err="1">
                          <a:solidFill>
                            <a:srgbClr val="002060"/>
                          </a:solidFill>
                        </a:rPr>
                        <a:t>escuché</a:t>
                      </a:r>
                      <a:endParaRPr lang="en-GB" sz="1200" b="1" dirty="0">
                        <a:solidFill>
                          <a:srgbClr val="002060"/>
                        </a:solidFill>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rgbClr val="002060"/>
                          </a:solidFill>
                        </a:rPr>
                        <a:t>Blended learning</a:t>
                      </a:r>
                    </a:p>
                    <a:p>
                      <a:endParaRPr lang="en-GB" sz="1200" b="0" dirty="0">
                        <a:solidFill>
                          <a:srgbClr val="002060"/>
                        </a:solidFill>
                      </a:endParaRPr>
                    </a:p>
                    <a:p>
                      <a:endParaRPr lang="en-GB" sz="1200" b="0" dirty="0">
                        <a:solidFill>
                          <a:srgbClr val="002060"/>
                        </a:solidFill>
                      </a:endParaRPr>
                    </a:p>
                    <a:p>
                      <a:endParaRPr lang="en-GB" sz="1200" b="0" dirty="0">
                        <a:solidFill>
                          <a:srgbClr val="002060"/>
                        </a:solidFill>
                      </a:endParaRPr>
                    </a:p>
                    <a:p>
                      <a:endParaRPr lang="en-GB" sz="1200" dirty="0">
                        <a:solidFill>
                          <a:srgbClr val="002060"/>
                        </a:solidFill>
                      </a:endParaRPr>
                    </a:p>
                    <a:p>
                      <a:r>
                        <a:rPr lang="en-GB" sz="1200" dirty="0">
                          <a:solidFill>
                            <a:srgbClr val="002060"/>
                          </a:solidFill>
                        </a:rPr>
                        <a:t>Mixed word vocab lists to learn – 20-30 words per week</a:t>
                      </a:r>
                    </a:p>
                    <a:p>
                      <a:endParaRPr lang="en-GB" sz="1200" dirty="0">
                        <a:solidFill>
                          <a:srgbClr val="002060"/>
                        </a:solidFill>
                      </a:endParaRPr>
                    </a:p>
                    <a:p>
                      <a:r>
                        <a:rPr lang="en-GB" sz="1200" dirty="0">
                          <a:solidFill>
                            <a:srgbClr val="002060"/>
                          </a:solidFill>
                        </a:rPr>
                        <a:t>High frequency vocab relevant to context</a:t>
                      </a:r>
                    </a:p>
                    <a:p>
                      <a:endParaRPr lang="en-GB" sz="1200" dirty="0">
                        <a:solidFill>
                          <a:srgbClr val="002060"/>
                        </a:solidFill>
                      </a:endParaRPr>
                    </a:p>
                    <a:p>
                      <a:r>
                        <a:rPr lang="en-GB" sz="1200" dirty="0">
                          <a:solidFill>
                            <a:srgbClr val="002060"/>
                          </a:solidFill>
                        </a:rPr>
                        <a:t>Deepening vocabulary knowledge</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rgbClr val="002060"/>
                          </a:solidFill>
                        </a:rPr>
                        <a:t>SMSC links</a:t>
                      </a:r>
                    </a:p>
                    <a:p>
                      <a:endParaRPr lang="en-GB" sz="1200" b="0" dirty="0">
                        <a:solidFill>
                          <a:srgbClr val="002060"/>
                        </a:solidFill>
                      </a:endParaRPr>
                    </a:p>
                    <a:p>
                      <a:endParaRPr lang="en-GB" sz="1200" b="0" dirty="0">
                        <a:solidFill>
                          <a:srgbClr val="002060"/>
                        </a:solidFill>
                      </a:endParaRPr>
                    </a:p>
                    <a:p>
                      <a:endParaRPr lang="en-GB" sz="1200" b="0" dirty="0">
                        <a:solidFill>
                          <a:srgbClr val="002060"/>
                        </a:solidFill>
                      </a:endParaRPr>
                    </a:p>
                    <a:p>
                      <a:endParaRPr lang="en-GB" sz="1200" dirty="0">
                        <a:solidFill>
                          <a:srgbClr val="002060"/>
                        </a:solidFill>
                      </a:endParaRPr>
                    </a:p>
                    <a:p>
                      <a:r>
                        <a:rPr lang="en-GB" sz="1200" b="1" dirty="0">
                          <a:solidFill>
                            <a:srgbClr val="002060"/>
                          </a:solidFill>
                        </a:rPr>
                        <a:t>British values  - Individual Liberty</a:t>
                      </a:r>
                    </a:p>
                    <a:p>
                      <a:endParaRPr lang="en-GB" sz="1200" b="1" dirty="0">
                        <a:solidFill>
                          <a:srgbClr val="002060"/>
                        </a:solidFill>
                      </a:endParaRPr>
                    </a:p>
                    <a:p>
                      <a:r>
                        <a:rPr lang="en-GB" sz="1200" b="1" dirty="0">
                          <a:solidFill>
                            <a:srgbClr val="002060"/>
                          </a:solidFill>
                        </a:rPr>
                        <a:t>Healthy lifestyle choices</a:t>
                      </a:r>
                    </a:p>
                  </a:txBody>
                  <a:tcPr>
                    <a:solidFill>
                      <a:schemeClr val="bg1"/>
                    </a:solidFill>
                  </a:tcPr>
                </a:tc>
                <a:extLst>
                  <a:ext uri="{0D108BD9-81ED-4DB2-BD59-A6C34878D82A}">
                    <a16:rowId xmlns:a16="http://schemas.microsoft.com/office/drawing/2014/main" val="3331746310"/>
                  </a:ext>
                </a:extLst>
              </a:tr>
            </a:tbl>
          </a:graphicData>
        </a:graphic>
      </p:graphicFrame>
      <p:pic>
        <p:nvPicPr>
          <p:cNvPr id="3" name="Picture 2">
            <a:extLst>
              <a:ext uri="{FF2B5EF4-FFF2-40B4-BE49-F238E27FC236}">
                <a16:creationId xmlns:a16="http://schemas.microsoft.com/office/drawing/2014/main" id="{661565B4-ECE9-4E5A-B1FA-F69B6199AF81}"/>
              </a:ext>
            </a:extLst>
          </p:cNvPr>
          <p:cNvPicPr>
            <a:picLocks noChangeAspect="1"/>
          </p:cNvPicPr>
          <p:nvPr/>
        </p:nvPicPr>
        <p:blipFill rotWithShape="1">
          <a:blip r:embed="rId2"/>
          <a:srcRect l="63942" t="31033" r="13942" b="13207"/>
          <a:stretch/>
        </p:blipFill>
        <p:spPr>
          <a:xfrm>
            <a:off x="2780144" y="446234"/>
            <a:ext cx="548640" cy="523702"/>
          </a:xfrm>
          <a:prstGeom prst="rect">
            <a:avLst/>
          </a:prstGeom>
        </p:spPr>
      </p:pic>
      <p:pic>
        <p:nvPicPr>
          <p:cNvPr id="4" name="Picture 3">
            <a:extLst>
              <a:ext uri="{FF2B5EF4-FFF2-40B4-BE49-F238E27FC236}">
                <a16:creationId xmlns:a16="http://schemas.microsoft.com/office/drawing/2014/main" id="{D5039B46-20A8-40F7-9104-7A0944DC6172}"/>
              </a:ext>
            </a:extLst>
          </p:cNvPr>
          <p:cNvPicPr>
            <a:picLocks noChangeAspect="1"/>
          </p:cNvPicPr>
          <p:nvPr/>
        </p:nvPicPr>
        <p:blipFill rotWithShape="1">
          <a:blip r:embed="rId2"/>
          <a:srcRect l="5970" t="30147" r="72583" b="14092"/>
          <a:stretch/>
        </p:blipFill>
        <p:spPr>
          <a:xfrm>
            <a:off x="4729478" y="576256"/>
            <a:ext cx="532015" cy="523703"/>
          </a:xfrm>
          <a:prstGeom prst="rect">
            <a:avLst/>
          </a:prstGeom>
        </p:spPr>
      </p:pic>
      <p:pic>
        <p:nvPicPr>
          <p:cNvPr id="5" name="Picture 4">
            <a:extLst>
              <a:ext uri="{FF2B5EF4-FFF2-40B4-BE49-F238E27FC236}">
                <a16:creationId xmlns:a16="http://schemas.microsoft.com/office/drawing/2014/main" id="{FD9B0904-0E90-4EE6-B593-720C4BA4DB90}"/>
              </a:ext>
            </a:extLst>
          </p:cNvPr>
          <p:cNvPicPr>
            <a:picLocks noChangeAspect="1"/>
          </p:cNvPicPr>
          <p:nvPr/>
        </p:nvPicPr>
        <p:blipFill rotWithShape="1">
          <a:blip r:embed="rId2"/>
          <a:srcRect l="33113" t="32803" r="43095" b="14977"/>
          <a:stretch/>
        </p:blipFill>
        <p:spPr>
          <a:xfrm>
            <a:off x="1337885" y="461969"/>
            <a:ext cx="590205" cy="490452"/>
          </a:xfrm>
          <a:prstGeom prst="rect">
            <a:avLst/>
          </a:prstGeom>
        </p:spPr>
      </p:pic>
      <p:cxnSp>
        <p:nvCxnSpPr>
          <p:cNvPr id="7" name="Straight Connector 6">
            <a:extLst>
              <a:ext uri="{FF2B5EF4-FFF2-40B4-BE49-F238E27FC236}">
                <a16:creationId xmlns:a16="http://schemas.microsoft.com/office/drawing/2014/main" id="{EB2A7285-F601-41C8-B42E-C94D951CF976}"/>
              </a:ext>
            </a:extLst>
          </p:cNvPr>
          <p:cNvCxnSpPr>
            <a:cxnSpLocks/>
          </p:cNvCxnSpPr>
          <p:nvPr/>
        </p:nvCxnSpPr>
        <p:spPr>
          <a:xfrm>
            <a:off x="254462" y="997528"/>
            <a:ext cx="9692640" cy="66501"/>
          </a:xfrm>
          <a:prstGeom prst="line">
            <a:avLst/>
          </a:prstGeom>
        </p:spPr>
        <p:style>
          <a:lnRef idx="1">
            <a:schemeClr val="dk1"/>
          </a:lnRef>
          <a:fillRef idx="0">
            <a:schemeClr val="dk1"/>
          </a:fillRef>
          <a:effectRef idx="0">
            <a:schemeClr val="dk1"/>
          </a:effectRef>
          <a:fontRef idx="minor">
            <a:schemeClr val="tx1"/>
          </a:fontRef>
        </p:style>
      </p:cxnSp>
      <p:pic>
        <p:nvPicPr>
          <p:cNvPr id="9" name="Picture 8">
            <a:extLst>
              <a:ext uri="{FF2B5EF4-FFF2-40B4-BE49-F238E27FC236}">
                <a16:creationId xmlns:a16="http://schemas.microsoft.com/office/drawing/2014/main" id="{9ACB8F44-E1EE-433E-A5D8-87584D108BB0}"/>
              </a:ext>
            </a:extLst>
          </p:cNvPr>
          <p:cNvPicPr>
            <a:picLocks noChangeAspect="1"/>
          </p:cNvPicPr>
          <p:nvPr/>
        </p:nvPicPr>
        <p:blipFill>
          <a:blip r:embed="rId3"/>
          <a:stretch>
            <a:fillRect/>
          </a:stretch>
        </p:blipFill>
        <p:spPr>
          <a:xfrm>
            <a:off x="8279476" y="438270"/>
            <a:ext cx="540328" cy="592509"/>
          </a:xfrm>
          <a:prstGeom prst="rect">
            <a:avLst/>
          </a:prstGeom>
        </p:spPr>
      </p:pic>
      <p:sp>
        <p:nvSpPr>
          <p:cNvPr id="6" name="TextBox 5">
            <a:extLst>
              <a:ext uri="{FF2B5EF4-FFF2-40B4-BE49-F238E27FC236}">
                <a16:creationId xmlns:a16="http://schemas.microsoft.com/office/drawing/2014/main" id="{5A519E09-4DE6-408C-BAA8-340D89DC364F}"/>
              </a:ext>
            </a:extLst>
          </p:cNvPr>
          <p:cNvSpPr txBox="1"/>
          <p:nvPr/>
        </p:nvSpPr>
        <p:spPr>
          <a:xfrm>
            <a:off x="10026997" y="182880"/>
            <a:ext cx="1898996" cy="4154984"/>
          </a:xfrm>
          <a:prstGeom prst="rect">
            <a:avLst/>
          </a:prstGeom>
          <a:solidFill>
            <a:srgbClr val="FFFF00"/>
          </a:solidFill>
          <a:ln>
            <a:solidFill>
              <a:srgbClr val="002060"/>
            </a:solidFill>
          </a:ln>
        </p:spPr>
        <p:txBody>
          <a:bodyPr wrap="square" rtlCol="0">
            <a:spAutoFit/>
          </a:bodyPr>
          <a:lstStyle/>
          <a:p>
            <a:r>
              <a:rPr lang="en-GB" sz="1200" b="1" dirty="0">
                <a:solidFill>
                  <a:srgbClr val="002060"/>
                </a:solidFill>
              </a:rPr>
              <a:t>Big picture</a:t>
            </a:r>
          </a:p>
          <a:p>
            <a:endParaRPr lang="en-GB" sz="1200" b="1" dirty="0">
              <a:solidFill>
                <a:srgbClr val="002060"/>
              </a:solidFill>
            </a:endParaRPr>
          </a:p>
          <a:p>
            <a:endParaRPr lang="en-GB" sz="1200" b="1" dirty="0">
              <a:solidFill>
                <a:srgbClr val="002060"/>
              </a:solidFill>
            </a:endParaRPr>
          </a:p>
          <a:p>
            <a:endParaRPr lang="en-GB" sz="1200" b="1" dirty="0">
              <a:solidFill>
                <a:srgbClr val="002060"/>
              </a:solidFill>
            </a:endParaRPr>
          </a:p>
          <a:p>
            <a:endParaRPr lang="en-GB" sz="1200" b="1" dirty="0">
              <a:solidFill>
                <a:srgbClr val="002060"/>
              </a:solidFill>
            </a:endParaRPr>
          </a:p>
          <a:p>
            <a:r>
              <a:rPr lang="en-GB" sz="1200" b="1" dirty="0">
                <a:solidFill>
                  <a:srgbClr val="002060"/>
                </a:solidFill>
              </a:rPr>
              <a:t>Using food and drink vocabulary learnt in year 8 to discuss healthy lifestyle choices</a:t>
            </a:r>
          </a:p>
          <a:p>
            <a:endParaRPr lang="en-GB" sz="1200" b="1" dirty="0">
              <a:solidFill>
                <a:srgbClr val="002060"/>
              </a:solidFill>
            </a:endParaRPr>
          </a:p>
          <a:p>
            <a:r>
              <a:rPr lang="en-GB" sz="1200" b="1" dirty="0">
                <a:solidFill>
                  <a:srgbClr val="002060"/>
                </a:solidFill>
              </a:rPr>
              <a:t>Learning about healthy lifestyles</a:t>
            </a:r>
          </a:p>
          <a:p>
            <a:endParaRPr lang="en-GB" sz="1200" b="1" dirty="0">
              <a:solidFill>
                <a:srgbClr val="002060"/>
              </a:solidFill>
            </a:endParaRPr>
          </a:p>
          <a:p>
            <a:r>
              <a:rPr lang="en-GB" sz="1200" b="1" dirty="0">
                <a:solidFill>
                  <a:srgbClr val="002060"/>
                </a:solidFill>
              </a:rPr>
              <a:t>Considering your own diet and exercise choices</a:t>
            </a:r>
          </a:p>
          <a:p>
            <a:endParaRPr lang="en-GB" sz="1200" b="1" dirty="0">
              <a:solidFill>
                <a:srgbClr val="002060"/>
              </a:solidFill>
            </a:endParaRPr>
          </a:p>
          <a:p>
            <a:r>
              <a:rPr lang="en-GB" sz="1200" b="1" dirty="0">
                <a:solidFill>
                  <a:srgbClr val="002060"/>
                </a:solidFill>
              </a:rPr>
              <a:t>Covering the key structures needed to continue this topic at GCSE level.</a:t>
            </a:r>
          </a:p>
          <a:p>
            <a:endParaRPr lang="en-GB" sz="1200" b="1" dirty="0">
              <a:solidFill>
                <a:srgbClr val="002060"/>
              </a:solidFill>
            </a:endParaRPr>
          </a:p>
          <a:p>
            <a:endParaRPr lang="en-GB" sz="1200" b="1" dirty="0">
              <a:solidFill>
                <a:srgbClr val="002060"/>
              </a:solidFill>
            </a:endParaRPr>
          </a:p>
        </p:txBody>
      </p:sp>
      <p:pic>
        <p:nvPicPr>
          <p:cNvPr id="10" name="Picture 9">
            <a:extLst>
              <a:ext uri="{FF2B5EF4-FFF2-40B4-BE49-F238E27FC236}">
                <a16:creationId xmlns:a16="http://schemas.microsoft.com/office/drawing/2014/main" id="{523BD531-51CB-4F06-817F-6118A7E2F3DE}"/>
              </a:ext>
            </a:extLst>
          </p:cNvPr>
          <p:cNvPicPr>
            <a:picLocks noChangeAspect="1"/>
          </p:cNvPicPr>
          <p:nvPr/>
        </p:nvPicPr>
        <p:blipFill>
          <a:blip r:embed="rId4"/>
          <a:stretch>
            <a:fillRect/>
          </a:stretch>
        </p:blipFill>
        <p:spPr>
          <a:xfrm>
            <a:off x="10148893" y="521251"/>
            <a:ext cx="518205" cy="371888"/>
          </a:xfrm>
          <a:prstGeom prst="rect">
            <a:avLst/>
          </a:prstGeom>
        </p:spPr>
      </p:pic>
    </p:spTree>
    <p:extLst>
      <p:ext uri="{BB962C8B-B14F-4D97-AF65-F5344CB8AC3E}">
        <p14:creationId xmlns:p14="http://schemas.microsoft.com/office/powerpoint/2010/main" val="1713314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B014FA9-F5C5-4899-9385-E8B05A628415}"/>
              </a:ext>
            </a:extLst>
          </p:cNvPr>
          <p:cNvGraphicFramePr>
            <a:graphicFrameLocks noGrp="1"/>
          </p:cNvGraphicFramePr>
          <p:nvPr>
            <p:extLst>
              <p:ext uri="{D42A27DB-BD31-4B8C-83A1-F6EECF244321}">
                <p14:modId xmlns:p14="http://schemas.microsoft.com/office/powerpoint/2010/main" val="2474285330"/>
              </p:ext>
            </p:extLst>
          </p:nvPr>
        </p:nvGraphicFramePr>
        <p:xfrm>
          <a:off x="174567" y="182880"/>
          <a:ext cx="9852430" cy="6492240"/>
        </p:xfrm>
        <a:graphic>
          <a:graphicData uri="http://schemas.openxmlformats.org/drawingml/2006/table">
            <a:tbl>
              <a:tblPr firstRow="1" bandRow="1">
                <a:tableStyleId>{5C22544A-7EE6-4342-B048-85BDC9FD1C3A}</a:tableStyleId>
              </a:tblPr>
              <a:tblGrid>
                <a:gridCol w="1970486">
                  <a:extLst>
                    <a:ext uri="{9D8B030D-6E8A-4147-A177-3AD203B41FA5}">
                      <a16:colId xmlns:a16="http://schemas.microsoft.com/office/drawing/2014/main" val="1080716420"/>
                    </a:ext>
                  </a:extLst>
                </a:gridCol>
                <a:gridCol w="1970486">
                  <a:extLst>
                    <a:ext uri="{9D8B030D-6E8A-4147-A177-3AD203B41FA5}">
                      <a16:colId xmlns:a16="http://schemas.microsoft.com/office/drawing/2014/main" val="146802131"/>
                    </a:ext>
                  </a:extLst>
                </a:gridCol>
                <a:gridCol w="1970486">
                  <a:extLst>
                    <a:ext uri="{9D8B030D-6E8A-4147-A177-3AD203B41FA5}">
                      <a16:colId xmlns:a16="http://schemas.microsoft.com/office/drawing/2014/main" val="1359350500"/>
                    </a:ext>
                  </a:extLst>
                </a:gridCol>
                <a:gridCol w="1970486">
                  <a:extLst>
                    <a:ext uri="{9D8B030D-6E8A-4147-A177-3AD203B41FA5}">
                      <a16:colId xmlns:a16="http://schemas.microsoft.com/office/drawing/2014/main" val="1117149984"/>
                    </a:ext>
                  </a:extLst>
                </a:gridCol>
                <a:gridCol w="1970486">
                  <a:extLst>
                    <a:ext uri="{9D8B030D-6E8A-4147-A177-3AD203B41FA5}">
                      <a16:colId xmlns:a16="http://schemas.microsoft.com/office/drawing/2014/main" val="1903769619"/>
                    </a:ext>
                  </a:extLst>
                </a:gridCol>
              </a:tblGrid>
              <a:tr h="370840">
                <a:tc>
                  <a:txBody>
                    <a:bodyPr/>
                    <a:lstStyle/>
                    <a:p>
                      <a:r>
                        <a:rPr lang="en-GB" sz="1200" u="sng" dirty="0">
                          <a:solidFill>
                            <a:srgbClr val="002060"/>
                          </a:solidFill>
                        </a:rPr>
                        <a:t>Year 9 Spring Term 1</a:t>
                      </a:r>
                    </a:p>
                    <a:p>
                      <a:r>
                        <a:rPr lang="en-GB" sz="1200" u="sng" dirty="0">
                          <a:solidFill>
                            <a:srgbClr val="002060"/>
                          </a:solidFill>
                        </a:rPr>
                        <a:t>Key knowledge</a:t>
                      </a:r>
                    </a:p>
                    <a:p>
                      <a:endParaRPr lang="en-GB" sz="1200" u="sng" dirty="0">
                        <a:solidFill>
                          <a:srgbClr val="002060"/>
                        </a:solidFill>
                      </a:endParaRPr>
                    </a:p>
                    <a:p>
                      <a:endParaRPr lang="en-GB" sz="1200" u="sng" dirty="0">
                        <a:solidFill>
                          <a:srgbClr val="002060"/>
                        </a:solidFill>
                      </a:endParaRPr>
                    </a:p>
                    <a:p>
                      <a:endParaRPr lang="en-GB" sz="1200" u="sng" dirty="0">
                        <a:solidFill>
                          <a:srgbClr val="002060"/>
                        </a:solidFill>
                      </a:endParaRPr>
                    </a:p>
                    <a:p>
                      <a:r>
                        <a:rPr lang="en-GB" sz="1200" i="1" u="sng" dirty="0" err="1">
                          <a:solidFill>
                            <a:srgbClr val="002060"/>
                          </a:solidFill>
                        </a:rPr>
                        <a:t>Viajes</a:t>
                      </a:r>
                      <a:endParaRPr lang="en-GB" sz="1200" i="1" u="sng" dirty="0">
                        <a:solidFill>
                          <a:srgbClr val="002060"/>
                        </a:solidFill>
                      </a:endParaRP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Describing a photo</a:t>
                      </a: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Discussing travel plans</a:t>
                      </a: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Talking about festivals in the Spanish-speaking world</a:t>
                      </a: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Saying what you did on holiday</a:t>
                      </a: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Practising ‘I’ and ‘we’ forms of </a:t>
                      </a:r>
                      <a:r>
                        <a:rPr lang="en-GB"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preterite</a:t>
                      </a:r>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 tense verbs</a:t>
                      </a: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Using </a:t>
                      </a:r>
                      <a:r>
                        <a:rPr lang="en-GB"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acabar</a:t>
                      </a:r>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 de + infinitive</a:t>
                      </a: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Using a range of structures to give opinions in the past </a:t>
                      </a:r>
                    </a:p>
                    <a:p>
                      <a:endParaRPr lang="en-GB" sz="1200" u="sng" dirty="0">
                        <a:solidFill>
                          <a:srgbClr val="002060"/>
                        </a:solidFill>
                      </a:endParaRPr>
                    </a:p>
                    <a:p>
                      <a:r>
                        <a:rPr lang="en-GB" sz="1200" u="sng" dirty="0">
                          <a:solidFill>
                            <a:srgbClr val="002060"/>
                          </a:solidFill>
                        </a:rPr>
                        <a:t>Key questions</a:t>
                      </a:r>
                    </a:p>
                    <a:p>
                      <a:pPr marL="0" indent="0">
                        <a:buFont typeface="Arial" panose="020B0604020202020204" pitchFamily="34" charset="0"/>
                        <a:buNone/>
                      </a:pPr>
                      <a:r>
                        <a:rPr lang="en-GB" sz="1200" u="sng" dirty="0">
                          <a:solidFill>
                            <a:srgbClr val="002060"/>
                          </a:solidFill>
                        </a:rPr>
                        <a:t>¿</a:t>
                      </a:r>
                      <a:r>
                        <a:rPr lang="en-GB" sz="1200" u="sng" dirty="0" err="1">
                          <a:solidFill>
                            <a:srgbClr val="002060"/>
                          </a:solidFill>
                        </a:rPr>
                        <a:t>Adónde</a:t>
                      </a:r>
                      <a:r>
                        <a:rPr lang="en-GB" sz="1200" u="sng" dirty="0">
                          <a:solidFill>
                            <a:srgbClr val="002060"/>
                          </a:solidFill>
                        </a:rPr>
                        <a:t> </a:t>
                      </a:r>
                      <a:r>
                        <a:rPr lang="en-GB" sz="1200" u="sng" dirty="0" err="1">
                          <a:solidFill>
                            <a:srgbClr val="002060"/>
                          </a:solidFill>
                        </a:rPr>
                        <a:t>te</a:t>
                      </a:r>
                      <a:r>
                        <a:rPr lang="en-GB" sz="1200" u="sng" dirty="0">
                          <a:solidFill>
                            <a:srgbClr val="002060"/>
                          </a:solidFill>
                        </a:rPr>
                        <a:t> </a:t>
                      </a:r>
                      <a:r>
                        <a:rPr lang="en-GB" sz="1200" u="sng" dirty="0" err="1">
                          <a:solidFill>
                            <a:srgbClr val="002060"/>
                          </a:solidFill>
                        </a:rPr>
                        <a:t>gustaría</a:t>
                      </a:r>
                      <a:r>
                        <a:rPr lang="en-GB" sz="1200" u="sng" dirty="0">
                          <a:solidFill>
                            <a:srgbClr val="002060"/>
                          </a:solidFill>
                        </a:rPr>
                        <a:t> </a:t>
                      </a:r>
                      <a:r>
                        <a:rPr lang="en-GB" sz="1200" u="sng" dirty="0" err="1">
                          <a:solidFill>
                            <a:srgbClr val="002060"/>
                          </a:solidFill>
                        </a:rPr>
                        <a:t>ir</a:t>
                      </a:r>
                      <a:r>
                        <a:rPr lang="en-GB" sz="1200" u="sng" dirty="0">
                          <a:solidFill>
                            <a:srgbClr val="002060"/>
                          </a:solidFill>
                        </a:rPr>
                        <a:t>?</a:t>
                      </a:r>
                      <a:endParaRPr lang="en-GB" sz="1200" i="0" dirty="0">
                        <a:solidFill>
                          <a:srgbClr val="002060"/>
                        </a:solidFill>
                      </a:endParaRPr>
                    </a:p>
                    <a:p>
                      <a:r>
                        <a:rPr lang="es-ES" sz="1200" i="0" u="sng" dirty="0">
                          <a:solidFill>
                            <a:srgbClr val="002060"/>
                          </a:solidFill>
                        </a:rPr>
                        <a:t>¿Por qué son importantes las fiestas?</a:t>
                      </a:r>
                    </a:p>
                    <a:p>
                      <a:r>
                        <a:rPr lang="es-ES" sz="1200" i="0" u="sng" dirty="0">
                          <a:solidFill>
                            <a:srgbClr val="002060"/>
                          </a:solidFill>
                        </a:rPr>
                        <a:t>¿Qué tal tus últimas vacaciones?</a:t>
                      </a:r>
                    </a:p>
                    <a:p>
                      <a:r>
                        <a:rPr lang="es-ES" sz="1200" i="0" u="sng" dirty="0">
                          <a:solidFill>
                            <a:srgbClr val="002060"/>
                          </a:solidFill>
                        </a:rPr>
                        <a:t>¿Qué hiciste?</a:t>
                      </a:r>
                      <a:endParaRPr lang="en-GB" sz="1200" u="sng" dirty="0">
                        <a:solidFill>
                          <a:srgbClr val="002060"/>
                        </a:solidFill>
                      </a:endParaRPr>
                    </a:p>
                    <a:p>
                      <a:r>
                        <a:rPr lang="en-GB" sz="1200" dirty="0"/>
                        <a:t>Saying what people do</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sng" dirty="0">
                          <a:solidFill>
                            <a:srgbClr val="002060"/>
                          </a:solidFill>
                        </a:rPr>
                        <a:t>Grammar</a:t>
                      </a:r>
                    </a:p>
                    <a:p>
                      <a:endParaRPr lang="en-GB" sz="1200" b="0" dirty="0">
                        <a:solidFill>
                          <a:srgbClr val="002060"/>
                        </a:solidFill>
                      </a:endParaRPr>
                    </a:p>
                    <a:p>
                      <a:endParaRPr lang="en-GB" sz="1200" b="0" dirty="0">
                        <a:solidFill>
                          <a:srgbClr val="002060"/>
                        </a:solidFill>
                      </a:endParaRPr>
                    </a:p>
                    <a:p>
                      <a:endParaRPr lang="en-GB" sz="1200" b="0" dirty="0">
                        <a:solidFill>
                          <a:srgbClr val="002060"/>
                        </a:solidFill>
                      </a:endParaRPr>
                    </a:p>
                    <a:p>
                      <a:endParaRPr lang="en-GB" sz="1200" b="0" dirty="0">
                        <a:solidFill>
                          <a:srgbClr val="002060"/>
                        </a:solidFill>
                      </a:endParaRPr>
                    </a:p>
                    <a:p>
                      <a:r>
                        <a:rPr lang="es-ES" sz="1200" dirty="0">
                          <a:solidFill>
                            <a:srgbClr val="002060"/>
                          </a:solidFill>
                          <a:latin typeface="Calibri" panose="020F0502020204030204" pitchFamily="34" charset="0"/>
                          <a:ea typeface="Calibri" panose="020F0502020204030204" pitchFamily="34" charset="0"/>
                          <a:cs typeface="Calibri" panose="020F0502020204030204" pitchFamily="34" charset="0"/>
                        </a:rPr>
                        <a:t>Me gusta(n) + el/la/los/las + </a:t>
                      </a:r>
                      <a:r>
                        <a:rPr lang="es-ES"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noun</a:t>
                      </a:r>
                      <a:endParaRPr lang="es-ES"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s-ES" sz="1200" dirty="0">
                          <a:solidFill>
                            <a:srgbClr val="002060"/>
                          </a:solidFill>
                          <a:latin typeface="Calibri" panose="020F0502020204030204" pitchFamily="34" charset="0"/>
                          <a:ea typeface="Calibri" panose="020F0502020204030204" pitchFamily="34" charset="0"/>
                          <a:cs typeface="Calibri" panose="020F0502020204030204" pitchFamily="34" charset="0"/>
                        </a:rPr>
                        <a:t>Me gusta + </a:t>
                      </a:r>
                      <a:r>
                        <a:rPr lang="es-ES"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infinitive</a:t>
                      </a:r>
                      <a:endParaRPr lang="es-ES"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s-ES" sz="1200" dirty="0">
                          <a:solidFill>
                            <a:srgbClr val="002060"/>
                          </a:solidFill>
                          <a:latin typeface="Calibri" panose="020F0502020204030204" pitchFamily="34" charset="0"/>
                          <a:ea typeface="Calibri" panose="020F0502020204030204" pitchFamily="34" charset="0"/>
                          <a:cs typeface="Calibri" panose="020F0502020204030204" pitchFamily="34" charset="0"/>
                        </a:rPr>
                        <a:t>Me gustaría + </a:t>
                      </a:r>
                      <a:r>
                        <a:rPr lang="es-ES"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infinitive</a:t>
                      </a:r>
                      <a:endParaRPr lang="es-ES"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Se </a:t>
                      </a:r>
                      <a:r>
                        <a:rPr lang="en-GB"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puede</a:t>
                      </a:r>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(n) + infinitive</a:t>
                      </a: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s-ES"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Comparatives</a:t>
                      </a:r>
                      <a:endParaRPr lang="es-ES"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s-ES" sz="1200" dirty="0">
                          <a:solidFill>
                            <a:srgbClr val="002060"/>
                          </a:solidFill>
                          <a:latin typeface="Calibri" panose="020F0502020204030204" pitchFamily="34" charset="0"/>
                          <a:ea typeface="Calibri" panose="020F0502020204030204" pitchFamily="34" charset="0"/>
                          <a:cs typeface="Calibri" panose="020F0502020204030204" pitchFamily="34" charset="0"/>
                        </a:rPr>
                        <a:t>más/menos + tan</a:t>
                      </a:r>
                    </a:p>
                    <a:p>
                      <a:r>
                        <a:rPr lang="es-ES"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Irregulars</a:t>
                      </a:r>
                      <a:r>
                        <a:rPr lang="es-ES" sz="1200" dirty="0">
                          <a:solidFill>
                            <a:srgbClr val="002060"/>
                          </a:solidFill>
                          <a:latin typeface="Calibri" panose="020F0502020204030204" pitchFamily="34" charset="0"/>
                          <a:ea typeface="Calibri" panose="020F0502020204030204" pitchFamily="34" charset="0"/>
                          <a:cs typeface="Calibri" panose="020F0502020204030204" pitchFamily="34" charset="0"/>
                        </a:rPr>
                        <a:t> - mejor/peor</a:t>
                      </a:r>
                    </a:p>
                    <a:p>
                      <a:r>
                        <a:rPr lang="es-ES" sz="1200" dirty="0">
                          <a:solidFill>
                            <a:srgbClr val="002060"/>
                          </a:solidFill>
                          <a:latin typeface="Calibri" panose="020F0502020204030204" pitchFamily="34" charset="0"/>
                          <a:ea typeface="Calibri" panose="020F0502020204030204" pitchFamily="34" charset="0"/>
                          <a:cs typeface="Calibri" panose="020F0502020204030204" pitchFamily="34" charset="0"/>
                        </a:rPr>
                        <a:t>mayor/menor</a:t>
                      </a: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Using </a:t>
                      </a:r>
                      <a:r>
                        <a:rPr lang="en-GB" sz="1200" i="1" dirty="0">
                          <a:solidFill>
                            <a:srgbClr val="002060"/>
                          </a:solidFill>
                          <a:latin typeface="Calibri" panose="020F0502020204030204" pitchFamily="34" charset="0"/>
                          <a:ea typeface="Calibri" panose="020F0502020204030204" pitchFamily="34" charset="0"/>
                          <a:cs typeface="Calibri" panose="020F0502020204030204" pitchFamily="34" charset="0"/>
                        </a:rPr>
                        <a:t>hay</a:t>
                      </a:r>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 and </a:t>
                      </a:r>
                      <a:r>
                        <a:rPr lang="en-GB" sz="1200" i="1" dirty="0">
                          <a:solidFill>
                            <a:srgbClr val="002060"/>
                          </a:solidFill>
                          <a:latin typeface="Calibri" panose="020F0502020204030204" pitchFamily="34" charset="0"/>
                          <a:ea typeface="Calibri" panose="020F0502020204030204" pitchFamily="34" charset="0"/>
                          <a:cs typeface="Calibri" panose="020F0502020204030204" pitchFamily="34" charset="0"/>
                        </a:rPr>
                        <a:t>hay que</a:t>
                      </a: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s-ES"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Superlatives</a:t>
                      </a:r>
                      <a:endParaRPr lang="es-ES"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s-ES" sz="1200" dirty="0">
                          <a:solidFill>
                            <a:srgbClr val="002060"/>
                          </a:solidFill>
                          <a:latin typeface="Calibri" panose="020F0502020204030204" pitchFamily="34" charset="0"/>
                          <a:ea typeface="Calibri" panose="020F0502020204030204" pitchFamily="34" charset="0"/>
                          <a:cs typeface="Calibri" panose="020F0502020204030204" pitchFamily="34" charset="0"/>
                        </a:rPr>
                        <a:t>el/la/los/las + </a:t>
                      </a:r>
                      <a:r>
                        <a:rPr lang="es-ES"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noun</a:t>
                      </a:r>
                      <a:r>
                        <a:rPr lang="es-ES" sz="1200" dirty="0">
                          <a:solidFill>
                            <a:srgbClr val="002060"/>
                          </a:solidFill>
                          <a:latin typeface="Calibri" panose="020F0502020204030204" pitchFamily="34" charset="0"/>
                          <a:ea typeface="Calibri" panose="020F0502020204030204" pitchFamily="34" charset="0"/>
                          <a:cs typeface="Calibri" panose="020F0502020204030204" pitchFamily="34" charset="0"/>
                        </a:rPr>
                        <a:t> + más/menos + </a:t>
                      </a:r>
                      <a:r>
                        <a:rPr lang="es-ES"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adjective</a:t>
                      </a:r>
                      <a:endParaRPr lang="es-ES"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s-ES" sz="1200" dirty="0">
                          <a:solidFill>
                            <a:srgbClr val="002060"/>
                          </a:solidFill>
                          <a:latin typeface="Calibri" panose="020F0502020204030204" pitchFamily="34" charset="0"/>
                          <a:ea typeface="Calibri" panose="020F0502020204030204" pitchFamily="34" charset="0"/>
                          <a:cs typeface="Calibri" panose="020F0502020204030204" pitchFamily="34" charset="0"/>
                        </a:rPr>
                        <a:t>+ Irregular </a:t>
                      </a:r>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(as above)</a:t>
                      </a: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Using </a:t>
                      </a:r>
                      <a:r>
                        <a:rPr lang="en-GB" sz="1200" i="1" dirty="0" err="1">
                          <a:solidFill>
                            <a:srgbClr val="002060"/>
                          </a:solidFill>
                          <a:latin typeface="Calibri" panose="020F0502020204030204" pitchFamily="34" charset="0"/>
                          <a:ea typeface="Calibri" panose="020F0502020204030204" pitchFamily="34" charset="0"/>
                          <a:cs typeface="Calibri" panose="020F0502020204030204" pitchFamily="34" charset="0"/>
                        </a:rPr>
                        <a:t>si</a:t>
                      </a:r>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 [if] to extend sentences</a:t>
                      </a: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‘we’ forms </a:t>
                      </a:r>
                      <a:r>
                        <a:rPr lang="en-GB"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nadar</a:t>
                      </a:r>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 comer + irregular - </a:t>
                      </a:r>
                      <a:r>
                        <a:rPr lang="en-GB"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ir</a:t>
                      </a:r>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 and </a:t>
                      </a:r>
                      <a:r>
                        <a:rPr lang="en-GB"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hacer</a:t>
                      </a:r>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Acabar</a:t>
                      </a:r>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 de + infinitive</a:t>
                      </a: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s-ES" sz="1200" dirty="0">
                          <a:solidFill>
                            <a:srgbClr val="002060"/>
                          </a:solidFill>
                          <a:latin typeface="Calibri" panose="020F0502020204030204" pitchFamily="34" charset="0"/>
                          <a:ea typeface="Calibri" panose="020F0502020204030204" pitchFamily="34" charset="0"/>
                          <a:cs typeface="Calibri" panose="020F0502020204030204" pitchFamily="34" charset="0"/>
                        </a:rPr>
                        <a:t>Lo + </a:t>
                      </a:r>
                      <a:r>
                        <a:rPr lang="es-ES"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adjective</a:t>
                      </a:r>
                      <a:r>
                        <a:rPr lang="es-ES" sz="1200" dirty="0">
                          <a:solidFill>
                            <a:srgbClr val="002060"/>
                          </a:solidFill>
                          <a:latin typeface="Calibri" panose="020F0502020204030204" pitchFamily="34" charset="0"/>
                          <a:ea typeface="Calibri" panose="020F0502020204030204" pitchFamily="34" charset="0"/>
                          <a:cs typeface="Calibri" panose="020F0502020204030204" pitchFamily="34" charset="0"/>
                        </a:rPr>
                        <a:t> </a:t>
                      </a:r>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endParaRPr lang="en-GB" sz="1200" b="0" dirty="0">
                        <a:solidFill>
                          <a:srgbClr val="002060"/>
                        </a:solidFill>
                      </a:endParaRPr>
                    </a:p>
                  </a:txBody>
                  <a:tcPr>
                    <a:solidFill>
                      <a:schemeClr val="bg1"/>
                    </a:solidFill>
                  </a:tcPr>
                </a:tc>
                <a:tc>
                  <a:txBody>
                    <a:bodyPr/>
                    <a:lstStyle/>
                    <a:p>
                      <a:r>
                        <a:rPr lang="en-GB" sz="1200" b="0" dirty="0" err="1">
                          <a:solidFill>
                            <a:srgbClr val="002060"/>
                          </a:solidFill>
                        </a:rPr>
                        <a:t>Ssc</a:t>
                      </a:r>
                      <a:r>
                        <a:rPr lang="en-GB" sz="1200" b="0" dirty="0">
                          <a:solidFill>
                            <a:srgbClr val="002060"/>
                          </a:solidFill>
                        </a:rPr>
                        <a:t> – sound symbol correspondence</a:t>
                      </a:r>
                    </a:p>
                    <a:p>
                      <a:endParaRPr lang="en-GB" sz="1200" b="0" dirty="0">
                        <a:solidFill>
                          <a:srgbClr val="002060"/>
                        </a:solidFill>
                      </a:endParaRPr>
                    </a:p>
                    <a:p>
                      <a:endParaRPr lang="en-GB" sz="1200" b="0" dirty="0">
                        <a:solidFill>
                          <a:srgbClr val="002060"/>
                        </a:solidFill>
                      </a:endParaRPr>
                    </a:p>
                    <a:p>
                      <a:endParaRPr lang="en-GB" sz="1200" b="0" dirty="0">
                        <a:solidFill>
                          <a:srgbClr val="002060"/>
                        </a:solidFill>
                      </a:endParaRPr>
                    </a:p>
                    <a:p>
                      <a:r>
                        <a:rPr lang="es-ES" sz="1200" b="1" dirty="0">
                          <a:solidFill>
                            <a:srgbClr val="002060"/>
                          </a:solidFill>
                        </a:rPr>
                        <a:t>[ll] calles, caballos, Fallas, lleva, millones, Sevilla</a:t>
                      </a:r>
                    </a:p>
                    <a:p>
                      <a:endParaRPr lang="es-ES" sz="1200" b="1" dirty="0">
                        <a:solidFill>
                          <a:srgbClr val="002060"/>
                        </a:solidFill>
                      </a:endParaRPr>
                    </a:p>
                    <a:p>
                      <a:r>
                        <a:rPr lang="en-GB" sz="1200" b="1" dirty="0">
                          <a:solidFill>
                            <a:srgbClr val="002060"/>
                          </a:solidFill>
                        </a:rPr>
                        <a:t>[j] [</a:t>
                      </a:r>
                      <a:r>
                        <a:rPr lang="en-GB" sz="1200" b="1" dirty="0" err="1">
                          <a:solidFill>
                            <a:srgbClr val="002060"/>
                          </a:solidFill>
                        </a:rPr>
                        <a:t>ge</a:t>
                      </a:r>
                      <a:r>
                        <a:rPr lang="en-GB" sz="1200" b="1" dirty="0">
                          <a:solidFill>
                            <a:srgbClr val="002060"/>
                          </a:solidFill>
                        </a:rPr>
                        <a:t>] [</a:t>
                      </a:r>
                      <a:r>
                        <a:rPr lang="en-GB" sz="1200" b="1" dirty="0" err="1">
                          <a:solidFill>
                            <a:srgbClr val="002060"/>
                          </a:solidFill>
                        </a:rPr>
                        <a:t>gi</a:t>
                      </a:r>
                      <a:r>
                        <a:rPr lang="en-GB" sz="1200" b="1" dirty="0">
                          <a:solidFill>
                            <a:srgbClr val="002060"/>
                          </a:solidFill>
                        </a:rPr>
                        <a:t>] [h]: genial, </a:t>
                      </a:r>
                      <a:r>
                        <a:rPr lang="en-GB" sz="1200" b="1" dirty="0" err="1">
                          <a:solidFill>
                            <a:srgbClr val="002060"/>
                          </a:solidFill>
                        </a:rPr>
                        <a:t>Gijón</a:t>
                      </a:r>
                      <a:r>
                        <a:rPr lang="en-GB" sz="1200" b="1" dirty="0">
                          <a:solidFill>
                            <a:srgbClr val="002060"/>
                          </a:solidFill>
                        </a:rPr>
                        <a:t>, </a:t>
                      </a:r>
                      <a:r>
                        <a:rPr lang="en-GB" sz="1200" b="1" dirty="0" err="1">
                          <a:solidFill>
                            <a:srgbClr val="002060"/>
                          </a:solidFill>
                        </a:rPr>
                        <a:t>tarjeta</a:t>
                      </a:r>
                      <a:r>
                        <a:rPr lang="en-GB" sz="1200" b="1" dirty="0">
                          <a:solidFill>
                            <a:srgbClr val="002060"/>
                          </a:solidFill>
                        </a:rPr>
                        <a:t>, hotel</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rgbClr val="002060"/>
                          </a:solidFill>
                        </a:rPr>
                        <a:t>Blended learning</a:t>
                      </a:r>
                    </a:p>
                    <a:p>
                      <a:endParaRPr lang="en-GB" sz="1200" b="0" dirty="0">
                        <a:solidFill>
                          <a:srgbClr val="002060"/>
                        </a:solidFill>
                      </a:endParaRPr>
                    </a:p>
                    <a:p>
                      <a:endParaRPr lang="en-GB" sz="1200" b="0" dirty="0">
                        <a:solidFill>
                          <a:srgbClr val="002060"/>
                        </a:solidFill>
                      </a:endParaRPr>
                    </a:p>
                    <a:p>
                      <a:endParaRPr lang="en-GB" sz="1200" b="0" dirty="0">
                        <a:solidFill>
                          <a:srgbClr val="002060"/>
                        </a:solidFill>
                      </a:endParaRPr>
                    </a:p>
                    <a:p>
                      <a:endParaRPr lang="en-GB" sz="1200" dirty="0">
                        <a:solidFill>
                          <a:srgbClr val="002060"/>
                        </a:solidFill>
                      </a:endParaRPr>
                    </a:p>
                    <a:p>
                      <a:r>
                        <a:rPr lang="en-GB" sz="1200" dirty="0">
                          <a:solidFill>
                            <a:srgbClr val="002060"/>
                          </a:solidFill>
                        </a:rPr>
                        <a:t>Mixed word vocab lists to learn – 20-30 words per week</a:t>
                      </a:r>
                    </a:p>
                    <a:p>
                      <a:endParaRPr lang="en-GB" sz="1200" dirty="0">
                        <a:solidFill>
                          <a:srgbClr val="002060"/>
                        </a:solidFill>
                      </a:endParaRPr>
                    </a:p>
                    <a:p>
                      <a:r>
                        <a:rPr lang="en-GB" sz="1200" dirty="0">
                          <a:solidFill>
                            <a:srgbClr val="002060"/>
                          </a:solidFill>
                        </a:rPr>
                        <a:t>High frequency vocab relevant to context</a:t>
                      </a:r>
                    </a:p>
                    <a:p>
                      <a:endParaRPr lang="en-GB" sz="1200" dirty="0">
                        <a:solidFill>
                          <a:srgbClr val="002060"/>
                        </a:solidFill>
                      </a:endParaRPr>
                    </a:p>
                    <a:p>
                      <a:r>
                        <a:rPr lang="en-GB" sz="1200" dirty="0">
                          <a:solidFill>
                            <a:srgbClr val="002060"/>
                          </a:solidFill>
                        </a:rPr>
                        <a:t>Deepening vocabulary knowledge</a:t>
                      </a:r>
                    </a:p>
                    <a:p>
                      <a:endParaRPr lang="en-GB" sz="1200" b="0" dirty="0">
                        <a:solidFill>
                          <a:srgbClr val="002060"/>
                        </a:solidFill>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rgbClr val="002060"/>
                          </a:solidFill>
                        </a:rPr>
                        <a:t>SMSC links</a:t>
                      </a:r>
                    </a:p>
                    <a:p>
                      <a:endParaRPr lang="en-GB" sz="1200" b="0" dirty="0">
                        <a:solidFill>
                          <a:srgbClr val="002060"/>
                        </a:solidFill>
                      </a:endParaRPr>
                    </a:p>
                    <a:p>
                      <a:endParaRPr lang="en-GB" sz="1200" b="0" dirty="0">
                        <a:solidFill>
                          <a:srgbClr val="002060"/>
                        </a:solidFill>
                      </a:endParaRPr>
                    </a:p>
                    <a:p>
                      <a:endParaRPr lang="en-GB" sz="1200" b="0" dirty="0">
                        <a:solidFill>
                          <a:srgbClr val="002060"/>
                        </a:solidFill>
                      </a:endParaRPr>
                    </a:p>
                    <a:p>
                      <a:endParaRPr lang="en-GB" sz="1200" dirty="0">
                        <a:solidFill>
                          <a:srgbClr val="002060"/>
                        </a:solidFill>
                      </a:endParaRPr>
                    </a:p>
                    <a:p>
                      <a:r>
                        <a:rPr lang="en-GB" sz="1200" b="1" dirty="0">
                          <a:solidFill>
                            <a:srgbClr val="002060"/>
                          </a:solidFill>
                        </a:rPr>
                        <a:t>British values  - Respect and Tolerance</a:t>
                      </a:r>
                    </a:p>
                    <a:p>
                      <a:endParaRPr lang="en-GB" sz="1200" b="1" dirty="0">
                        <a:solidFill>
                          <a:srgbClr val="002060"/>
                        </a:solidFill>
                      </a:endParaRPr>
                    </a:p>
                    <a:p>
                      <a:r>
                        <a:rPr lang="en-GB" sz="1200" b="1" dirty="0">
                          <a:solidFill>
                            <a:srgbClr val="002060"/>
                          </a:solidFill>
                        </a:rPr>
                        <a:t>Global Perspective</a:t>
                      </a:r>
                    </a:p>
                  </a:txBody>
                  <a:tcPr>
                    <a:solidFill>
                      <a:schemeClr val="bg1"/>
                    </a:solidFill>
                  </a:tcPr>
                </a:tc>
                <a:extLst>
                  <a:ext uri="{0D108BD9-81ED-4DB2-BD59-A6C34878D82A}">
                    <a16:rowId xmlns:a16="http://schemas.microsoft.com/office/drawing/2014/main" val="3331746310"/>
                  </a:ext>
                </a:extLst>
              </a:tr>
            </a:tbl>
          </a:graphicData>
        </a:graphic>
      </p:graphicFrame>
      <p:pic>
        <p:nvPicPr>
          <p:cNvPr id="3" name="Picture 2">
            <a:extLst>
              <a:ext uri="{FF2B5EF4-FFF2-40B4-BE49-F238E27FC236}">
                <a16:creationId xmlns:a16="http://schemas.microsoft.com/office/drawing/2014/main" id="{661565B4-ECE9-4E5A-B1FA-F69B6199AF81}"/>
              </a:ext>
            </a:extLst>
          </p:cNvPr>
          <p:cNvPicPr>
            <a:picLocks noChangeAspect="1"/>
          </p:cNvPicPr>
          <p:nvPr/>
        </p:nvPicPr>
        <p:blipFill rotWithShape="1">
          <a:blip r:embed="rId2"/>
          <a:srcRect l="63942" t="31033" r="13942" b="13207"/>
          <a:stretch/>
        </p:blipFill>
        <p:spPr>
          <a:xfrm>
            <a:off x="2505824" y="473288"/>
            <a:ext cx="548640" cy="523702"/>
          </a:xfrm>
          <a:prstGeom prst="rect">
            <a:avLst/>
          </a:prstGeom>
        </p:spPr>
      </p:pic>
      <p:pic>
        <p:nvPicPr>
          <p:cNvPr id="4" name="Picture 3">
            <a:extLst>
              <a:ext uri="{FF2B5EF4-FFF2-40B4-BE49-F238E27FC236}">
                <a16:creationId xmlns:a16="http://schemas.microsoft.com/office/drawing/2014/main" id="{D5039B46-20A8-40F7-9104-7A0944DC6172}"/>
              </a:ext>
            </a:extLst>
          </p:cNvPr>
          <p:cNvPicPr>
            <a:picLocks noChangeAspect="1"/>
          </p:cNvPicPr>
          <p:nvPr/>
        </p:nvPicPr>
        <p:blipFill rotWithShape="1">
          <a:blip r:embed="rId2"/>
          <a:srcRect l="5970" t="30147" r="72583" b="14092"/>
          <a:stretch/>
        </p:blipFill>
        <p:spPr>
          <a:xfrm>
            <a:off x="4729478" y="573577"/>
            <a:ext cx="532015" cy="523703"/>
          </a:xfrm>
          <a:prstGeom prst="rect">
            <a:avLst/>
          </a:prstGeom>
        </p:spPr>
      </p:pic>
      <p:pic>
        <p:nvPicPr>
          <p:cNvPr id="5" name="Picture 4">
            <a:extLst>
              <a:ext uri="{FF2B5EF4-FFF2-40B4-BE49-F238E27FC236}">
                <a16:creationId xmlns:a16="http://schemas.microsoft.com/office/drawing/2014/main" id="{FD9B0904-0E90-4EE6-B593-720C4BA4DB90}"/>
              </a:ext>
            </a:extLst>
          </p:cNvPr>
          <p:cNvPicPr>
            <a:picLocks noChangeAspect="1"/>
          </p:cNvPicPr>
          <p:nvPr/>
        </p:nvPicPr>
        <p:blipFill rotWithShape="1">
          <a:blip r:embed="rId2"/>
          <a:srcRect l="33113" t="32803" r="43095" b="14977"/>
          <a:stretch/>
        </p:blipFill>
        <p:spPr>
          <a:xfrm>
            <a:off x="1337885" y="461969"/>
            <a:ext cx="590205" cy="490452"/>
          </a:xfrm>
          <a:prstGeom prst="rect">
            <a:avLst/>
          </a:prstGeom>
        </p:spPr>
      </p:pic>
      <p:cxnSp>
        <p:nvCxnSpPr>
          <p:cNvPr id="7" name="Straight Connector 6">
            <a:extLst>
              <a:ext uri="{FF2B5EF4-FFF2-40B4-BE49-F238E27FC236}">
                <a16:creationId xmlns:a16="http://schemas.microsoft.com/office/drawing/2014/main" id="{EB2A7285-F601-41C8-B42E-C94D951CF976}"/>
              </a:ext>
            </a:extLst>
          </p:cNvPr>
          <p:cNvCxnSpPr>
            <a:cxnSpLocks/>
          </p:cNvCxnSpPr>
          <p:nvPr/>
        </p:nvCxnSpPr>
        <p:spPr>
          <a:xfrm>
            <a:off x="266007" y="1030779"/>
            <a:ext cx="9617826" cy="0"/>
          </a:xfrm>
          <a:prstGeom prst="line">
            <a:avLst/>
          </a:prstGeom>
        </p:spPr>
        <p:style>
          <a:lnRef idx="1">
            <a:schemeClr val="dk1"/>
          </a:lnRef>
          <a:fillRef idx="0">
            <a:schemeClr val="dk1"/>
          </a:fillRef>
          <a:effectRef idx="0">
            <a:schemeClr val="dk1"/>
          </a:effectRef>
          <a:fontRef idx="minor">
            <a:schemeClr val="tx1"/>
          </a:fontRef>
        </p:style>
      </p:cxnSp>
      <p:pic>
        <p:nvPicPr>
          <p:cNvPr id="9" name="Picture 8">
            <a:extLst>
              <a:ext uri="{FF2B5EF4-FFF2-40B4-BE49-F238E27FC236}">
                <a16:creationId xmlns:a16="http://schemas.microsoft.com/office/drawing/2014/main" id="{9ACB8F44-E1EE-433E-A5D8-87584D108BB0}"/>
              </a:ext>
            </a:extLst>
          </p:cNvPr>
          <p:cNvPicPr>
            <a:picLocks noChangeAspect="1"/>
          </p:cNvPicPr>
          <p:nvPr/>
        </p:nvPicPr>
        <p:blipFill>
          <a:blip r:embed="rId3"/>
          <a:stretch>
            <a:fillRect/>
          </a:stretch>
        </p:blipFill>
        <p:spPr>
          <a:xfrm>
            <a:off x="8279476" y="438270"/>
            <a:ext cx="540328" cy="592509"/>
          </a:xfrm>
          <a:prstGeom prst="rect">
            <a:avLst/>
          </a:prstGeom>
        </p:spPr>
      </p:pic>
      <p:sp>
        <p:nvSpPr>
          <p:cNvPr id="10" name="TextBox 9">
            <a:extLst>
              <a:ext uri="{FF2B5EF4-FFF2-40B4-BE49-F238E27FC236}">
                <a16:creationId xmlns:a16="http://schemas.microsoft.com/office/drawing/2014/main" id="{570F08EC-758C-47D4-9CCF-9439D166FBF0}"/>
              </a:ext>
            </a:extLst>
          </p:cNvPr>
          <p:cNvSpPr txBox="1"/>
          <p:nvPr/>
        </p:nvSpPr>
        <p:spPr>
          <a:xfrm>
            <a:off x="10026997" y="182880"/>
            <a:ext cx="1898996" cy="3785652"/>
          </a:xfrm>
          <a:prstGeom prst="rect">
            <a:avLst/>
          </a:prstGeom>
          <a:solidFill>
            <a:srgbClr val="FFFF00"/>
          </a:solidFill>
          <a:ln>
            <a:solidFill>
              <a:srgbClr val="002060"/>
            </a:solidFill>
          </a:ln>
        </p:spPr>
        <p:txBody>
          <a:bodyPr wrap="square" rtlCol="0">
            <a:spAutoFit/>
          </a:bodyPr>
          <a:lstStyle/>
          <a:p>
            <a:r>
              <a:rPr lang="en-GB" sz="1200" b="1" dirty="0">
                <a:solidFill>
                  <a:srgbClr val="002060"/>
                </a:solidFill>
              </a:rPr>
              <a:t>Big picture</a:t>
            </a:r>
          </a:p>
          <a:p>
            <a:endParaRPr lang="en-GB" sz="1200" b="1" dirty="0">
              <a:solidFill>
                <a:srgbClr val="002060"/>
              </a:solidFill>
            </a:endParaRPr>
          </a:p>
          <a:p>
            <a:endParaRPr lang="en-GB" sz="1200" b="1" dirty="0">
              <a:solidFill>
                <a:srgbClr val="002060"/>
              </a:solidFill>
            </a:endParaRPr>
          </a:p>
          <a:p>
            <a:endParaRPr lang="en-GB" sz="1200" b="1" dirty="0">
              <a:solidFill>
                <a:srgbClr val="002060"/>
              </a:solidFill>
            </a:endParaRPr>
          </a:p>
          <a:p>
            <a:endParaRPr lang="en-GB" sz="1200" b="1" dirty="0">
              <a:solidFill>
                <a:srgbClr val="002060"/>
              </a:solidFill>
            </a:endParaRPr>
          </a:p>
          <a:p>
            <a:r>
              <a:rPr lang="en-GB" sz="1200" b="1" dirty="0">
                <a:solidFill>
                  <a:srgbClr val="002060"/>
                </a:solidFill>
              </a:rPr>
              <a:t>Using holiday vocabulary learnt in year 8 to discuss holidays in greater detail</a:t>
            </a:r>
          </a:p>
          <a:p>
            <a:endParaRPr lang="en-GB" sz="1200" b="1" dirty="0">
              <a:solidFill>
                <a:srgbClr val="002060"/>
              </a:solidFill>
            </a:endParaRPr>
          </a:p>
          <a:p>
            <a:r>
              <a:rPr lang="en-GB" sz="1200" b="1" dirty="0">
                <a:solidFill>
                  <a:srgbClr val="002060"/>
                </a:solidFill>
              </a:rPr>
              <a:t>Learning about other cultures</a:t>
            </a:r>
          </a:p>
          <a:p>
            <a:endParaRPr lang="en-GB" sz="1200" b="1" dirty="0">
              <a:solidFill>
                <a:srgbClr val="002060"/>
              </a:solidFill>
            </a:endParaRPr>
          </a:p>
          <a:p>
            <a:r>
              <a:rPr lang="en-GB" sz="1200" b="1" dirty="0">
                <a:solidFill>
                  <a:srgbClr val="002060"/>
                </a:solidFill>
              </a:rPr>
              <a:t>Considering where you’d like to travel to</a:t>
            </a:r>
          </a:p>
          <a:p>
            <a:endParaRPr lang="en-GB" sz="1200" b="1" dirty="0">
              <a:solidFill>
                <a:srgbClr val="002060"/>
              </a:solidFill>
            </a:endParaRPr>
          </a:p>
          <a:p>
            <a:r>
              <a:rPr lang="en-GB" sz="1200" b="1" dirty="0">
                <a:solidFill>
                  <a:srgbClr val="002060"/>
                </a:solidFill>
              </a:rPr>
              <a:t>Covering the key structures needed to continue this topic at GCSE level.</a:t>
            </a:r>
          </a:p>
          <a:p>
            <a:endParaRPr lang="en-GB" sz="1200" b="1" dirty="0">
              <a:solidFill>
                <a:srgbClr val="002060"/>
              </a:solidFill>
            </a:endParaRPr>
          </a:p>
        </p:txBody>
      </p:sp>
      <p:pic>
        <p:nvPicPr>
          <p:cNvPr id="13" name="Picture 12">
            <a:extLst>
              <a:ext uri="{FF2B5EF4-FFF2-40B4-BE49-F238E27FC236}">
                <a16:creationId xmlns:a16="http://schemas.microsoft.com/office/drawing/2014/main" id="{E341412D-2939-4911-B9D8-AC576C183992}"/>
              </a:ext>
            </a:extLst>
          </p:cNvPr>
          <p:cNvPicPr>
            <a:picLocks noChangeAspect="1"/>
          </p:cNvPicPr>
          <p:nvPr/>
        </p:nvPicPr>
        <p:blipFill>
          <a:blip r:embed="rId4"/>
          <a:stretch>
            <a:fillRect/>
          </a:stretch>
        </p:blipFill>
        <p:spPr>
          <a:xfrm>
            <a:off x="10148893" y="521251"/>
            <a:ext cx="518205" cy="371888"/>
          </a:xfrm>
          <a:prstGeom prst="rect">
            <a:avLst/>
          </a:prstGeom>
        </p:spPr>
      </p:pic>
    </p:spTree>
    <p:extLst>
      <p:ext uri="{BB962C8B-B14F-4D97-AF65-F5344CB8AC3E}">
        <p14:creationId xmlns:p14="http://schemas.microsoft.com/office/powerpoint/2010/main" val="1074357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B014FA9-F5C5-4899-9385-E8B05A628415}"/>
              </a:ext>
            </a:extLst>
          </p:cNvPr>
          <p:cNvGraphicFramePr>
            <a:graphicFrameLocks noGrp="1"/>
          </p:cNvGraphicFramePr>
          <p:nvPr>
            <p:extLst>
              <p:ext uri="{D42A27DB-BD31-4B8C-83A1-F6EECF244321}">
                <p14:modId xmlns:p14="http://schemas.microsoft.com/office/powerpoint/2010/main" val="2299658184"/>
              </p:ext>
            </p:extLst>
          </p:nvPr>
        </p:nvGraphicFramePr>
        <p:xfrm>
          <a:off x="174567" y="182880"/>
          <a:ext cx="9852430" cy="6492240"/>
        </p:xfrm>
        <a:graphic>
          <a:graphicData uri="http://schemas.openxmlformats.org/drawingml/2006/table">
            <a:tbl>
              <a:tblPr firstRow="1" bandRow="1">
                <a:tableStyleId>{5C22544A-7EE6-4342-B048-85BDC9FD1C3A}</a:tableStyleId>
              </a:tblPr>
              <a:tblGrid>
                <a:gridCol w="1970486">
                  <a:extLst>
                    <a:ext uri="{9D8B030D-6E8A-4147-A177-3AD203B41FA5}">
                      <a16:colId xmlns:a16="http://schemas.microsoft.com/office/drawing/2014/main" val="1080716420"/>
                    </a:ext>
                  </a:extLst>
                </a:gridCol>
                <a:gridCol w="1970486">
                  <a:extLst>
                    <a:ext uri="{9D8B030D-6E8A-4147-A177-3AD203B41FA5}">
                      <a16:colId xmlns:a16="http://schemas.microsoft.com/office/drawing/2014/main" val="146802131"/>
                    </a:ext>
                  </a:extLst>
                </a:gridCol>
                <a:gridCol w="1970486">
                  <a:extLst>
                    <a:ext uri="{9D8B030D-6E8A-4147-A177-3AD203B41FA5}">
                      <a16:colId xmlns:a16="http://schemas.microsoft.com/office/drawing/2014/main" val="1359350500"/>
                    </a:ext>
                  </a:extLst>
                </a:gridCol>
                <a:gridCol w="1970486">
                  <a:extLst>
                    <a:ext uri="{9D8B030D-6E8A-4147-A177-3AD203B41FA5}">
                      <a16:colId xmlns:a16="http://schemas.microsoft.com/office/drawing/2014/main" val="1117149984"/>
                    </a:ext>
                  </a:extLst>
                </a:gridCol>
                <a:gridCol w="1970486">
                  <a:extLst>
                    <a:ext uri="{9D8B030D-6E8A-4147-A177-3AD203B41FA5}">
                      <a16:colId xmlns:a16="http://schemas.microsoft.com/office/drawing/2014/main" val="1903769619"/>
                    </a:ext>
                  </a:extLst>
                </a:gridCol>
              </a:tblGrid>
              <a:tr h="370840">
                <a:tc>
                  <a:txBody>
                    <a:bodyPr/>
                    <a:lstStyle/>
                    <a:p>
                      <a:r>
                        <a:rPr lang="en-GB" sz="1200" u="sng" dirty="0">
                          <a:solidFill>
                            <a:srgbClr val="002060"/>
                          </a:solidFill>
                        </a:rPr>
                        <a:t>Year 9 Spring Term 2</a:t>
                      </a:r>
                    </a:p>
                    <a:p>
                      <a:r>
                        <a:rPr lang="en-GB" sz="1200" u="sng" dirty="0">
                          <a:solidFill>
                            <a:srgbClr val="002060"/>
                          </a:solidFill>
                        </a:rPr>
                        <a:t>Key knowledge</a:t>
                      </a:r>
                    </a:p>
                    <a:p>
                      <a:endParaRPr lang="en-GB" sz="1200" u="sng" dirty="0">
                        <a:solidFill>
                          <a:srgbClr val="002060"/>
                        </a:solidFill>
                      </a:endParaRPr>
                    </a:p>
                    <a:p>
                      <a:endParaRPr lang="en-GB" sz="1200" u="sng" dirty="0">
                        <a:solidFill>
                          <a:srgbClr val="002060"/>
                        </a:solidFill>
                      </a:endParaRPr>
                    </a:p>
                    <a:p>
                      <a:endParaRPr lang="en-GB" sz="1200" dirty="0"/>
                    </a:p>
                    <a:p>
                      <a:r>
                        <a:rPr lang="en-GB" sz="1200" i="1" u="sng" dirty="0" err="1">
                          <a:solidFill>
                            <a:srgbClr val="002060"/>
                          </a:solidFill>
                        </a:rPr>
                        <a:t>Viajes</a:t>
                      </a:r>
                      <a:endParaRPr lang="en-GB" sz="1200" i="1" u="sng" dirty="0">
                        <a:solidFill>
                          <a:srgbClr val="002060"/>
                        </a:solidFill>
                      </a:endParaRP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Describing where you stayed</a:t>
                      </a: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Using the imperfect tense for descriptions</a:t>
                      </a: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Giving and spotting positive/negative opinions</a:t>
                      </a: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Asking questions</a:t>
                      </a: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Talking about holidays using different tenses</a:t>
                      </a: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Using three different time frames</a:t>
                      </a: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Using </a:t>
                      </a:r>
                      <a:r>
                        <a:rPr lang="en-GB"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suelo</a:t>
                      </a:r>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 + infinitive</a:t>
                      </a: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Using strategies to work out meaning</a:t>
                      </a:r>
                    </a:p>
                    <a:p>
                      <a:endParaRPr lang="en-GB" sz="1200" u="sng" dirty="0">
                        <a:solidFill>
                          <a:srgbClr val="002060"/>
                        </a:solidFill>
                      </a:endParaRPr>
                    </a:p>
                    <a:p>
                      <a:r>
                        <a:rPr lang="en-GB" sz="1200" u="sng" dirty="0">
                          <a:solidFill>
                            <a:srgbClr val="002060"/>
                          </a:solidFill>
                        </a:rPr>
                        <a:t>Key questions</a:t>
                      </a:r>
                    </a:p>
                    <a:p>
                      <a:pPr marL="0" indent="0">
                        <a:buFont typeface="Arial" panose="020B0604020202020204" pitchFamily="34" charset="0"/>
                        <a:buNone/>
                      </a:pPr>
                      <a:r>
                        <a:rPr lang="en-GB" sz="1200" u="sng" dirty="0">
                          <a:solidFill>
                            <a:srgbClr val="002060"/>
                          </a:solidFill>
                        </a:rPr>
                        <a:t>¿</a:t>
                      </a:r>
                      <a:r>
                        <a:rPr lang="en-GB" sz="1200" u="sng" dirty="0" err="1">
                          <a:solidFill>
                            <a:srgbClr val="002060"/>
                          </a:solidFill>
                        </a:rPr>
                        <a:t>Dónde</a:t>
                      </a:r>
                      <a:r>
                        <a:rPr lang="en-GB" sz="1200" u="sng" dirty="0">
                          <a:solidFill>
                            <a:srgbClr val="002060"/>
                          </a:solidFill>
                        </a:rPr>
                        <a:t> </a:t>
                      </a:r>
                      <a:r>
                        <a:rPr lang="en-GB" sz="1200" u="sng" dirty="0" err="1">
                          <a:solidFill>
                            <a:srgbClr val="002060"/>
                          </a:solidFill>
                        </a:rPr>
                        <a:t>te</a:t>
                      </a:r>
                      <a:r>
                        <a:rPr lang="en-GB" sz="1200" u="sng" dirty="0">
                          <a:solidFill>
                            <a:srgbClr val="002060"/>
                          </a:solidFill>
                        </a:rPr>
                        <a:t> </a:t>
                      </a:r>
                      <a:r>
                        <a:rPr lang="en-GB" sz="1200" u="sng" dirty="0" err="1">
                          <a:solidFill>
                            <a:srgbClr val="002060"/>
                          </a:solidFill>
                        </a:rPr>
                        <a:t>quedaste</a:t>
                      </a:r>
                      <a:r>
                        <a:rPr lang="en-GB" sz="1200" u="sng" dirty="0">
                          <a:solidFill>
                            <a:srgbClr val="002060"/>
                          </a:solidFill>
                        </a:rPr>
                        <a:t>?</a:t>
                      </a:r>
                    </a:p>
                    <a:p>
                      <a:pPr marL="0" indent="0">
                        <a:buFont typeface="Arial" panose="020B0604020202020204" pitchFamily="34" charset="0"/>
                        <a:buNone/>
                      </a:pPr>
                      <a:r>
                        <a:rPr lang="es-ES" sz="1200" u="sng" dirty="0">
                          <a:solidFill>
                            <a:srgbClr val="002060"/>
                          </a:solidFill>
                        </a:rPr>
                        <a:t>¿Qué haces en verano normalmente?</a:t>
                      </a:r>
                    </a:p>
                    <a:p>
                      <a:pPr marL="0" indent="0">
                        <a:buFont typeface="Arial" panose="020B0604020202020204" pitchFamily="34" charset="0"/>
                        <a:buNone/>
                      </a:pPr>
                      <a:r>
                        <a:rPr lang="es-ES" sz="1200" u="sng" dirty="0">
                          <a:solidFill>
                            <a:srgbClr val="002060"/>
                          </a:solidFill>
                        </a:rPr>
                        <a:t>¿Qué sueles hacer en verano?</a:t>
                      </a:r>
                    </a:p>
                    <a:p>
                      <a:pPr marL="0" indent="0">
                        <a:buFont typeface="Arial" panose="020B0604020202020204" pitchFamily="34" charset="0"/>
                        <a:buNone/>
                      </a:pPr>
                      <a:r>
                        <a:rPr lang="es-ES" sz="1200" u="sng" dirty="0">
                          <a:solidFill>
                            <a:srgbClr val="002060"/>
                          </a:solidFill>
                        </a:rPr>
                        <a:t>¿Adónde fuiste de vacaciones el año pasado?</a:t>
                      </a:r>
                    </a:p>
                    <a:p>
                      <a:pPr marL="0" indent="0">
                        <a:buFont typeface="Arial" panose="020B0604020202020204" pitchFamily="34" charset="0"/>
                        <a:buNone/>
                      </a:pPr>
                      <a:r>
                        <a:rPr lang="es-ES" sz="1200" u="sng" dirty="0">
                          <a:solidFill>
                            <a:srgbClr val="002060"/>
                          </a:solidFill>
                        </a:rPr>
                        <a:t>¿Qué hiciste el [primer/último] día?</a:t>
                      </a:r>
                    </a:p>
                    <a:p>
                      <a:pPr marL="0" indent="0">
                        <a:buFont typeface="Arial" panose="020B0604020202020204" pitchFamily="34" charset="0"/>
                        <a:buNone/>
                      </a:pPr>
                      <a:r>
                        <a:rPr lang="es-ES" sz="1200" u="sng" dirty="0">
                          <a:solidFill>
                            <a:srgbClr val="002060"/>
                          </a:solidFill>
                        </a:rPr>
                        <a:t>¿</a:t>
                      </a:r>
                      <a:r>
                        <a:rPr lang="en-GB" sz="1200" u="sng" dirty="0" err="1">
                          <a:solidFill>
                            <a:srgbClr val="002060"/>
                          </a:solidFill>
                        </a:rPr>
                        <a:t>Qué</a:t>
                      </a:r>
                      <a:r>
                        <a:rPr lang="en-GB" sz="1200" u="sng" dirty="0">
                          <a:solidFill>
                            <a:srgbClr val="002060"/>
                          </a:solidFill>
                        </a:rPr>
                        <a:t> </a:t>
                      </a:r>
                      <a:r>
                        <a:rPr lang="en-GB" sz="1200" u="sng" dirty="0" err="1">
                          <a:solidFill>
                            <a:srgbClr val="002060"/>
                          </a:solidFill>
                        </a:rPr>
                        <a:t>tiempo</a:t>
                      </a:r>
                      <a:r>
                        <a:rPr lang="en-GB" sz="1200" u="sng" dirty="0">
                          <a:solidFill>
                            <a:srgbClr val="002060"/>
                          </a:solidFill>
                        </a:rPr>
                        <a:t> </a:t>
                      </a:r>
                      <a:r>
                        <a:rPr lang="en-GB" sz="1200" u="sng" dirty="0" err="1">
                          <a:solidFill>
                            <a:srgbClr val="002060"/>
                          </a:solidFill>
                        </a:rPr>
                        <a:t>hizo</a:t>
                      </a:r>
                      <a:r>
                        <a:rPr lang="en-GB" sz="1200" u="sng" dirty="0">
                          <a:solidFill>
                            <a:srgbClr val="002060"/>
                          </a:solidFill>
                        </a:rPr>
                        <a:t>?</a:t>
                      </a:r>
                    </a:p>
                    <a:p>
                      <a:r>
                        <a:rPr lang="en-GB" sz="1200" dirty="0"/>
                        <a:t>Saying what people do</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sng" dirty="0">
                          <a:solidFill>
                            <a:srgbClr val="002060"/>
                          </a:solidFill>
                        </a:rPr>
                        <a:t>Grammar</a:t>
                      </a:r>
                    </a:p>
                    <a:p>
                      <a:endParaRPr lang="en-GB" sz="1200" b="0" dirty="0">
                        <a:solidFill>
                          <a:srgbClr val="002060"/>
                        </a:solidFill>
                      </a:endParaRPr>
                    </a:p>
                    <a:p>
                      <a:endParaRPr lang="en-GB" sz="1200" b="0" dirty="0">
                        <a:solidFill>
                          <a:srgbClr val="002060"/>
                        </a:solidFill>
                      </a:endParaRPr>
                    </a:p>
                    <a:p>
                      <a:endParaRPr lang="en-GB" sz="1200" b="0" dirty="0">
                        <a:solidFill>
                          <a:srgbClr val="002060"/>
                        </a:solidFill>
                      </a:endParaRPr>
                    </a:p>
                    <a:p>
                      <a:endParaRPr lang="en-GB" sz="1200" b="0" dirty="0">
                        <a:solidFill>
                          <a:srgbClr val="002060"/>
                        </a:solidFill>
                      </a:endParaRP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The imperfect tense: full paradigm of </a:t>
                      </a:r>
                      <a:r>
                        <a:rPr lang="en-GB"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estar</a:t>
                      </a:r>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 and </a:t>
                      </a:r>
                      <a:r>
                        <a:rPr lang="en-GB"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tener</a:t>
                      </a:r>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Ser (era): irregular in the imperfect</a:t>
                      </a: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Hay/</a:t>
                      </a:r>
                      <a:r>
                        <a:rPr lang="en-GB"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Había</a:t>
                      </a:r>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No ... </a:t>
                      </a:r>
                      <a:r>
                        <a:rPr lang="en-GB"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ni</a:t>
                      </a:r>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 … </a:t>
                      </a:r>
                      <a:r>
                        <a:rPr lang="en-GB"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ni</a:t>
                      </a:r>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 …</a:t>
                      </a:r>
                    </a:p>
                    <a:p>
                      <a:r>
                        <a:rPr lang="en-GB"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Tampoco</a:t>
                      </a:r>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 </a:t>
                      </a: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Soler + infinitive</a:t>
                      </a: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Using a range of tenses (present / </a:t>
                      </a:r>
                      <a:r>
                        <a:rPr lang="en-GB"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preterite</a:t>
                      </a:r>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 / imperfect for descriptions / near future)</a:t>
                      </a: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endParaRPr lang="en-GB" sz="1200" b="0" dirty="0">
                        <a:solidFill>
                          <a:srgbClr val="002060"/>
                        </a:solidFill>
                      </a:endParaRPr>
                    </a:p>
                  </a:txBody>
                  <a:tcPr>
                    <a:solidFill>
                      <a:schemeClr val="bg1"/>
                    </a:solidFill>
                  </a:tcPr>
                </a:tc>
                <a:tc>
                  <a:txBody>
                    <a:bodyPr/>
                    <a:lstStyle/>
                    <a:p>
                      <a:r>
                        <a:rPr lang="en-GB" sz="1200" b="0" dirty="0" err="1">
                          <a:solidFill>
                            <a:srgbClr val="002060"/>
                          </a:solidFill>
                        </a:rPr>
                        <a:t>Ssc</a:t>
                      </a:r>
                      <a:r>
                        <a:rPr lang="en-GB" sz="1200" b="0" dirty="0">
                          <a:solidFill>
                            <a:srgbClr val="002060"/>
                          </a:solidFill>
                        </a:rPr>
                        <a:t> – sound symbol correspondence</a:t>
                      </a:r>
                    </a:p>
                    <a:p>
                      <a:endParaRPr lang="en-GB" sz="1200" b="0" dirty="0">
                        <a:solidFill>
                          <a:srgbClr val="002060"/>
                        </a:solidFill>
                      </a:endParaRPr>
                    </a:p>
                    <a:p>
                      <a:endParaRPr lang="en-GB" sz="1200" b="0" dirty="0">
                        <a:solidFill>
                          <a:srgbClr val="002060"/>
                        </a:solidFill>
                      </a:endParaRPr>
                    </a:p>
                    <a:p>
                      <a:endParaRPr lang="en-GB" sz="1200" b="0" dirty="0">
                        <a:solidFill>
                          <a:srgbClr val="002060"/>
                        </a:solidFill>
                      </a:endParaRPr>
                    </a:p>
                    <a:p>
                      <a:r>
                        <a:rPr lang="en-GB" sz="1200" b="1" dirty="0">
                          <a:solidFill>
                            <a:srgbClr val="002060"/>
                          </a:solidFill>
                        </a:rPr>
                        <a:t>[que] [qui]</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rgbClr val="002060"/>
                          </a:solidFill>
                        </a:rPr>
                        <a:t>Blended learning</a:t>
                      </a:r>
                    </a:p>
                    <a:p>
                      <a:endParaRPr lang="en-GB" sz="1200" b="0" dirty="0">
                        <a:solidFill>
                          <a:srgbClr val="002060"/>
                        </a:solidFill>
                      </a:endParaRPr>
                    </a:p>
                    <a:p>
                      <a:endParaRPr lang="en-GB" sz="1200" b="0" dirty="0">
                        <a:solidFill>
                          <a:srgbClr val="002060"/>
                        </a:solidFill>
                      </a:endParaRPr>
                    </a:p>
                    <a:p>
                      <a:endParaRPr lang="en-GB" sz="1200" b="0" dirty="0">
                        <a:solidFill>
                          <a:srgbClr val="002060"/>
                        </a:solidFill>
                      </a:endParaRPr>
                    </a:p>
                    <a:p>
                      <a:endParaRPr lang="en-GB" sz="1200" dirty="0">
                        <a:solidFill>
                          <a:srgbClr val="002060"/>
                        </a:solidFill>
                      </a:endParaRPr>
                    </a:p>
                    <a:p>
                      <a:r>
                        <a:rPr lang="en-GB" sz="1200" dirty="0">
                          <a:solidFill>
                            <a:srgbClr val="002060"/>
                          </a:solidFill>
                        </a:rPr>
                        <a:t>Mixed word vocab lists to learn – 20-30 words per week</a:t>
                      </a:r>
                    </a:p>
                    <a:p>
                      <a:endParaRPr lang="en-GB" sz="1200" dirty="0">
                        <a:solidFill>
                          <a:srgbClr val="002060"/>
                        </a:solidFill>
                      </a:endParaRPr>
                    </a:p>
                    <a:p>
                      <a:r>
                        <a:rPr lang="en-GB" sz="1200" dirty="0">
                          <a:solidFill>
                            <a:srgbClr val="002060"/>
                          </a:solidFill>
                        </a:rPr>
                        <a:t>High frequency vocab relevant to context</a:t>
                      </a:r>
                    </a:p>
                    <a:p>
                      <a:endParaRPr lang="en-GB" sz="1200" dirty="0">
                        <a:solidFill>
                          <a:srgbClr val="002060"/>
                        </a:solidFill>
                      </a:endParaRPr>
                    </a:p>
                    <a:p>
                      <a:r>
                        <a:rPr lang="en-GB" sz="1200" dirty="0">
                          <a:solidFill>
                            <a:srgbClr val="002060"/>
                          </a:solidFill>
                        </a:rPr>
                        <a:t>Deepening vocabulary knowledge</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rgbClr val="002060"/>
                          </a:solidFill>
                        </a:rPr>
                        <a:t>SMSC links</a:t>
                      </a:r>
                    </a:p>
                    <a:p>
                      <a:endParaRPr lang="en-GB" sz="1200" b="0" dirty="0">
                        <a:solidFill>
                          <a:srgbClr val="002060"/>
                        </a:solidFill>
                      </a:endParaRPr>
                    </a:p>
                    <a:p>
                      <a:endParaRPr lang="en-GB" sz="1200" b="0" dirty="0">
                        <a:solidFill>
                          <a:srgbClr val="002060"/>
                        </a:solidFill>
                      </a:endParaRPr>
                    </a:p>
                    <a:p>
                      <a:endParaRPr lang="en-GB" sz="1200" b="0" dirty="0">
                        <a:solidFill>
                          <a:srgbClr val="002060"/>
                        </a:solidFill>
                      </a:endParaRPr>
                    </a:p>
                    <a:p>
                      <a:endParaRPr lang="en-GB" sz="1200" dirty="0">
                        <a:solidFill>
                          <a:srgbClr val="002060"/>
                        </a:solidFill>
                      </a:endParaRPr>
                    </a:p>
                    <a:p>
                      <a:r>
                        <a:rPr lang="en-GB" sz="1200" b="1" dirty="0">
                          <a:solidFill>
                            <a:srgbClr val="002060"/>
                          </a:solidFill>
                        </a:rPr>
                        <a:t>British values  - Individual Liberty</a:t>
                      </a:r>
                    </a:p>
                    <a:p>
                      <a:endParaRPr lang="en-GB" sz="1200" b="1" dirty="0">
                        <a:solidFill>
                          <a:srgbClr val="002060"/>
                        </a:solidFill>
                      </a:endParaRPr>
                    </a:p>
                    <a:p>
                      <a:r>
                        <a:rPr lang="en-GB" sz="1200" b="1" dirty="0">
                          <a:solidFill>
                            <a:srgbClr val="002060"/>
                          </a:solidFill>
                        </a:rPr>
                        <a:t>Global Perspective</a:t>
                      </a:r>
                    </a:p>
                  </a:txBody>
                  <a:tcPr>
                    <a:solidFill>
                      <a:schemeClr val="bg1"/>
                    </a:solidFill>
                  </a:tcPr>
                </a:tc>
                <a:extLst>
                  <a:ext uri="{0D108BD9-81ED-4DB2-BD59-A6C34878D82A}">
                    <a16:rowId xmlns:a16="http://schemas.microsoft.com/office/drawing/2014/main" val="3331746310"/>
                  </a:ext>
                </a:extLst>
              </a:tr>
            </a:tbl>
          </a:graphicData>
        </a:graphic>
      </p:graphicFrame>
      <p:pic>
        <p:nvPicPr>
          <p:cNvPr id="3" name="Picture 2">
            <a:extLst>
              <a:ext uri="{FF2B5EF4-FFF2-40B4-BE49-F238E27FC236}">
                <a16:creationId xmlns:a16="http://schemas.microsoft.com/office/drawing/2014/main" id="{661565B4-ECE9-4E5A-B1FA-F69B6199AF81}"/>
              </a:ext>
            </a:extLst>
          </p:cNvPr>
          <p:cNvPicPr>
            <a:picLocks noChangeAspect="1"/>
          </p:cNvPicPr>
          <p:nvPr/>
        </p:nvPicPr>
        <p:blipFill rotWithShape="1">
          <a:blip r:embed="rId2"/>
          <a:srcRect l="63942" t="31033" r="13942" b="13207"/>
          <a:stretch/>
        </p:blipFill>
        <p:spPr>
          <a:xfrm>
            <a:off x="2505824" y="473288"/>
            <a:ext cx="548640" cy="523702"/>
          </a:xfrm>
          <a:prstGeom prst="rect">
            <a:avLst/>
          </a:prstGeom>
        </p:spPr>
      </p:pic>
      <p:pic>
        <p:nvPicPr>
          <p:cNvPr id="4" name="Picture 3">
            <a:extLst>
              <a:ext uri="{FF2B5EF4-FFF2-40B4-BE49-F238E27FC236}">
                <a16:creationId xmlns:a16="http://schemas.microsoft.com/office/drawing/2014/main" id="{D5039B46-20A8-40F7-9104-7A0944DC6172}"/>
              </a:ext>
            </a:extLst>
          </p:cNvPr>
          <p:cNvPicPr>
            <a:picLocks noChangeAspect="1"/>
          </p:cNvPicPr>
          <p:nvPr/>
        </p:nvPicPr>
        <p:blipFill rotWithShape="1">
          <a:blip r:embed="rId2"/>
          <a:srcRect l="5970" t="30147" r="72583" b="14092"/>
          <a:stretch/>
        </p:blipFill>
        <p:spPr>
          <a:xfrm>
            <a:off x="4729478" y="573577"/>
            <a:ext cx="532015" cy="523703"/>
          </a:xfrm>
          <a:prstGeom prst="rect">
            <a:avLst/>
          </a:prstGeom>
        </p:spPr>
      </p:pic>
      <p:pic>
        <p:nvPicPr>
          <p:cNvPr id="5" name="Picture 4">
            <a:extLst>
              <a:ext uri="{FF2B5EF4-FFF2-40B4-BE49-F238E27FC236}">
                <a16:creationId xmlns:a16="http://schemas.microsoft.com/office/drawing/2014/main" id="{FD9B0904-0E90-4EE6-B593-720C4BA4DB90}"/>
              </a:ext>
            </a:extLst>
          </p:cNvPr>
          <p:cNvPicPr>
            <a:picLocks noChangeAspect="1"/>
          </p:cNvPicPr>
          <p:nvPr/>
        </p:nvPicPr>
        <p:blipFill rotWithShape="1">
          <a:blip r:embed="rId2"/>
          <a:srcRect l="33113" t="32803" r="43095" b="14977"/>
          <a:stretch/>
        </p:blipFill>
        <p:spPr>
          <a:xfrm>
            <a:off x="1337885" y="461969"/>
            <a:ext cx="590205" cy="490452"/>
          </a:xfrm>
          <a:prstGeom prst="rect">
            <a:avLst/>
          </a:prstGeom>
        </p:spPr>
      </p:pic>
      <p:cxnSp>
        <p:nvCxnSpPr>
          <p:cNvPr id="7" name="Straight Connector 6">
            <a:extLst>
              <a:ext uri="{FF2B5EF4-FFF2-40B4-BE49-F238E27FC236}">
                <a16:creationId xmlns:a16="http://schemas.microsoft.com/office/drawing/2014/main" id="{EB2A7285-F601-41C8-B42E-C94D951CF976}"/>
              </a:ext>
            </a:extLst>
          </p:cNvPr>
          <p:cNvCxnSpPr>
            <a:cxnSpLocks/>
          </p:cNvCxnSpPr>
          <p:nvPr/>
        </p:nvCxnSpPr>
        <p:spPr>
          <a:xfrm>
            <a:off x="266007" y="1030779"/>
            <a:ext cx="9617826" cy="0"/>
          </a:xfrm>
          <a:prstGeom prst="line">
            <a:avLst/>
          </a:prstGeom>
        </p:spPr>
        <p:style>
          <a:lnRef idx="1">
            <a:schemeClr val="dk1"/>
          </a:lnRef>
          <a:fillRef idx="0">
            <a:schemeClr val="dk1"/>
          </a:fillRef>
          <a:effectRef idx="0">
            <a:schemeClr val="dk1"/>
          </a:effectRef>
          <a:fontRef idx="minor">
            <a:schemeClr val="tx1"/>
          </a:fontRef>
        </p:style>
      </p:cxnSp>
      <p:pic>
        <p:nvPicPr>
          <p:cNvPr id="9" name="Picture 8">
            <a:extLst>
              <a:ext uri="{FF2B5EF4-FFF2-40B4-BE49-F238E27FC236}">
                <a16:creationId xmlns:a16="http://schemas.microsoft.com/office/drawing/2014/main" id="{9ACB8F44-E1EE-433E-A5D8-87584D108BB0}"/>
              </a:ext>
            </a:extLst>
          </p:cNvPr>
          <p:cNvPicPr>
            <a:picLocks noChangeAspect="1"/>
          </p:cNvPicPr>
          <p:nvPr/>
        </p:nvPicPr>
        <p:blipFill>
          <a:blip r:embed="rId3"/>
          <a:stretch>
            <a:fillRect/>
          </a:stretch>
        </p:blipFill>
        <p:spPr>
          <a:xfrm>
            <a:off x="8279476" y="438270"/>
            <a:ext cx="540328" cy="592509"/>
          </a:xfrm>
          <a:prstGeom prst="rect">
            <a:avLst/>
          </a:prstGeom>
        </p:spPr>
      </p:pic>
      <p:sp>
        <p:nvSpPr>
          <p:cNvPr id="10" name="TextBox 9">
            <a:extLst>
              <a:ext uri="{FF2B5EF4-FFF2-40B4-BE49-F238E27FC236}">
                <a16:creationId xmlns:a16="http://schemas.microsoft.com/office/drawing/2014/main" id="{570F08EC-758C-47D4-9CCF-9439D166FBF0}"/>
              </a:ext>
            </a:extLst>
          </p:cNvPr>
          <p:cNvSpPr txBox="1"/>
          <p:nvPr/>
        </p:nvSpPr>
        <p:spPr>
          <a:xfrm>
            <a:off x="10026997" y="182880"/>
            <a:ext cx="1898996" cy="3785652"/>
          </a:xfrm>
          <a:prstGeom prst="rect">
            <a:avLst/>
          </a:prstGeom>
          <a:solidFill>
            <a:srgbClr val="FFFF00"/>
          </a:solidFill>
          <a:ln>
            <a:solidFill>
              <a:srgbClr val="002060"/>
            </a:solidFill>
          </a:ln>
        </p:spPr>
        <p:txBody>
          <a:bodyPr wrap="square" rtlCol="0">
            <a:spAutoFit/>
          </a:bodyPr>
          <a:lstStyle/>
          <a:p>
            <a:r>
              <a:rPr lang="en-GB" sz="1200" b="1" dirty="0">
                <a:solidFill>
                  <a:srgbClr val="002060"/>
                </a:solidFill>
              </a:rPr>
              <a:t>Big picture</a:t>
            </a:r>
          </a:p>
          <a:p>
            <a:endParaRPr lang="en-GB" sz="1200" b="1" dirty="0">
              <a:solidFill>
                <a:srgbClr val="002060"/>
              </a:solidFill>
            </a:endParaRPr>
          </a:p>
          <a:p>
            <a:endParaRPr lang="en-GB" sz="1200" b="1" dirty="0">
              <a:solidFill>
                <a:srgbClr val="002060"/>
              </a:solidFill>
            </a:endParaRPr>
          </a:p>
          <a:p>
            <a:endParaRPr lang="en-GB" sz="1200" b="1" dirty="0">
              <a:solidFill>
                <a:srgbClr val="002060"/>
              </a:solidFill>
            </a:endParaRPr>
          </a:p>
          <a:p>
            <a:endParaRPr lang="en-GB" sz="1200" b="1" dirty="0">
              <a:solidFill>
                <a:srgbClr val="002060"/>
              </a:solidFill>
            </a:endParaRPr>
          </a:p>
          <a:p>
            <a:r>
              <a:rPr lang="en-GB" sz="1200" b="1" dirty="0">
                <a:solidFill>
                  <a:srgbClr val="002060"/>
                </a:solidFill>
              </a:rPr>
              <a:t>Using holiday vocabulary learnt in year 8 to discuss holidays in greater detail</a:t>
            </a:r>
          </a:p>
          <a:p>
            <a:endParaRPr lang="en-GB" sz="1200" b="1" dirty="0">
              <a:solidFill>
                <a:srgbClr val="002060"/>
              </a:solidFill>
            </a:endParaRPr>
          </a:p>
          <a:p>
            <a:r>
              <a:rPr lang="en-GB" sz="1200" b="1" dirty="0">
                <a:solidFill>
                  <a:srgbClr val="002060"/>
                </a:solidFill>
              </a:rPr>
              <a:t>Learning about other cultures</a:t>
            </a:r>
          </a:p>
          <a:p>
            <a:endParaRPr lang="en-GB" sz="1200" b="1" dirty="0">
              <a:solidFill>
                <a:srgbClr val="002060"/>
              </a:solidFill>
            </a:endParaRPr>
          </a:p>
          <a:p>
            <a:r>
              <a:rPr lang="en-GB" sz="1200" b="1" dirty="0">
                <a:solidFill>
                  <a:srgbClr val="002060"/>
                </a:solidFill>
              </a:rPr>
              <a:t>Considering where you’d like to travel to</a:t>
            </a:r>
          </a:p>
          <a:p>
            <a:endParaRPr lang="en-GB" sz="1200" b="1" dirty="0">
              <a:solidFill>
                <a:srgbClr val="002060"/>
              </a:solidFill>
            </a:endParaRPr>
          </a:p>
          <a:p>
            <a:r>
              <a:rPr lang="en-GB" sz="1200" b="1" dirty="0">
                <a:solidFill>
                  <a:srgbClr val="002060"/>
                </a:solidFill>
              </a:rPr>
              <a:t>Covering the key structures needed to continue this topic at GCSE level.</a:t>
            </a:r>
          </a:p>
          <a:p>
            <a:endParaRPr lang="en-GB" sz="1200" b="1" dirty="0">
              <a:solidFill>
                <a:srgbClr val="002060"/>
              </a:solidFill>
            </a:endParaRPr>
          </a:p>
        </p:txBody>
      </p:sp>
      <p:pic>
        <p:nvPicPr>
          <p:cNvPr id="13" name="Picture 12">
            <a:extLst>
              <a:ext uri="{FF2B5EF4-FFF2-40B4-BE49-F238E27FC236}">
                <a16:creationId xmlns:a16="http://schemas.microsoft.com/office/drawing/2014/main" id="{E341412D-2939-4911-B9D8-AC576C183992}"/>
              </a:ext>
            </a:extLst>
          </p:cNvPr>
          <p:cNvPicPr>
            <a:picLocks noChangeAspect="1"/>
          </p:cNvPicPr>
          <p:nvPr/>
        </p:nvPicPr>
        <p:blipFill>
          <a:blip r:embed="rId4"/>
          <a:stretch>
            <a:fillRect/>
          </a:stretch>
        </p:blipFill>
        <p:spPr>
          <a:xfrm>
            <a:off x="10148893" y="521251"/>
            <a:ext cx="518205" cy="371888"/>
          </a:xfrm>
          <a:prstGeom prst="rect">
            <a:avLst/>
          </a:prstGeom>
        </p:spPr>
      </p:pic>
    </p:spTree>
    <p:extLst>
      <p:ext uri="{BB962C8B-B14F-4D97-AF65-F5344CB8AC3E}">
        <p14:creationId xmlns:p14="http://schemas.microsoft.com/office/powerpoint/2010/main" val="2701655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B014FA9-F5C5-4899-9385-E8B05A628415}"/>
              </a:ext>
            </a:extLst>
          </p:cNvPr>
          <p:cNvGraphicFramePr>
            <a:graphicFrameLocks noGrp="1"/>
          </p:cNvGraphicFramePr>
          <p:nvPr>
            <p:extLst>
              <p:ext uri="{D42A27DB-BD31-4B8C-83A1-F6EECF244321}">
                <p14:modId xmlns:p14="http://schemas.microsoft.com/office/powerpoint/2010/main" val="2849790377"/>
              </p:ext>
            </p:extLst>
          </p:nvPr>
        </p:nvGraphicFramePr>
        <p:xfrm>
          <a:off x="174567" y="182880"/>
          <a:ext cx="9852430" cy="6675120"/>
        </p:xfrm>
        <a:graphic>
          <a:graphicData uri="http://schemas.openxmlformats.org/drawingml/2006/table">
            <a:tbl>
              <a:tblPr firstRow="1" bandRow="1">
                <a:tableStyleId>{5C22544A-7EE6-4342-B048-85BDC9FD1C3A}</a:tableStyleId>
              </a:tblPr>
              <a:tblGrid>
                <a:gridCol w="1970486">
                  <a:extLst>
                    <a:ext uri="{9D8B030D-6E8A-4147-A177-3AD203B41FA5}">
                      <a16:colId xmlns:a16="http://schemas.microsoft.com/office/drawing/2014/main" val="1080716420"/>
                    </a:ext>
                  </a:extLst>
                </a:gridCol>
                <a:gridCol w="1970486">
                  <a:extLst>
                    <a:ext uri="{9D8B030D-6E8A-4147-A177-3AD203B41FA5}">
                      <a16:colId xmlns:a16="http://schemas.microsoft.com/office/drawing/2014/main" val="146802131"/>
                    </a:ext>
                  </a:extLst>
                </a:gridCol>
                <a:gridCol w="1970486">
                  <a:extLst>
                    <a:ext uri="{9D8B030D-6E8A-4147-A177-3AD203B41FA5}">
                      <a16:colId xmlns:a16="http://schemas.microsoft.com/office/drawing/2014/main" val="1359350500"/>
                    </a:ext>
                  </a:extLst>
                </a:gridCol>
                <a:gridCol w="1970486">
                  <a:extLst>
                    <a:ext uri="{9D8B030D-6E8A-4147-A177-3AD203B41FA5}">
                      <a16:colId xmlns:a16="http://schemas.microsoft.com/office/drawing/2014/main" val="1117149984"/>
                    </a:ext>
                  </a:extLst>
                </a:gridCol>
                <a:gridCol w="1970486">
                  <a:extLst>
                    <a:ext uri="{9D8B030D-6E8A-4147-A177-3AD203B41FA5}">
                      <a16:colId xmlns:a16="http://schemas.microsoft.com/office/drawing/2014/main" val="1903769619"/>
                    </a:ext>
                  </a:extLst>
                </a:gridCol>
              </a:tblGrid>
              <a:tr h="370840">
                <a:tc>
                  <a:txBody>
                    <a:bodyPr/>
                    <a:lstStyle/>
                    <a:p>
                      <a:r>
                        <a:rPr lang="en-GB" sz="1200" u="sng" dirty="0">
                          <a:solidFill>
                            <a:srgbClr val="002060"/>
                          </a:solidFill>
                        </a:rPr>
                        <a:t>Year 9 Summer Term 1</a:t>
                      </a:r>
                    </a:p>
                    <a:p>
                      <a:r>
                        <a:rPr lang="en-GB" sz="1200" u="sng" dirty="0">
                          <a:solidFill>
                            <a:srgbClr val="002060"/>
                          </a:solidFill>
                        </a:rPr>
                        <a:t>Key knowledge</a:t>
                      </a:r>
                    </a:p>
                    <a:p>
                      <a:endParaRPr lang="en-GB" sz="1200" u="sng" dirty="0">
                        <a:solidFill>
                          <a:srgbClr val="002060"/>
                        </a:solidFill>
                      </a:endParaRPr>
                    </a:p>
                    <a:p>
                      <a:endParaRPr lang="en-GB" sz="1200" u="sng" dirty="0">
                        <a:solidFill>
                          <a:srgbClr val="002060"/>
                        </a:solidFill>
                      </a:endParaRPr>
                    </a:p>
                    <a:p>
                      <a:endParaRPr lang="en-GB" sz="1200" u="sng" dirty="0">
                        <a:solidFill>
                          <a:srgbClr val="002060"/>
                        </a:solidFill>
                      </a:endParaRPr>
                    </a:p>
                    <a:p>
                      <a:r>
                        <a:rPr lang="en-GB" sz="1200" i="1" u="sng" dirty="0">
                          <a:solidFill>
                            <a:srgbClr val="002060"/>
                          </a:solidFill>
                        </a:rPr>
                        <a:t>Mi </a:t>
                      </a:r>
                      <a:r>
                        <a:rPr lang="en-GB" sz="1200" i="1" u="sng" dirty="0" err="1">
                          <a:solidFill>
                            <a:srgbClr val="002060"/>
                          </a:solidFill>
                        </a:rPr>
                        <a:t>gente</a:t>
                      </a:r>
                      <a:r>
                        <a:rPr lang="en-GB" sz="1200" i="1" u="sng" dirty="0">
                          <a:solidFill>
                            <a:srgbClr val="002060"/>
                          </a:solidFill>
                        </a:rPr>
                        <a:t>, mi </a:t>
                      </a:r>
                      <a:r>
                        <a:rPr lang="en-GB" sz="1200" i="1" u="sng" dirty="0" err="1">
                          <a:solidFill>
                            <a:srgbClr val="002060"/>
                          </a:solidFill>
                        </a:rPr>
                        <a:t>mundo</a:t>
                      </a:r>
                      <a:endParaRPr lang="en-GB" sz="1200" i="1" u="sng" dirty="0">
                        <a:solidFill>
                          <a:srgbClr val="002060"/>
                        </a:solidFill>
                      </a:endParaRP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Reading about different families</a:t>
                      </a: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Describing people </a:t>
                      </a: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Describe a picture (present continuous)</a:t>
                      </a: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Ser and </a:t>
                      </a:r>
                      <a:r>
                        <a:rPr lang="en-GB"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estar</a:t>
                      </a:r>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 – description and location</a:t>
                      </a: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Saying how long you have been doing something </a:t>
                      </a: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Using the personal a</a:t>
                      </a: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Talking about friendships and relationships</a:t>
                      </a: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Using reflexive verbs</a:t>
                      </a:r>
                    </a:p>
                    <a:p>
                      <a:endParaRPr lang="en-GB" sz="1200" u="sng" dirty="0">
                        <a:solidFill>
                          <a:srgbClr val="002060"/>
                        </a:solidFill>
                      </a:endParaRPr>
                    </a:p>
                    <a:p>
                      <a:r>
                        <a:rPr lang="en-GB" sz="1200" u="sng" dirty="0">
                          <a:solidFill>
                            <a:srgbClr val="002060"/>
                          </a:solidFill>
                        </a:rPr>
                        <a:t>Key questions</a:t>
                      </a:r>
                    </a:p>
                    <a:p>
                      <a:pPr marL="0" indent="0">
                        <a:buFont typeface="Arial" panose="020B0604020202020204" pitchFamily="34" charset="0"/>
                        <a:buNone/>
                      </a:pPr>
                      <a:r>
                        <a:rPr lang="es-ES" sz="1200" u="sng" dirty="0">
                          <a:solidFill>
                            <a:srgbClr val="002060"/>
                          </a:solidFill>
                        </a:rPr>
                        <a:t>¿Quién está en la foto?</a:t>
                      </a:r>
                      <a:endParaRPr lang="en-GB" sz="1200" u="sng" dirty="0">
                        <a:solidFill>
                          <a:srgbClr val="002060"/>
                        </a:solidFill>
                      </a:endParaRPr>
                    </a:p>
                    <a:p>
                      <a:pPr marL="0" indent="0">
                        <a:buFont typeface="Arial" panose="020B0604020202020204" pitchFamily="34" charset="0"/>
                        <a:buNone/>
                      </a:pPr>
                      <a:r>
                        <a:rPr lang="en-GB" sz="1200" u="sng" dirty="0">
                          <a:solidFill>
                            <a:srgbClr val="002060"/>
                          </a:solidFill>
                        </a:rPr>
                        <a:t>¿</a:t>
                      </a:r>
                      <a:r>
                        <a:rPr lang="en-GB" sz="1200" u="sng" dirty="0" err="1">
                          <a:solidFill>
                            <a:srgbClr val="002060"/>
                          </a:solidFill>
                        </a:rPr>
                        <a:t>Qué</a:t>
                      </a:r>
                      <a:r>
                        <a:rPr lang="en-GB" sz="1200" u="sng" dirty="0">
                          <a:solidFill>
                            <a:srgbClr val="002060"/>
                          </a:solidFill>
                        </a:rPr>
                        <a:t> </a:t>
                      </a:r>
                      <a:r>
                        <a:rPr lang="en-GB" sz="1200" u="sng" dirty="0" err="1">
                          <a:solidFill>
                            <a:srgbClr val="002060"/>
                          </a:solidFill>
                        </a:rPr>
                        <a:t>están</a:t>
                      </a:r>
                      <a:r>
                        <a:rPr lang="en-GB" sz="1200" u="sng" dirty="0">
                          <a:solidFill>
                            <a:srgbClr val="002060"/>
                          </a:solidFill>
                        </a:rPr>
                        <a:t> </a:t>
                      </a:r>
                      <a:r>
                        <a:rPr lang="en-GB" sz="1200" u="sng" dirty="0" err="1">
                          <a:solidFill>
                            <a:srgbClr val="002060"/>
                          </a:solidFill>
                        </a:rPr>
                        <a:t>haciendo</a:t>
                      </a:r>
                      <a:r>
                        <a:rPr lang="en-GB" sz="1200" u="sng" dirty="0">
                          <a:solidFill>
                            <a:srgbClr val="002060"/>
                          </a:solidFill>
                        </a:rPr>
                        <a:t>?</a:t>
                      </a:r>
                    </a:p>
                    <a:p>
                      <a:pPr marL="0" indent="0">
                        <a:buFont typeface="Arial" panose="020B0604020202020204" pitchFamily="34" charset="0"/>
                        <a:buNone/>
                      </a:pPr>
                      <a:r>
                        <a:rPr lang="en-GB" sz="1200" u="sng" dirty="0">
                          <a:solidFill>
                            <a:srgbClr val="002060"/>
                          </a:solidFill>
                        </a:rPr>
                        <a:t>¿</a:t>
                      </a:r>
                      <a:r>
                        <a:rPr lang="en-GB" sz="1200" u="sng" dirty="0" err="1">
                          <a:solidFill>
                            <a:srgbClr val="002060"/>
                          </a:solidFill>
                        </a:rPr>
                        <a:t>Cómo</a:t>
                      </a:r>
                      <a:r>
                        <a:rPr lang="en-GB" sz="1200" u="sng" dirty="0">
                          <a:solidFill>
                            <a:srgbClr val="002060"/>
                          </a:solidFill>
                        </a:rPr>
                        <a:t> </a:t>
                      </a:r>
                      <a:r>
                        <a:rPr lang="en-GB" sz="1200" u="sng" dirty="0" err="1">
                          <a:solidFill>
                            <a:srgbClr val="002060"/>
                          </a:solidFill>
                        </a:rPr>
                        <a:t>eres</a:t>
                      </a:r>
                      <a:r>
                        <a:rPr lang="en-GB" sz="1200" u="sng" dirty="0">
                          <a:solidFill>
                            <a:srgbClr val="002060"/>
                          </a:solidFill>
                        </a:rPr>
                        <a:t>/es?</a:t>
                      </a:r>
                    </a:p>
                    <a:p>
                      <a:pPr marL="0" indent="0">
                        <a:buFont typeface="Arial" panose="020B0604020202020204" pitchFamily="34" charset="0"/>
                        <a:buNone/>
                      </a:pPr>
                      <a:r>
                        <a:rPr lang="es-ES" sz="1200" u="sng" dirty="0">
                          <a:solidFill>
                            <a:srgbClr val="002060"/>
                          </a:solidFill>
                        </a:rPr>
                        <a:t>¿Quién es tu personalidad famosa favorita?</a:t>
                      </a:r>
                    </a:p>
                    <a:p>
                      <a:pPr marL="0" indent="0">
                        <a:buFont typeface="Arial" panose="020B0604020202020204" pitchFamily="34" charset="0"/>
                        <a:buNone/>
                      </a:pPr>
                      <a:r>
                        <a:rPr lang="es-ES" sz="1200" u="sng" dirty="0">
                          <a:solidFill>
                            <a:srgbClr val="002060"/>
                          </a:solidFill>
                        </a:rPr>
                        <a:t>¿Cómo te llevas con tus amigos/as?</a:t>
                      </a:r>
                      <a:endParaRPr lang="en-GB" sz="1200" dirty="0"/>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sng" dirty="0">
                          <a:solidFill>
                            <a:srgbClr val="002060"/>
                          </a:solidFill>
                        </a:rPr>
                        <a:t>Grammar</a:t>
                      </a:r>
                    </a:p>
                    <a:p>
                      <a:endParaRPr lang="en-GB" sz="1200" b="0" dirty="0">
                        <a:solidFill>
                          <a:srgbClr val="002060"/>
                        </a:solidFill>
                      </a:endParaRPr>
                    </a:p>
                    <a:p>
                      <a:endParaRPr lang="en-GB" sz="1200" b="0" dirty="0">
                        <a:solidFill>
                          <a:srgbClr val="002060"/>
                        </a:solidFill>
                      </a:endParaRPr>
                    </a:p>
                    <a:p>
                      <a:endParaRPr lang="en-GB" sz="1200" b="0" dirty="0">
                        <a:solidFill>
                          <a:srgbClr val="002060"/>
                        </a:solidFill>
                      </a:endParaRPr>
                    </a:p>
                    <a:p>
                      <a:endParaRPr lang="en-GB" sz="1200" b="0" dirty="0">
                        <a:solidFill>
                          <a:srgbClr val="002060"/>
                        </a:solidFill>
                      </a:endParaRP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Possessive adjectives</a:t>
                      </a: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Present continuous tense </a:t>
                      </a:r>
                    </a:p>
                    <a:p>
                      <a:r>
                        <a:rPr lang="en-GB"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Estar</a:t>
                      </a:r>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 + present participle (full paradigm)</a:t>
                      </a: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Irregular present participles: leer, </a:t>
                      </a:r>
                      <a:r>
                        <a:rPr lang="en-GB"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sonreír</a:t>
                      </a:r>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fr-FR"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Ser</a:t>
                      </a:r>
                      <a:r>
                        <a:rPr lang="fr-FR" sz="1200" dirty="0">
                          <a:solidFill>
                            <a:srgbClr val="002060"/>
                          </a:solidFill>
                          <a:latin typeface="Calibri" panose="020F0502020204030204" pitchFamily="34" charset="0"/>
                          <a:ea typeface="Calibri" panose="020F0502020204030204" pitchFamily="34" charset="0"/>
                          <a:cs typeface="Calibri" panose="020F0502020204030204" pitchFamily="34" charset="0"/>
                        </a:rPr>
                        <a:t> – </a:t>
                      </a:r>
                      <a:r>
                        <a:rPr lang="fr-FR"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physical</a:t>
                      </a:r>
                      <a:r>
                        <a:rPr lang="fr-FR" sz="1200" dirty="0">
                          <a:solidFill>
                            <a:srgbClr val="002060"/>
                          </a:solidFill>
                          <a:latin typeface="Calibri" panose="020F0502020204030204" pitchFamily="34" charset="0"/>
                          <a:ea typeface="Calibri" panose="020F0502020204030204" pitchFamily="34" charset="0"/>
                          <a:cs typeface="Calibri" panose="020F0502020204030204" pitchFamily="34" charset="0"/>
                        </a:rPr>
                        <a:t> descriptions </a:t>
                      </a:r>
                    </a:p>
                    <a:p>
                      <a:r>
                        <a:rPr lang="fr-FR"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Estar</a:t>
                      </a:r>
                      <a:r>
                        <a:rPr lang="fr-FR" sz="1200" dirty="0">
                          <a:solidFill>
                            <a:srgbClr val="002060"/>
                          </a:solidFill>
                          <a:latin typeface="Calibri" panose="020F0502020204030204" pitchFamily="34" charset="0"/>
                          <a:ea typeface="Calibri" panose="020F0502020204030204" pitchFamily="34" charset="0"/>
                          <a:cs typeface="Calibri" panose="020F0502020204030204" pitchFamily="34" charset="0"/>
                        </a:rPr>
                        <a:t> – location </a:t>
                      </a: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Adjectival agreement (Recap)</a:t>
                      </a: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Irregular 3</a:t>
                      </a:r>
                      <a:r>
                        <a:rPr lang="en-GB" sz="1200" baseline="30000" dirty="0">
                          <a:solidFill>
                            <a:srgbClr val="002060"/>
                          </a:solidFill>
                          <a:latin typeface="Calibri" panose="020F0502020204030204" pitchFamily="34" charset="0"/>
                          <a:ea typeface="Calibri" panose="020F0502020204030204" pitchFamily="34" charset="0"/>
                          <a:cs typeface="Calibri" panose="020F0502020204030204" pitchFamily="34" charset="0"/>
                        </a:rPr>
                        <a:t>rd</a:t>
                      </a:r>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 person verbs:</a:t>
                      </a:r>
                    </a:p>
                    <a:p>
                      <a:r>
                        <a:rPr lang="en-GB"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fue</a:t>
                      </a:r>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en-GB"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tuvo</a:t>
                      </a:r>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en-GB"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hizo</a:t>
                      </a:r>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Desde</a:t>
                      </a:r>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en-GB"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hace</a:t>
                      </a:r>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 + period of time</a:t>
                      </a: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Seguir</a:t>
                      </a:r>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 – present tense stem-change</a:t>
                      </a: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The personal a </a:t>
                      </a: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Interesar</a:t>
                      </a:r>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 and importer</a:t>
                      </a: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s-ES"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Reflexive</a:t>
                      </a:r>
                      <a:r>
                        <a:rPr lang="es-ES" sz="120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es-ES"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verbs</a:t>
                      </a:r>
                      <a:endParaRPr lang="es-ES"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s-ES" sz="1200" dirty="0">
                          <a:solidFill>
                            <a:srgbClr val="002060"/>
                          </a:solidFill>
                          <a:latin typeface="Calibri" panose="020F0502020204030204" pitchFamily="34" charset="0"/>
                          <a:ea typeface="Calibri" panose="020F0502020204030204" pitchFamily="34" charset="0"/>
                          <a:cs typeface="Calibri" panose="020F0502020204030204" pitchFamily="34" charset="0"/>
                        </a:rPr>
                        <a:t>llevarse (full </a:t>
                      </a:r>
                      <a:r>
                        <a:rPr lang="es-ES"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paradigm</a:t>
                      </a:r>
                      <a:r>
                        <a:rPr lang="es-ES" sz="1200" dirty="0">
                          <a:solidFill>
                            <a:srgbClr val="002060"/>
                          </a:solidFill>
                          <a:latin typeface="Calibri" panose="020F0502020204030204" pitchFamily="34" charset="0"/>
                          <a:ea typeface="Calibri" panose="020F0502020204030204" pitchFamily="34" charset="0"/>
                          <a:cs typeface="Calibri" panose="020F0502020204030204" pitchFamily="34" charset="0"/>
                        </a:rPr>
                        <a:t>)</a:t>
                      </a:r>
                    </a:p>
                    <a:p>
                      <a:r>
                        <a:rPr lang="es-ES" sz="1200" dirty="0">
                          <a:solidFill>
                            <a:srgbClr val="002060"/>
                          </a:solidFill>
                          <a:latin typeface="Calibri" panose="020F0502020204030204" pitchFamily="34" charset="0"/>
                          <a:ea typeface="Calibri" panose="020F0502020204030204" pitchFamily="34" charset="0"/>
                          <a:cs typeface="Calibri" panose="020F0502020204030204" pitchFamily="34" charset="0"/>
                        </a:rPr>
                        <a:t>pelearse, sentirse </a:t>
                      </a:r>
                    </a:p>
                    <a:p>
                      <a:r>
                        <a:rPr lang="es-ES" sz="1200" dirty="0">
                          <a:solidFill>
                            <a:srgbClr val="002060"/>
                          </a:solidFill>
                          <a:latin typeface="Calibri" panose="020F0502020204030204" pitchFamily="34" charset="0"/>
                          <a:ea typeface="Calibri" panose="020F0502020204030204" pitchFamily="34" charset="0"/>
                          <a:cs typeface="Calibri" panose="020F0502020204030204" pitchFamily="34" charset="0"/>
                        </a:rPr>
                        <a:t>divertirse, reírse</a:t>
                      </a:r>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endParaRPr lang="en-GB" sz="1200" b="0" dirty="0">
                        <a:solidFill>
                          <a:srgbClr val="002060"/>
                        </a:solidFill>
                      </a:endParaRPr>
                    </a:p>
                  </a:txBody>
                  <a:tcPr>
                    <a:solidFill>
                      <a:schemeClr val="bg1"/>
                    </a:solidFill>
                  </a:tcPr>
                </a:tc>
                <a:tc>
                  <a:txBody>
                    <a:bodyPr/>
                    <a:lstStyle/>
                    <a:p>
                      <a:r>
                        <a:rPr lang="en-GB" sz="1200" b="0" dirty="0" err="1">
                          <a:solidFill>
                            <a:srgbClr val="002060"/>
                          </a:solidFill>
                        </a:rPr>
                        <a:t>Ssc</a:t>
                      </a:r>
                      <a:r>
                        <a:rPr lang="en-GB" sz="1200" b="0" dirty="0">
                          <a:solidFill>
                            <a:srgbClr val="002060"/>
                          </a:solidFill>
                        </a:rPr>
                        <a:t> – sound symbol correspondence</a:t>
                      </a:r>
                    </a:p>
                    <a:p>
                      <a:endParaRPr lang="en-GB" sz="1200" b="0" dirty="0">
                        <a:solidFill>
                          <a:srgbClr val="002060"/>
                        </a:solidFill>
                      </a:endParaRPr>
                    </a:p>
                    <a:p>
                      <a:endParaRPr lang="en-GB" sz="1200" b="0" dirty="0">
                        <a:solidFill>
                          <a:srgbClr val="002060"/>
                        </a:solidFill>
                      </a:endParaRPr>
                    </a:p>
                    <a:p>
                      <a:endParaRPr lang="en-GB" sz="1200" b="0" dirty="0">
                        <a:solidFill>
                          <a:srgbClr val="002060"/>
                        </a:solidFill>
                      </a:endParaRPr>
                    </a:p>
                    <a:p>
                      <a:r>
                        <a:rPr lang="en-GB" sz="1200" b="1" dirty="0">
                          <a:solidFill>
                            <a:srgbClr val="002060"/>
                          </a:solidFill>
                        </a:rPr>
                        <a:t>[h] [v/b] [j/</a:t>
                      </a:r>
                      <a:r>
                        <a:rPr lang="en-GB" sz="1200" b="1" dirty="0" err="1">
                          <a:solidFill>
                            <a:srgbClr val="002060"/>
                          </a:solidFill>
                        </a:rPr>
                        <a:t>ge</a:t>
                      </a:r>
                      <a:r>
                        <a:rPr lang="en-GB" sz="1200" b="1" dirty="0">
                          <a:solidFill>
                            <a:srgbClr val="002060"/>
                          </a:solidFill>
                        </a:rPr>
                        <a:t>/</a:t>
                      </a:r>
                      <a:r>
                        <a:rPr lang="en-GB" sz="1200" b="1" dirty="0" err="1">
                          <a:solidFill>
                            <a:srgbClr val="002060"/>
                          </a:solidFill>
                        </a:rPr>
                        <a:t>gi</a:t>
                      </a:r>
                      <a:r>
                        <a:rPr lang="en-GB" sz="1200" b="1" dirty="0">
                          <a:solidFill>
                            <a:srgbClr val="002060"/>
                          </a:solidFill>
                        </a:rPr>
                        <a:t>]</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rgbClr val="002060"/>
                          </a:solidFill>
                        </a:rPr>
                        <a:t>Blended learning</a:t>
                      </a:r>
                    </a:p>
                    <a:p>
                      <a:endParaRPr lang="en-GB" sz="1200" b="0" dirty="0">
                        <a:solidFill>
                          <a:srgbClr val="002060"/>
                        </a:solidFill>
                      </a:endParaRPr>
                    </a:p>
                    <a:p>
                      <a:endParaRPr lang="en-GB" sz="1200" b="0" dirty="0">
                        <a:solidFill>
                          <a:srgbClr val="002060"/>
                        </a:solidFill>
                      </a:endParaRPr>
                    </a:p>
                    <a:p>
                      <a:endParaRPr lang="en-GB" sz="1200" b="0" dirty="0">
                        <a:solidFill>
                          <a:srgbClr val="002060"/>
                        </a:solidFill>
                      </a:endParaRPr>
                    </a:p>
                    <a:p>
                      <a:endParaRPr lang="en-GB" sz="1200" dirty="0">
                        <a:solidFill>
                          <a:srgbClr val="002060"/>
                        </a:solidFill>
                      </a:endParaRPr>
                    </a:p>
                    <a:p>
                      <a:r>
                        <a:rPr lang="en-GB" sz="1200" dirty="0">
                          <a:solidFill>
                            <a:srgbClr val="002060"/>
                          </a:solidFill>
                        </a:rPr>
                        <a:t>Mixed word vocab lists to learn – 20-30 words per week</a:t>
                      </a:r>
                    </a:p>
                    <a:p>
                      <a:endParaRPr lang="en-GB" sz="1200" dirty="0">
                        <a:solidFill>
                          <a:srgbClr val="002060"/>
                        </a:solidFill>
                      </a:endParaRPr>
                    </a:p>
                    <a:p>
                      <a:r>
                        <a:rPr lang="en-GB" sz="1200" dirty="0">
                          <a:solidFill>
                            <a:srgbClr val="002060"/>
                          </a:solidFill>
                        </a:rPr>
                        <a:t>High frequency vocab relevant to context</a:t>
                      </a:r>
                    </a:p>
                    <a:p>
                      <a:endParaRPr lang="en-GB" sz="1200" dirty="0">
                        <a:solidFill>
                          <a:srgbClr val="002060"/>
                        </a:solidFill>
                      </a:endParaRPr>
                    </a:p>
                    <a:p>
                      <a:r>
                        <a:rPr lang="en-GB" sz="1200" dirty="0">
                          <a:solidFill>
                            <a:srgbClr val="002060"/>
                          </a:solidFill>
                        </a:rPr>
                        <a:t>Deepening vocabulary knowledge</a:t>
                      </a:r>
                    </a:p>
                    <a:p>
                      <a:endParaRPr lang="en-GB" sz="1200" b="0" dirty="0">
                        <a:solidFill>
                          <a:srgbClr val="002060"/>
                        </a:solidFill>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rgbClr val="002060"/>
                          </a:solidFill>
                        </a:rPr>
                        <a:t>SMSC links</a:t>
                      </a:r>
                    </a:p>
                    <a:p>
                      <a:endParaRPr lang="en-GB" sz="1200" b="0" dirty="0">
                        <a:solidFill>
                          <a:srgbClr val="002060"/>
                        </a:solidFill>
                      </a:endParaRPr>
                    </a:p>
                    <a:p>
                      <a:endParaRPr lang="en-GB" sz="1200" b="0" dirty="0">
                        <a:solidFill>
                          <a:srgbClr val="002060"/>
                        </a:solidFill>
                      </a:endParaRPr>
                    </a:p>
                    <a:p>
                      <a:endParaRPr lang="en-GB" sz="1200" b="0" dirty="0">
                        <a:solidFill>
                          <a:srgbClr val="002060"/>
                        </a:solidFill>
                      </a:endParaRPr>
                    </a:p>
                    <a:p>
                      <a:endParaRPr lang="en-GB" sz="1200" dirty="0">
                        <a:solidFill>
                          <a:srgbClr val="002060"/>
                        </a:solidFill>
                      </a:endParaRPr>
                    </a:p>
                    <a:p>
                      <a:r>
                        <a:rPr lang="en-GB" sz="1200" b="1" dirty="0">
                          <a:solidFill>
                            <a:srgbClr val="002060"/>
                          </a:solidFill>
                        </a:rPr>
                        <a:t>British values  - Respect and Tolerance</a:t>
                      </a:r>
                    </a:p>
                    <a:p>
                      <a:endParaRPr lang="en-GB" sz="1200" b="1" dirty="0">
                        <a:solidFill>
                          <a:srgbClr val="002060"/>
                        </a:solidFill>
                      </a:endParaRPr>
                    </a:p>
                    <a:p>
                      <a:r>
                        <a:rPr lang="en-GB" sz="1200" b="1" dirty="0">
                          <a:solidFill>
                            <a:srgbClr val="002060"/>
                          </a:solidFill>
                        </a:rPr>
                        <a:t>Positive role models and healthy friendships and relationship</a:t>
                      </a:r>
                    </a:p>
                  </a:txBody>
                  <a:tcPr>
                    <a:solidFill>
                      <a:schemeClr val="bg1"/>
                    </a:solidFill>
                  </a:tcPr>
                </a:tc>
                <a:extLst>
                  <a:ext uri="{0D108BD9-81ED-4DB2-BD59-A6C34878D82A}">
                    <a16:rowId xmlns:a16="http://schemas.microsoft.com/office/drawing/2014/main" val="3331746310"/>
                  </a:ext>
                </a:extLst>
              </a:tr>
            </a:tbl>
          </a:graphicData>
        </a:graphic>
      </p:graphicFrame>
      <p:pic>
        <p:nvPicPr>
          <p:cNvPr id="3" name="Picture 2">
            <a:extLst>
              <a:ext uri="{FF2B5EF4-FFF2-40B4-BE49-F238E27FC236}">
                <a16:creationId xmlns:a16="http://schemas.microsoft.com/office/drawing/2014/main" id="{661565B4-ECE9-4E5A-B1FA-F69B6199AF81}"/>
              </a:ext>
            </a:extLst>
          </p:cNvPr>
          <p:cNvPicPr>
            <a:picLocks noChangeAspect="1"/>
          </p:cNvPicPr>
          <p:nvPr/>
        </p:nvPicPr>
        <p:blipFill rotWithShape="1">
          <a:blip r:embed="rId2"/>
          <a:srcRect l="63942" t="31033" r="13942" b="13207"/>
          <a:stretch/>
        </p:blipFill>
        <p:spPr>
          <a:xfrm>
            <a:off x="2505824" y="473288"/>
            <a:ext cx="548640" cy="523702"/>
          </a:xfrm>
          <a:prstGeom prst="rect">
            <a:avLst/>
          </a:prstGeom>
        </p:spPr>
      </p:pic>
      <p:pic>
        <p:nvPicPr>
          <p:cNvPr id="4" name="Picture 3">
            <a:extLst>
              <a:ext uri="{FF2B5EF4-FFF2-40B4-BE49-F238E27FC236}">
                <a16:creationId xmlns:a16="http://schemas.microsoft.com/office/drawing/2014/main" id="{D5039B46-20A8-40F7-9104-7A0944DC6172}"/>
              </a:ext>
            </a:extLst>
          </p:cNvPr>
          <p:cNvPicPr>
            <a:picLocks noChangeAspect="1"/>
          </p:cNvPicPr>
          <p:nvPr/>
        </p:nvPicPr>
        <p:blipFill rotWithShape="1">
          <a:blip r:embed="rId2"/>
          <a:srcRect l="5970" t="30147" r="72583" b="14092"/>
          <a:stretch/>
        </p:blipFill>
        <p:spPr>
          <a:xfrm>
            <a:off x="4729478" y="573577"/>
            <a:ext cx="532015" cy="523703"/>
          </a:xfrm>
          <a:prstGeom prst="rect">
            <a:avLst/>
          </a:prstGeom>
        </p:spPr>
      </p:pic>
      <p:pic>
        <p:nvPicPr>
          <p:cNvPr id="5" name="Picture 4">
            <a:extLst>
              <a:ext uri="{FF2B5EF4-FFF2-40B4-BE49-F238E27FC236}">
                <a16:creationId xmlns:a16="http://schemas.microsoft.com/office/drawing/2014/main" id="{FD9B0904-0E90-4EE6-B593-720C4BA4DB90}"/>
              </a:ext>
            </a:extLst>
          </p:cNvPr>
          <p:cNvPicPr>
            <a:picLocks noChangeAspect="1"/>
          </p:cNvPicPr>
          <p:nvPr/>
        </p:nvPicPr>
        <p:blipFill rotWithShape="1">
          <a:blip r:embed="rId2"/>
          <a:srcRect l="33113" t="32803" r="43095" b="14977"/>
          <a:stretch/>
        </p:blipFill>
        <p:spPr>
          <a:xfrm>
            <a:off x="1337885" y="461969"/>
            <a:ext cx="590205" cy="490452"/>
          </a:xfrm>
          <a:prstGeom prst="rect">
            <a:avLst/>
          </a:prstGeom>
        </p:spPr>
      </p:pic>
      <p:cxnSp>
        <p:nvCxnSpPr>
          <p:cNvPr id="7" name="Straight Connector 6">
            <a:extLst>
              <a:ext uri="{FF2B5EF4-FFF2-40B4-BE49-F238E27FC236}">
                <a16:creationId xmlns:a16="http://schemas.microsoft.com/office/drawing/2014/main" id="{EB2A7285-F601-41C8-B42E-C94D951CF976}"/>
              </a:ext>
            </a:extLst>
          </p:cNvPr>
          <p:cNvCxnSpPr>
            <a:cxnSpLocks/>
          </p:cNvCxnSpPr>
          <p:nvPr/>
        </p:nvCxnSpPr>
        <p:spPr>
          <a:xfrm>
            <a:off x="266007" y="1030779"/>
            <a:ext cx="9617826" cy="0"/>
          </a:xfrm>
          <a:prstGeom prst="line">
            <a:avLst/>
          </a:prstGeom>
        </p:spPr>
        <p:style>
          <a:lnRef idx="1">
            <a:schemeClr val="dk1"/>
          </a:lnRef>
          <a:fillRef idx="0">
            <a:schemeClr val="dk1"/>
          </a:fillRef>
          <a:effectRef idx="0">
            <a:schemeClr val="dk1"/>
          </a:effectRef>
          <a:fontRef idx="minor">
            <a:schemeClr val="tx1"/>
          </a:fontRef>
        </p:style>
      </p:cxnSp>
      <p:pic>
        <p:nvPicPr>
          <p:cNvPr id="9" name="Picture 8">
            <a:extLst>
              <a:ext uri="{FF2B5EF4-FFF2-40B4-BE49-F238E27FC236}">
                <a16:creationId xmlns:a16="http://schemas.microsoft.com/office/drawing/2014/main" id="{9ACB8F44-E1EE-433E-A5D8-87584D108BB0}"/>
              </a:ext>
            </a:extLst>
          </p:cNvPr>
          <p:cNvPicPr>
            <a:picLocks noChangeAspect="1"/>
          </p:cNvPicPr>
          <p:nvPr/>
        </p:nvPicPr>
        <p:blipFill>
          <a:blip r:embed="rId3"/>
          <a:stretch>
            <a:fillRect/>
          </a:stretch>
        </p:blipFill>
        <p:spPr>
          <a:xfrm>
            <a:off x="8279476" y="438270"/>
            <a:ext cx="540328" cy="592509"/>
          </a:xfrm>
          <a:prstGeom prst="rect">
            <a:avLst/>
          </a:prstGeom>
        </p:spPr>
      </p:pic>
      <p:sp>
        <p:nvSpPr>
          <p:cNvPr id="10" name="TextBox 9">
            <a:extLst>
              <a:ext uri="{FF2B5EF4-FFF2-40B4-BE49-F238E27FC236}">
                <a16:creationId xmlns:a16="http://schemas.microsoft.com/office/drawing/2014/main" id="{570F08EC-758C-47D4-9CCF-9439D166FBF0}"/>
              </a:ext>
            </a:extLst>
          </p:cNvPr>
          <p:cNvSpPr txBox="1"/>
          <p:nvPr/>
        </p:nvSpPr>
        <p:spPr>
          <a:xfrm>
            <a:off x="10026997" y="182880"/>
            <a:ext cx="1898996" cy="4339650"/>
          </a:xfrm>
          <a:prstGeom prst="rect">
            <a:avLst/>
          </a:prstGeom>
          <a:solidFill>
            <a:srgbClr val="FFFF00"/>
          </a:solidFill>
          <a:ln>
            <a:solidFill>
              <a:srgbClr val="002060"/>
            </a:solidFill>
          </a:ln>
        </p:spPr>
        <p:txBody>
          <a:bodyPr wrap="square" rtlCol="0">
            <a:spAutoFit/>
          </a:bodyPr>
          <a:lstStyle/>
          <a:p>
            <a:r>
              <a:rPr lang="en-GB" sz="1200" b="1" dirty="0">
                <a:solidFill>
                  <a:srgbClr val="002060"/>
                </a:solidFill>
              </a:rPr>
              <a:t>Big picture</a:t>
            </a:r>
          </a:p>
          <a:p>
            <a:endParaRPr lang="en-GB" sz="1200" b="1" dirty="0">
              <a:solidFill>
                <a:srgbClr val="002060"/>
              </a:solidFill>
            </a:endParaRPr>
          </a:p>
          <a:p>
            <a:endParaRPr lang="en-GB" sz="1200" b="1" dirty="0">
              <a:solidFill>
                <a:srgbClr val="002060"/>
              </a:solidFill>
            </a:endParaRPr>
          </a:p>
          <a:p>
            <a:endParaRPr lang="en-GB" sz="1200" b="1" dirty="0">
              <a:solidFill>
                <a:srgbClr val="002060"/>
              </a:solidFill>
            </a:endParaRPr>
          </a:p>
          <a:p>
            <a:endParaRPr lang="en-GB" sz="1200" b="1" dirty="0">
              <a:solidFill>
                <a:srgbClr val="002060"/>
              </a:solidFill>
            </a:endParaRPr>
          </a:p>
          <a:p>
            <a:r>
              <a:rPr lang="en-GB" sz="1200" b="1" dirty="0">
                <a:solidFill>
                  <a:srgbClr val="002060"/>
                </a:solidFill>
              </a:rPr>
              <a:t>Using vocabulary to describe people learnt in year 8 to talk about the people in our lives in greater detail</a:t>
            </a:r>
          </a:p>
          <a:p>
            <a:endParaRPr lang="en-GB" sz="1200" b="1" dirty="0">
              <a:solidFill>
                <a:srgbClr val="002060"/>
              </a:solidFill>
            </a:endParaRPr>
          </a:p>
          <a:p>
            <a:r>
              <a:rPr lang="en-GB" sz="1200" b="1" dirty="0">
                <a:solidFill>
                  <a:srgbClr val="002060"/>
                </a:solidFill>
              </a:rPr>
              <a:t>Learning about different family set-ups</a:t>
            </a:r>
          </a:p>
          <a:p>
            <a:endParaRPr lang="en-GB" sz="1200" b="1" dirty="0">
              <a:solidFill>
                <a:srgbClr val="002060"/>
              </a:solidFill>
            </a:endParaRPr>
          </a:p>
          <a:p>
            <a:r>
              <a:rPr lang="en-GB" sz="1200" b="1" dirty="0">
                <a:solidFill>
                  <a:srgbClr val="002060"/>
                </a:solidFill>
              </a:rPr>
              <a:t>Considering what’s important to you in your relationships with others</a:t>
            </a:r>
          </a:p>
          <a:p>
            <a:endParaRPr lang="en-GB" sz="1200" b="1" dirty="0">
              <a:solidFill>
                <a:srgbClr val="002060"/>
              </a:solidFill>
            </a:endParaRPr>
          </a:p>
          <a:p>
            <a:r>
              <a:rPr lang="en-GB" sz="1200" b="1" dirty="0">
                <a:solidFill>
                  <a:srgbClr val="002060"/>
                </a:solidFill>
              </a:rPr>
              <a:t>Covering the key structures needed to continue this topic at GCSE level.</a:t>
            </a:r>
          </a:p>
          <a:p>
            <a:endParaRPr lang="en-GB" sz="1200" b="1" dirty="0">
              <a:solidFill>
                <a:srgbClr val="002060"/>
              </a:solidFill>
            </a:endParaRPr>
          </a:p>
        </p:txBody>
      </p:sp>
      <p:pic>
        <p:nvPicPr>
          <p:cNvPr id="13" name="Picture 12">
            <a:extLst>
              <a:ext uri="{FF2B5EF4-FFF2-40B4-BE49-F238E27FC236}">
                <a16:creationId xmlns:a16="http://schemas.microsoft.com/office/drawing/2014/main" id="{E341412D-2939-4911-B9D8-AC576C183992}"/>
              </a:ext>
            </a:extLst>
          </p:cNvPr>
          <p:cNvPicPr>
            <a:picLocks noChangeAspect="1"/>
          </p:cNvPicPr>
          <p:nvPr/>
        </p:nvPicPr>
        <p:blipFill>
          <a:blip r:embed="rId4"/>
          <a:stretch>
            <a:fillRect/>
          </a:stretch>
        </p:blipFill>
        <p:spPr>
          <a:xfrm>
            <a:off x="10148893" y="521251"/>
            <a:ext cx="518205" cy="371888"/>
          </a:xfrm>
          <a:prstGeom prst="rect">
            <a:avLst/>
          </a:prstGeom>
        </p:spPr>
      </p:pic>
    </p:spTree>
    <p:extLst>
      <p:ext uri="{BB962C8B-B14F-4D97-AF65-F5344CB8AC3E}">
        <p14:creationId xmlns:p14="http://schemas.microsoft.com/office/powerpoint/2010/main" val="1152898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B014FA9-F5C5-4899-9385-E8B05A628415}"/>
              </a:ext>
            </a:extLst>
          </p:cNvPr>
          <p:cNvGraphicFramePr>
            <a:graphicFrameLocks noGrp="1"/>
          </p:cNvGraphicFramePr>
          <p:nvPr>
            <p:extLst>
              <p:ext uri="{D42A27DB-BD31-4B8C-83A1-F6EECF244321}">
                <p14:modId xmlns:p14="http://schemas.microsoft.com/office/powerpoint/2010/main" val="630534644"/>
              </p:ext>
            </p:extLst>
          </p:nvPr>
        </p:nvGraphicFramePr>
        <p:xfrm>
          <a:off x="174567" y="182880"/>
          <a:ext cx="9852430" cy="6675120"/>
        </p:xfrm>
        <a:graphic>
          <a:graphicData uri="http://schemas.openxmlformats.org/drawingml/2006/table">
            <a:tbl>
              <a:tblPr firstRow="1" bandRow="1">
                <a:tableStyleId>{5C22544A-7EE6-4342-B048-85BDC9FD1C3A}</a:tableStyleId>
              </a:tblPr>
              <a:tblGrid>
                <a:gridCol w="1970486">
                  <a:extLst>
                    <a:ext uri="{9D8B030D-6E8A-4147-A177-3AD203B41FA5}">
                      <a16:colId xmlns:a16="http://schemas.microsoft.com/office/drawing/2014/main" val="1080716420"/>
                    </a:ext>
                  </a:extLst>
                </a:gridCol>
                <a:gridCol w="1970486">
                  <a:extLst>
                    <a:ext uri="{9D8B030D-6E8A-4147-A177-3AD203B41FA5}">
                      <a16:colId xmlns:a16="http://schemas.microsoft.com/office/drawing/2014/main" val="146802131"/>
                    </a:ext>
                  </a:extLst>
                </a:gridCol>
                <a:gridCol w="1970486">
                  <a:extLst>
                    <a:ext uri="{9D8B030D-6E8A-4147-A177-3AD203B41FA5}">
                      <a16:colId xmlns:a16="http://schemas.microsoft.com/office/drawing/2014/main" val="1359350500"/>
                    </a:ext>
                  </a:extLst>
                </a:gridCol>
                <a:gridCol w="1970486">
                  <a:extLst>
                    <a:ext uri="{9D8B030D-6E8A-4147-A177-3AD203B41FA5}">
                      <a16:colId xmlns:a16="http://schemas.microsoft.com/office/drawing/2014/main" val="1117149984"/>
                    </a:ext>
                  </a:extLst>
                </a:gridCol>
                <a:gridCol w="1970486">
                  <a:extLst>
                    <a:ext uri="{9D8B030D-6E8A-4147-A177-3AD203B41FA5}">
                      <a16:colId xmlns:a16="http://schemas.microsoft.com/office/drawing/2014/main" val="1903769619"/>
                    </a:ext>
                  </a:extLst>
                </a:gridCol>
              </a:tblGrid>
              <a:tr h="370840">
                <a:tc>
                  <a:txBody>
                    <a:bodyPr/>
                    <a:lstStyle/>
                    <a:p>
                      <a:r>
                        <a:rPr lang="en-GB" sz="1200" u="sng" dirty="0">
                          <a:solidFill>
                            <a:srgbClr val="002060"/>
                          </a:solidFill>
                        </a:rPr>
                        <a:t>Year 9 Summer Term 2</a:t>
                      </a:r>
                    </a:p>
                    <a:p>
                      <a:r>
                        <a:rPr lang="en-GB" sz="1200" u="sng" dirty="0">
                          <a:solidFill>
                            <a:srgbClr val="002060"/>
                          </a:solidFill>
                        </a:rPr>
                        <a:t>Key knowledge</a:t>
                      </a:r>
                    </a:p>
                    <a:p>
                      <a:endParaRPr lang="en-GB" sz="1200" u="sng" dirty="0">
                        <a:solidFill>
                          <a:srgbClr val="002060"/>
                        </a:solidFill>
                      </a:endParaRPr>
                    </a:p>
                    <a:p>
                      <a:endParaRPr lang="en-GB" sz="1200" u="sng" dirty="0">
                        <a:solidFill>
                          <a:srgbClr val="002060"/>
                        </a:solidFill>
                      </a:endParaRPr>
                    </a:p>
                    <a:p>
                      <a:endParaRPr lang="en-GB" sz="1200" u="sng" dirty="0">
                        <a:solidFill>
                          <a:srgbClr val="002060"/>
                        </a:solidFill>
                      </a:endParaRPr>
                    </a:p>
                    <a:p>
                      <a:r>
                        <a:rPr lang="en-GB" sz="1200" i="1" u="sng" dirty="0">
                          <a:solidFill>
                            <a:srgbClr val="002060"/>
                          </a:solidFill>
                        </a:rPr>
                        <a:t>Mi </a:t>
                      </a:r>
                      <a:r>
                        <a:rPr lang="en-GB" sz="1200" i="1" u="sng" dirty="0" err="1">
                          <a:solidFill>
                            <a:srgbClr val="002060"/>
                          </a:solidFill>
                        </a:rPr>
                        <a:t>gente</a:t>
                      </a:r>
                      <a:r>
                        <a:rPr lang="en-GB" sz="1200" i="1" u="sng" dirty="0">
                          <a:solidFill>
                            <a:srgbClr val="002060"/>
                          </a:solidFill>
                        </a:rPr>
                        <a:t>, mi </a:t>
                      </a:r>
                      <a:r>
                        <a:rPr lang="en-GB" sz="1200" i="1" u="sng" dirty="0" err="1">
                          <a:solidFill>
                            <a:srgbClr val="002060"/>
                          </a:solidFill>
                        </a:rPr>
                        <a:t>mundo</a:t>
                      </a:r>
                      <a:endParaRPr lang="en-GB" sz="1200" i="1" u="sng" dirty="0">
                        <a:solidFill>
                          <a:srgbClr val="002060"/>
                        </a:solidFill>
                      </a:endParaRP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Talking about your identity and what matters to you  </a:t>
                      </a: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Using direct and indirect object</a:t>
                      </a: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Talking about problems and giving advice</a:t>
                      </a: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Using </a:t>
                      </a:r>
                      <a:r>
                        <a:rPr lang="en-GB"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estar</a:t>
                      </a:r>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 to express moods</a:t>
                      </a: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Talking about family celebrations</a:t>
                      </a:r>
                    </a:p>
                    <a:p>
                      <a:endPar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Using a range of </a:t>
                      </a:r>
                      <a:r>
                        <a:rPr lang="en-GB" sz="1200" dirty="0" err="1">
                          <a:solidFill>
                            <a:srgbClr val="002060"/>
                          </a:solidFill>
                          <a:latin typeface="Calibri" panose="020F0502020204030204" pitchFamily="34" charset="0"/>
                          <a:ea typeface="Calibri" panose="020F0502020204030204" pitchFamily="34" charset="0"/>
                          <a:cs typeface="Calibri" panose="020F0502020204030204" pitchFamily="34" charset="0"/>
                        </a:rPr>
                        <a:t>preterite</a:t>
                      </a:r>
                      <a:r>
                        <a:rPr lang="en-GB" sz="1200" dirty="0">
                          <a:solidFill>
                            <a:srgbClr val="002060"/>
                          </a:solidFill>
                          <a:latin typeface="Calibri" panose="020F0502020204030204" pitchFamily="34" charset="0"/>
                          <a:ea typeface="Calibri" panose="020F0502020204030204" pitchFamily="34" charset="0"/>
                          <a:cs typeface="Calibri" panose="020F0502020204030204" pitchFamily="34" charset="0"/>
                        </a:rPr>
                        <a:t> tense verb forms</a:t>
                      </a:r>
                    </a:p>
                    <a:p>
                      <a:endParaRPr lang="en-GB" sz="1200" u="sng" dirty="0">
                        <a:solidFill>
                          <a:srgbClr val="002060"/>
                        </a:solidFill>
                      </a:endParaRPr>
                    </a:p>
                    <a:p>
                      <a:r>
                        <a:rPr lang="en-GB" sz="1200" u="sng" dirty="0">
                          <a:solidFill>
                            <a:srgbClr val="002060"/>
                          </a:solidFill>
                        </a:rPr>
                        <a:t>Key questions</a:t>
                      </a:r>
                    </a:p>
                    <a:p>
                      <a:pPr marL="0" indent="0">
                        <a:buFont typeface="Arial" panose="020B0604020202020204" pitchFamily="34" charset="0"/>
                        <a:buNone/>
                      </a:pPr>
                      <a:r>
                        <a:rPr lang="en-GB" sz="1200" u="sng" dirty="0">
                          <a:solidFill>
                            <a:srgbClr val="002060"/>
                          </a:solidFill>
                        </a:rPr>
                        <a:t>¿</a:t>
                      </a:r>
                      <a:r>
                        <a:rPr lang="en-GB" sz="1200" u="sng" dirty="0" err="1">
                          <a:solidFill>
                            <a:srgbClr val="002060"/>
                          </a:solidFill>
                        </a:rPr>
                        <a:t>Cómo</a:t>
                      </a:r>
                      <a:r>
                        <a:rPr lang="en-GB" sz="1200" u="sng" dirty="0">
                          <a:solidFill>
                            <a:srgbClr val="002060"/>
                          </a:solidFill>
                        </a:rPr>
                        <a:t> </a:t>
                      </a:r>
                      <a:r>
                        <a:rPr lang="en-GB" sz="1200" u="sng" dirty="0" err="1">
                          <a:solidFill>
                            <a:srgbClr val="002060"/>
                          </a:solidFill>
                        </a:rPr>
                        <a:t>eres</a:t>
                      </a:r>
                      <a:r>
                        <a:rPr lang="en-GB" sz="1200" u="sng" dirty="0">
                          <a:solidFill>
                            <a:srgbClr val="002060"/>
                          </a:solidFill>
                        </a:rPr>
                        <a:t>?</a:t>
                      </a:r>
                    </a:p>
                    <a:p>
                      <a:pPr marL="0" indent="0">
                        <a:buFont typeface="Arial" panose="020B0604020202020204" pitchFamily="34" charset="0"/>
                        <a:buNone/>
                      </a:pPr>
                      <a:r>
                        <a:rPr lang="es-ES" sz="1200" u="sng" dirty="0">
                          <a:solidFill>
                            <a:srgbClr val="002060"/>
                          </a:solidFill>
                        </a:rPr>
                        <a:t>¿Qué es lo más importante para ti?</a:t>
                      </a:r>
                      <a:endParaRPr lang="en-GB" sz="1200" u="sng" dirty="0">
                        <a:solidFill>
                          <a:srgbClr val="002060"/>
                        </a:solidFill>
                      </a:endParaRPr>
                    </a:p>
                    <a:p>
                      <a:pPr marL="0" indent="0">
                        <a:buFont typeface="Arial" panose="020B0604020202020204" pitchFamily="34" charset="0"/>
                        <a:buNone/>
                      </a:pPr>
                      <a:r>
                        <a:rPr lang="es-ES" sz="1200" u="sng" dirty="0">
                          <a:solidFill>
                            <a:srgbClr val="002060"/>
                          </a:solidFill>
                        </a:rPr>
                        <a:t>¿Qué piensas de las redes sociales?</a:t>
                      </a:r>
                    </a:p>
                    <a:p>
                      <a:pPr marL="0" indent="0">
                        <a:buFont typeface="Arial" panose="020B0604020202020204" pitchFamily="34" charset="0"/>
                        <a:buNone/>
                      </a:pPr>
                      <a:r>
                        <a:rPr lang="en-GB" sz="1200" u="sng" dirty="0">
                          <a:solidFill>
                            <a:srgbClr val="002060"/>
                          </a:solidFill>
                        </a:rPr>
                        <a:t>¿</a:t>
                      </a:r>
                      <a:r>
                        <a:rPr lang="en-GB" sz="1200" u="sng" dirty="0" err="1">
                          <a:solidFill>
                            <a:srgbClr val="002060"/>
                          </a:solidFill>
                        </a:rPr>
                        <a:t>Qué</a:t>
                      </a:r>
                      <a:r>
                        <a:rPr lang="en-GB" sz="1200" u="sng" dirty="0">
                          <a:solidFill>
                            <a:srgbClr val="002060"/>
                          </a:solidFill>
                        </a:rPr>
                        <a:t> </a:t>
                      </a:r>
                      <a:r>
                        <a:rPr lang="en-GB" sz="1200" u="sng" dirty="0" err="1">
                          <a:solidFill>
                            <a:srgbClr val="002060"/>
                          </a:solidFill>
                        </a:rPr>
                        <a:t>puedo</a:t>
                      </a:r>
                      <a:r>
                        <a:rPr lang="en-GB" sz="1200" u="sng" dirty="0">
                          <a:solidFill>
                            <a:srgbClr val="002060"/>
                          </a:solidFill>
                        </a:rPr>
                        <a:t> </a:t>
                      </a:r>
                      <a:r>
                        <a:rPr lang="en-GB" sz="1200" u="sng" dirty="0" err="1">
                          <a:solidFill>
                            <a:srgbClr val="002060"/>
                          </a:solidFill>
                        </a:rPr>
                        <a:t>hacer</a:t>
                      </a:r>
                      <a:r>
                        <a:rPr lang="en-GB" sz="1200" u="sng" dirty="0">
                          <a:solidFill>
                            <a:srgbClr val="002060"/>
                          </a:solidFill>
                        </a:rPr>
                        <a:t>? </a:t>
                      </a:r>
                    </a:p>
                    <a:p>
                      <a:pPr marL="0" indent="0">
                        <a:buFont typeface="Arial" panose="020B0604020202020204" pitchFamily="34" charset="0"/>
                        <a:buNone/>
                      </a:pPr>
                      <a:r>
                        <a:rPr lang="es-ES" sz="1200" u="sng" dirty="0">
                          <a:solidFill>
                            <a:srgbClr val="002060"/>
                          </a:solidFill>
                        </a:rPr>
                        <a:t>¿Cuáles son los principales problemas para los jóvenes de hoy?</a:t>
                      </a:r>
                    </a:p>
                    <a:p>
                      <a:pPr marL="0" indent="0">
                        <a:buFont typeface="Arial" panose="020B0604020202020204" pitchFamily="34" charset="0"/>
                        <a:buNone/>
                      </a:pPr>
                      <a:r>
                        <a:rPr lang="en-GB" sz="1200" dirty="0"/>
                        <a:t>¿</a:t>
                      </a:r>
                      <a:r>
                        <a:rPr lang="en-GB" sz="1200" dirty="0" err="1"/>
                        <a:t>Qué</a:t>
                      </a:r>
                      <a:r>
                        <a:rPr lang="en-GB" sz="1200" dirty="0"/>
                        <a:t> </a:t>
                      </a:r>
                      <a:r>
                        <a:rPr lang="en-GB" sz="1200" dirty="0" err="1"/>
                        <a:t>recibiste</a:t>
                      </a:r>
                      <a:r>
                        <a:rPr lang="en-GB" sz="1200" dirty="0"/>
                        <a:t>?</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sng" dirty="0">
                          <a:solidFill>
                            <a:srgbClr val="002060"/>
                          </a:solidFill>
                        </a:rPr>
                        <a:t>Grammar</a:t>
                      </a:r>
                    </a:p>
                    <a:p>
                      <a:endParaRPr lang="en-GB" sz="1200" b="0" dirty="0">
                        <a:solidFill>
                          <a:srgbClr val="002060"/>
                        </a:solidFill>
                      </a:endParaRPr>
                    </a:p>
                    <a:p>
                      <a:endParaRPr lang="en-GB" sz="1200" b="0" dirty="0">
                        <a:solidFill>
                          <a:srgbClr val="002060"/>
                        </a:solidFill>
                      </a:endParaRPr>
                    </a:p>
                    <a:p>
                      <a:endParaRPr lang="en-GB" sz="1200" b="0" dirty="0">
                        <a:solidFill>
                          <a:srgbClr val="002060"/>
                        </a:solidFill>
                      </a:endParaRPr>
                    </a:p>
                    <a:p>
                      <a:endParaRPr lang="en-GB" sz="1200" b="0" dirty="0">
                        <a:solidFill>
                          <a:srgbClr val="002060"/>
                        </a:solidFill>
                      </a:endParaRPr>
                    </a:p>
                    <a:p>
                      <a:r>
                        <a:rPr lang="es-ES" sz="1200" dirty="0">
                          <a:solidFill>
                            <a:srgbClr val="002060"/>
                          </a:solidFill>
                          <a:latin typeface="+mn-lt"/>
                          <a:ea typeface="Calibri" panose="020F0502020204030204" pitchFamily="34" charset="0"/>
                          <a:cs typeface="Calibri" panose="020F0502020204030204" pitchFamily="34" charset="0"/>
                        </a:rPr>
                        <a:t>Direct </a:t>
                      </a:r>
                      <a:r>
                        <a:rPr lang="es-ES" sz="1200" dirty="0" err="1">
                          <a:solidFill>
                            <a:srgbClr val="002060"/>
                          </a:solidFill>
                          <a:latin typeface="+mn-lt"/>
                          <a:ea typeface="Calibri" panose="020F0502020204030204" pitchFamily="34" charset="0"/>
                          <a:cs typeface="Calibri" panose="020F0502020204030204" pitchFamily="34" charset="0"/>
                        </a:rPr>
                        <a:t>object</a:t>
                      </a:r>
                      <a:r>
                        <a:rPr lang="es-ES" sz="1200" dirty="0">
                          <a:solidFill>
                            <a:srgbClr val="002060"/>
                          </a:solidFill>
                          <a:latin typeface="+mn-lt"/>
                          <a:ea typeface="Calibri" panose="020F0502020204030204" pitchFamily="34" charset="0"/>
                          <a:cs typeface="Calibri" panose="020F0502020204030204" pitchFamily="34" charset="0"/>
                        </a:rPr>
                        <a:t> </a:t>
                      </a:r>
                      <a:r>
                        <a:rPr lang="es-ES" sz="1200" dirty="0" err="1">
                          <a:solidFill>
                            <a:srgbClr val="002060"/>
                          </a:solidFill>
                          <a:latin typeface="+mn-lt"/>
                          <a:ea typeface="Calibri" panose="020F0502020204030204" pitchFamily="34" charset="0"/>
                          <a:cs typeface="Calibri" panose="020F0502020204030204" pitchFamily="34" charset="0"/>
                        </a:rPr>
                        <a:t>pronouns</a:t>
                      </a:r>
                      <a:r>
                        <a:rPr lang="es-ES" sz="1200" dirty="0">
                          <a:solidFill>
                            <a:srgbClr val="002060"/>
                          </a:solidFill>
                          <a:latin typeface="+mn-lt"/>
                          <a:ea typeface="Calibri" panose="020F0502020204030204" pitchFamily="34" charset="0"/>
                          <a:cs typeface="Calibri" panose="020F0502020204030204" pitchFamily="34" charset="0"/>
                        </a:rPr>
                        <a:t> - me, te, lo, la, nos, os, los, la</a:t>
                      </a:r>
                    </a:p>
                    <a:p>
                      <a:endParaRPr lang="es-ES" sz="1200" dirty="0">
                        <a:solidFill>
                          <a:srgbClr val="002060"/>
                        </a:solidFill>
                        <a:latin typeface="+mn-lt"/>
                        <a:ea typeface="Calibri" panose="020F0502020204030204" pitchFamily="34" charset="0"/>
                        <a:cs typeface="Calibri" panose="020F0502020204030204" pitchFamily="34" charset="0"/>
                      </a:endParaRPr>
                    </a:p>
                    <a:p>
                      <a:r>
                        <a:rPr lang="en-GB" sz="1200" dirty="0">
                          <a:solidFill>
                            <a:srgbClr val="002060"/>
                          </a:solidFill>
                          <a:latin typeface="+mn-lt"/>
                          <a:ea typeface="Calibri" panose="020F0502020204030204" pitchFamily="34" charset="0"/>
                          <a:cs typeface="Calibri" panose="020F0502020204030204" pitchFamily="34" charset="0"/>
                        </a:rPr>
                        <a:t>para + infinitive</a:t>
                      </a:r>
                    </a:p>
                    <a:p>
                      <a:endParaRPr lang="en-GB" sz="1200" dirty="0">
                        <a:solidFill>
                          <a:srgbClr val="002060"/>
                        </a:solidFill>
                        <a:latin typeface="+mn-lt"/>
                        <a:ea typeface="Calibri" panose="020F0502020204030204" pitchFamily="34" charset="0"/>
                        <a:cs typeface="Calibri" panose="020F0502020204030204" pitchFamily="34" charset="0"/>
                      </a:endParaRPr>
                    </a:p>
                    <a:p>
                      <a:r>
                        <a:rPr lang="es-ES" sz="1200" dirty="0" err="1">
                          <a:solidFill>
                            <a:srgbClr val="002060"/>
                          </a:solidFill>
                          <a:latin typeface="+mn-lt"/>
                          <a:ea typeface="Calibri" panose="020F0502020204030204" pitchFamily="34" charset="0"/>
                          <a:cs typeface="Calibri" panose="020F0502020204030204" pitchFamily="34" charset="0"/>
                        </a:rPr>
                        <a:t>Verbs</a:t>
                      </a:r>
                      <a:r>
                        <a:rPr lang="es-ES" sz="1200" dirty="0">
                          <a:solidFill>
                            <a:srgbClr val="002060"/>
                          </a:solidFill>
                          <a:latin typeface="+mn-lt"/>
                          <a:ea typeface="Calibri" panose="020F0502020204030204" pitchFamily="34" charset="0"/>
                          <a:cs typeface="Calibri" panose="020F0502020204030204" pitchFamily="34" charset="0"/>
                        </a:rPr>
                        <a:t> </a:t>
                      </a:r>
                      <a:r>
                        <a:rPr lang="es-ES" sz="1200" dirty="0" err="1">
                          <a:solidFill>
                            <a:srgbClr val="002060"/>
                          </a:solidFill>
                          <a:latin typeface="+mn-lt"/>
                          <a:ea typeface="Calibri" panose="020F0502020204030204" pitchFamily="34" charset="0"/>
                          <a:cs typeface="Calibri" panose="020F0502020204030204" pitchFamily="34" charset="0"/>
                        </a:rPr>
                        <a:t>of</a:t>
                      </a:r>
                      <a:r>
                        <a:rPr lang="es-ES" sz="1200" dirty="0">
                          <a:solidFill>
                            <a:srgbClr val="002060"/>
                          </a:solidFill>
                          <a:latin typeface="+mn-lt"/>
                          <a:ea typeface="Calibri" panose="020F0502020204030204" pitchFamily="34" charset="0"/>
                          <a:cs typeface="Calibri" panose="020F0502020204030204" pitchFamily="34" charset="0"/>
                        </a:rPr>
                        <a:t> opinión: interesar/preocupar</a:t>
                      </a:r>
                    </a:p>
                    <a:p>
                      <a:endParaRPr lang="es-ES" sz="1200" dirty="0">
                        <a:solidFill>
                          <a:srgbClr val="002060"/>
                        </a:solidFill>
                        <a:latin typeface="+mn-lt"/>
                        <a:ea typeface="Calibri" panose="020F0502020204030204" pitchFamily="34" charset="0"/>
                        <a:cs typeface="Calibri" panose="020F0502020204030204" pitchFamily="34" charset="0"/>
                      </a:endParaRPr>
                    </a:p>
                    <a:p>
                      <a:r>
                        <a:rPr lang="en-GB" sz="1200" dirty="0">
                          <a:solidFill>
                            <a:srgbClr val="002060"/>
                          </a:solidFill>
                          <a:latin typeface="+mn-lt"/>
                          <a:ea typeface="Calibri" panose="020F0502020204030204" pitchFamily="34" charset="0"/>
                          <a:cs typeface="Calibri" panose="020F0502020204030204" pitchFamily="34" charset="0"/>
                        </a:rPr>
                        <a:t>Using </a:t>
                      </a:r>
                      <a:r>
                        <a:rPr lang="en-GB" sz="1200" i="1" dirty="0" err="1">
                          <a:solidFill>
                            <a:srgbClr val="002060"/>
                          </a:solidFill>
                          <a:latin typeface="+mn-lt"/>
                          <a:ea typeface="Calibri" panose="020F0502020204030204" pitchFamily="34" charset="0"/>
                          <a:cs typeface="Calibri" panose="020F0502020204030204" pitchFamily="34" charset="0"/>
                        </a:rPr>
                        <a:t>estar</a:t>
                      </a:r>
                      <a:r>
                        <a:rPr lang="en-GB" sz="1200" dirty="0">
                          <a:solidFill>
                            <a:srgbClr val="002060"/>
                          </a:solidFill>
                          <a:latin typeface="+mn-lt"/>
                          <a:ea typeface="Calibri" panose="020F0502020204030204" pitchFamily="34" charset="0"/>
                          <a:cs typeface="Calibri" panose="020F0502020204030204" pitchFamily="34" charset="0"/>
                        </a:rPr>
                        <a:t> for feelings, emotions and mood</a:t>
                      </a:r>
                    </a:p>
                    <a:p>
                      <a:endParaRPr lang="en-GB" sz="1200" dirty="0">
                        <a:solidFill>
                          <a:srgbClr val="002060"/>
                        </a:solidFill>
                        <a:latin typeface="+mn-lt"/>
                        <a:ea typeface="Calibri" panose="020F0502020204030204" pitchFamily="34" charset="0"/>
                        <a:cs typeface="Calibri" panose="020F0502020204030204" pitchFamily="34" charset="0"/>
                      </a:endParaRPr>
                    </a:p>
                    <a:p>
                      <a:r>
                        <a:rPr lang="en-GB" sz="1200" dirty="0">
                          <a:solidFill>
                            <a:srgbClr val="002060"/>
                          </a:solidFill>
                          <a:latin typeface="+mn-lt"/>
                          <a:ea typeface="Calibri" panose="020F0502020204030204" pitchFamily="34" charset="0"/>
                          <a:cs typeface="Calibri" panose="020F0502020204030204" pitchFamily="34" charset="0"/>
                        </a:rPr>
                        <a:t>Full </a:t>
                      </a:r>
                      <a:r>
                        <a:rPr lang="en-GB" sz="1200" b="1" dirty="0">
                          <a:solidFill>
                            <a:srgbClr val="002060"/>
                          </a:solidFill>
                          <a:latin typeface="+mn-lt"/>
                          <a:ea typeface="Calibri" panose="020F0502020204030204" pitchFamily="34" charset="0"/>
                          <a:cs typeface="Calibri" panose="020F0502020204030204" pitchFamily="34" charset="0"/>
                        </a:rPr>
                        <a:t>present tense paradigm of stem-changing verbs </a:t>
                      </a:r>
                      <a:r>
                        <a:rPr lang="en-GB" sz="1200" b="1" dirty="0" err="1">
                          <a:solidFill>
                            <a:srgbClr val="002060"/>
                          </a:solidFill>
                          <a:latin typeface="+mn-lt"/>
                          <a:ea typeface="Calibri" panose="020F0502020204030204" pitchFamily="34" charset="0"/>
                          <a:cs typeface="Calibri" panose="020F0502020204030204" pitchFamily="34" charset="0"/>
                        </a:rPr>
                        <a:t>querer</a:t>
                      </a:r>
                      <a:r>
                        <a:rPr lang="en-GB" sz="1200" b="1" dirty="0">
                          <a:solidFill>
                            <a:srgbClr val="002060"/>
                          </a:solidFill>
                          <a:latin typeface="+mn-lt"/>
                          <a:ea typeface="Calibri" panose="020F0502020204030204" pitchFamily="34" charset="0"/>
                          <a:cs typeface="Calibri" panose="020F0502020204030204" pitchFamily="34" charset="0"/>
                        </a:rPr>
                        <a:t> and </a:t>
                      </a:r>
                      <a:r>
                        <a:rPr lang="en-GB" sz="1200" b="1" dirty="0" err="1">
                          <a:solidFill>
                            <a:srgbClr val="002060"/>
                          </a:solidFill>
                          <a:latin typeface="+mn-lt"/>
                          <a:ea typeface="Calibri" panose="020F0502020204030204" pitchFamily="34" charset="0"/>
                          <a:cs typeface="Calibri" panose="020F0502020204030204" pitchFamily="34" charset="0"/>
                        </a:rPr>
                        <a:t>poder</a:t>
                      </a:r>
                      <a:r>
                        <a:rPr lang="en-GB" sz="1200" b="1" dirty="0">
                          <a:solidFill>
                            <a:srgbClr val="002060"/>
                          </a:solidFill>
                          <a:latin typeface="+mn-lt"/>
                          <a:ea typeface="Calibri" panose="020F0502020204030204" pitchFamily="34" charset="0"/>
                          <a:cs typeface="Calibri" panose="020F0502020204030204" pitchFamily="34" charset="0"/>
                        </a:rPr>
                        <a:t>  + infinitive</a:t>
                      </a:r>
                    </a:p>
                    <a:p>
                      <a:endParaRPr lang="en-GB" sz="1200" b="1" dirty="0">
                        <a:solidFill>
                          <a:srgbClr val="002060"/>
                        </a:solidFill>
                        <a:latin typeface="+mn-lt"/>
                      </a:endParaRPr>
                    </a:p>
                    <a:p>
                      <a:r>
                        <a:rPr lang="en-GB" sz="1200" b="1" dirty="0" err="1">
                          <a:solidFill>
                            <a:srgbClr val="002060"/>
                          </a:solidFill>
                          <a:latin typeface="+mn-lt"/>
                        </a:rPr>
                        <a:t>debes</a:t>
                      </a:r>
                      <a:r>
                        <a:rPr lang="en-GB" sz="1200" b="1" dirty="0">
                          <a:solidFill>
                            <a:srgbClr val="002060"/>
                          </a:solidFill>
                          <a:latin typeface="+mn-lt"/>
                        </a:rPr>
                        <a:t> / </a:t>
                      </a:r>
                      <a:r>
                        <a:rPr lang="en-GB" sz="1200" b="1" dirty="0" err="1">
                          <a:solidFill>
                            <a:srgbClr val="002060"/>
                          </a:solidFill>
                          <a:latin typeface="+mn-lt"/>
                        </a:rPr>
                        <a:t>tienes</a:t>
                      </a:r>
                      <a:r>
                        <a:rPr lang="en-GB" sz="1200" b="1" dirty="0">
                          <a:solidFill>
                            <a:srgbClr val="002060"/>
                          </a:solidFill>
                          <a:latin typeface="+mn-lt"/>
                        </a:rPr>
                        <a:t> que + </a:t>
                      </a:r>
                    </a:p>
                    <a:p>
                      <a:endParaRPr lang="en-GB" sz="1200" b="1" dirty="0">
                        <a:solidFill>
                          <a:srgbClr val="002060"/>
                        </a:solidFill>
                        <a:latin typeface="+mn-lt"/>
                      </a:endParaRPr>
                    </a:p>
                    <a:p>
                      <a:r>
                        <a:rPr lang="en-GB" sz="1200" b="1" dirty="0" err="1">
                          <a:solidFill>
                            <a:srgbClr val="002060"/>
                          </a:solidFill>
                          <a:latin typeface="+mn-lt"/>
                        </a:rPr>
                        <a:t>Deberías</a:t>
                      </a:r>
                      <a:r>
                        <a:rPr lang="en-GB" sz="1200" b="1" dirty="0">
                          <a:solidFill>
                            <a:srgbClr val="002060"/>
                          </a:solidFill>
                          <a:latin typeface="+mn-lt"/>
                        </a:rPr>
                        <a:t>/</a:t>
                      </a:r>
                      <a:r>
                        <a:rPr lang="en-GB" sz="1200" b="1" dirty="0" err="1">
                          <a:solidFill>
                            <a:srgbClr val="002060"/>
                          </a:solidFill>
                          <a:latin typeface="+mn-lt"/>
                        </a:rPr>
                        <a:t>Podrías</a:t>
                      </a:r>
                      <a:r>
                        <a:rPr lang="en-GB" sz="1200" b="1" dirty="0">
                          <a:solidFill>
                            <a:srgbClr val="002060"/>
                          </a:solidFill>
                          <a:latin typeface="+mn-lt"/>
                        </a:rPr>
                        <a:t> + infinitive</a:t>
                      </a:r>
                    </a:p>
                    <a:p>
                      <a:endParaRPr lang="en-GB" sz="1200" b="1" dirty="0">
                        <a:solidFill>
                          <a:srgbClr val="002060"/>
                        </a:solidFill>
                        <a:latin typeface="+mn-lt"/>
                      </a:endParaRPr>
                    </a:p>
                    <a:p>
                      <a:r>
                        <a:rPr lang="es-ES" sz="1200" b="1" dirty="0" err="1">
                          <a:solidFill>
                            <a:srgbClr val="002060"/>
                          </a:solidFill>
                          <a:latin typeface="+mn-lt"/>
                        </a:rPr>
                        <a:t>Using</a:t>
                      </a:r>
                      <a:r>
                        <a:rPr lang="es-ES" sz="1200" b="1" dirty="0">
                          <a:solidFill>
                            <a:srgbClr val="002060"/>
                          </a:solidFill>
                          <a:latin typeface="+mn-lt"/>
                        </a:rPr>
                        <a:t> </a:t>
                      </a:r>
                      <a:r>
                        <a:rPr lang="es-ES" sz="1200" b="1" dirty="0" err="1">
                          <a:solidFill>
                            <a:srgbClr val="002060"/>
                          </a:solidFill>
                          <a:latin typeface="+mn-lt"/>
                        </a:rPr>
                        <a:t>negatives</a:t>
                      </a:r>
                      <a:endParaRPr lang="es-ES" sz="1200" b="1" dirty="0">
                        <a:solidFill>
                          <a:srgbClr val="002060"/>
                        </a:solidFill>
                        <a:latin typeface="+mn-lt"/>
                      </a:endParaRPr>
                    </a:p>
                    <a:p>
                      <a:r>
                        <a:rPr lang="es-ES" sz="1200" b="1" dirty="0">
                          <a:solidFill>
                            <a:srgbClr val="002060"/>
                          </a:solidFill>
                          <a:latin typeface="+mn-lt"/>
                        </a:rPr>
                        <a:t>No … nada/nadie</a:t>
                      </a:r>
                    </a:p>
                    <a:p>
                      <a:r>
                        <a:rPr lang="es-ES" sz="1200" b="1" dirty="0">
                          <a:solidFill>
                            <a:srgbClr val="002060"/>
                          </a:solidFill>
                          <a:latin typeface="+mn-lt"/>
                        </a:rPr>
                        <a:t>Nunca</a:t>
                      </a:r>
                    </a:p>
                    <a:p>
                      <a:r>
                        <a:rPr lang="es-ES" sz="1200" b="1" dirty="0">
                          <a:solidFill>
                            <a:srgbClr val="002060"/>
                          </a:solidFill>
                          <a:latin typeface="+mn-lt"/>
                        </a:rPr>
                        <a:t>Tampoco </a:t>
                      </a:r>
                    </a:p>
                    <a:p>
                      <a:endParaRPr lang="es-ES" sz="1200" b="1" dirty="0">
                        <a:solidFill>
                          <a:srgbClr val="002060"/>
                        </a:solidFill>
                        <a:latin typeface="+mn-lt"/>
                      </a:endParaRPr>
                    </a:p>
                    <a:p>
                      <a:r>
                        <a:rPr lang="fr-FR" sz="1200" b="1" dirty="0">
                          <a:solidFill>
                            <a:srgbClr val="002060"/>
                          </a:solidFill>
                          <a:latin typeface="+mn-lt"/>
                        </a:rPr>
                        <a:t>Indirect </a:t>
                      </a:r>
                      <a:r>
                        <a:rPr lang="fr-FR" sz="1200" b="1" dirty="0" err="1">
                          <a:solidFill>
                            <a:srgbClr val="002060"/>
                          </a:solidFill>
                          <a:latin typeface="+mn-lt"/>
                        </a:rPr>
                        <a:t>object</a:t>
                      </a:r>
                      <a:r>
                        <a:rPr lang="fr-FR" sz="1200" b="1" dirty="0">
                          <a:solidFill>
                            <a:srgbClr val="002060"/>
                          </a:solidFill>
                          <a:latin typeface="+mn-lt"/>
                        </a:rPr>
                        <a:t> </a:t>
                      </a:r>
                      <a:r>
                        <a:rPr lang="fr-FR" sz="1200" b="1" dirty="0" err="1">
                          <a:solidFill>
                            <a:srgbClr val="002060"/>
                          </a:solidFill>
                          <a:latin typeface="+mn-lt"/>
                        </a:rPr>
                        <a:t>pronouns</a:t>
                      </a:r>
                      <a:r>
                        <a:rPr lang="fr-FR" sz="1200" b="1" dirty="0">
                          <a:solidFill>
                            <a:srgbClr val="002060"/>
                          </a:solidFill>
                          <a:latin typeface="+mn-lt"/>
                        </a:rPr>
                        <a:t> [me, te, le, les]</a:t>
                      </a:r>
                    </a:p>
                    <a:p>
                      <a:endParaRPr lang="fr-FR" sz="1200" b="1" dirty="0">
                        <a:solidFill>
                          <a:srgbClr val="002060"/>
                        </a:solidFill>
                        <a:latin typeface="+mn-lt"/>
                      </a:endParaRPr>
                    </a:p>
                    <a:p>
                      <a:r>
                        <a:rPr lang="es-ES" sz="1200" b="1" dirty="0" err="1">
                          <a:solidFill>
                            <a:srgbClr val="002060"/>
                          </a:solidFill>
                          <a:latin typeface="+mn-lt"/>
                        </a:rPr>
                        <a:t>The</a:t>
                      </a:r>
                      <a:r>
                        <a:rPr lang="es-ES" sz="1200" b="1" dirty="0">
                          <a:solidFill>
                            <a:srgbClr val="002060"/>
                          </a:solidFill>
                          <a:latin typeface="+mn-lt"/>
                        </a:rPr>
                        <a:t> </a:t>
                      </a:r>
                      <a:r>
                        <a:rPr lang="es-ES" sz="1200" b="1" dirty="0" err="1">
                          <a:solidFill>
                            <a:srgbClr val="002060"/>
                          </a:solidFill>
                          <a:latin typeface="+mn-lt"/>
                        </a:rPr>
                        <a:t>suffix</a:t>
                      </a:r>
                      <a:r>
                        <a:rPr lang="es-ES" sz="1200" b="1" dirty="0">
                          <a:solidFill>
                            <a:srgbClr val="002060"/>
                          </a:solidFill>
                          <a:latin typeface="+mn-lt"/>
                        </a:rPr>
                        <a:t> -</a:t>
                      </a:r>
                      <a:r>
                        <a:rPr lang="es-ES" sz="1200" b="1" dirty="0" err="1">
                          <a:solidFill>
                            <a:srgbClr val="002060"/>
                          </a:solidFill>
                          <a:latin typeface="+mn-lt"/>
                        </a:rPr>
                        <a:t>ito</a:t>
                      </a:r>
                      <a:r>
                        <a:rPr lang="es-ES" sz="1200" b="1" dirty="0">
                          <a:solidFill>
                            <a:srgbClr val="002060"/>
                          </a:solidFill>
                          <a:latin typeface="+mn-lt"/>
                        </a:rPr>
                        <a:t>/-</a:t>
                      </a:r>
                      <a:r>
                        <a:rPr lang="es-ES" sz="1200" b="1" dirty="0" err="1">
                          <a:solidFill>
                            <a:srgbClr val="002060"/>
                          </a:solidFill>
                          <a:latin typeface="+mn-lt"/>
                        </a:rPr>
                        <a:t>ita</a:t>
                      </a:r>
                      <a:r>
                        <a:rPr lang="es-ES" sz="1200" b="1" dirty="0">
                          <a:solidFill>
                            <a:srgbClr val="002060"/>
                          </a:solidFill>
                          <a:latin typeface="+mn-lt"/>
                        </a:rPr>
                        <a:t> </a:t>
                      </a:r>
                    </a:p>
                    <a:p>
                      <a:endParaRPr lang="en-GB" sz="1200" b="0" dirty="0">
                        <a:solidFill>
                          <a:srgbClr val="002060"/>
                        </a:solidFill>
                      </a:endParaRPr>
                    </a:p>
                  </a:txBody>
                  <a:tcPr>
                    <a:solidFill>
                      <a:schemeClr val="bg1"/>
                    </a:solidFill>
                  </a:tcPr>
                </a:tc>
                <a:tc>
                  <a:txBody>
                    <a:bodyPr/>
                    <a:lstStyle/>
                    <a:p>
                      <a:r>
                        <a:rPr lang="en-GB" sz="1200" b="0" dirty="0" err="1">
                          <a:solidFill>
                            <a:srgbClr val="002060"/>
                          </a:solidFill>
                        </a:rPr>
                        <a:t>Ssc</a:t>
                      </a:r>
                      <a:r>
                        <a:rPr lang="en-GB" sz="1200" b="0" dirty="0">
                          <a:solidFill>
                            <a:srgbClr val="002060"/>
                          </a:solidFill>
                        </a:rPr>
                        <a:t> – sound symbol correspondence</a:t>
                      </a:r>
                    </a:p>
                    <a:p>
                      <a:endParaRPr lang="en-GB" sz="1200" b="0" dirty="0">
                        <a:solidFill>
                          <a:srgbClr val="002060"/>
                        </a:solidFill>
                      </a:endParaRPr>
                    </a:p>
                    <a:p>
                      <a:endParaRPr lang="en-GB" sz="1200" b="0" dirty="0">
                        <a:solidFill>
                          <a:srgbClr val="002060"/>
                        </a:solidFill>
                      </a:endParaRPr>
                    </a:p>
                    <a:p>
                      <a:endParaRPr lang="en-GB" sz="1200" b="0" dirty="0">
                        <a:solidFill>
                          <a:srgbClr val="002060"/>
                        </a:solidFill>
                      </a:endParaRPr>
                    </a:p>
                    <a:p>
                      <a:r>
                        <a:rPr lang="en-GB" sz="1200" b="1" dirty="0">
                          <a:solidFill>
                            <a:srgbClr val="002060"/>
                          </a:solidFill>
                        </a:rPr>
                        <a:t>Recap</a:t>
                      </a:r>
                    </a:p>
                    <a:p>
                      <a:pPr marL="171450" indent="-171450">
                        <a:buFont typeface="Arial" panose="020B0604020202020204" pitchFamily="34" charset="0"/>
                        <a:buChar char="•"/>
                      </a:pPr>
                      <a:r>
                        <a:rPr lang="en-GB" sz="1200" b="1" dirty="0">
                          <a:solidFill>
                            <a:srgbClr val="002060"/>
                          </a:solidFill>
                        </a:rPr>
                        <a:t>vowels</a:t>
                      </a:r>
                    </a:p>
                    <a:p>
                      <a:pPr marL="171450" indent="-171450">
                        <a:buFont typeface="Arial" panose="020B0604020202020204" pitchFamily="34" charset="0"/>
                        <a:buChar char="•"/>
                      </a:pPr>
                      <a:r>
                        <a:rPr lang="en-GB" sz="1200" b="1" dirty="0">
                          <a:solidFill>
                            <a:srgbClr val="002060"/>
                          </a:solidFill>
                        </a:rPr>
                        <a:t>c/</a:t>
                      </a:r>
                      <a:r>
                        <a:rPr lang="en-GB" sz="1200" b="1" dirty="0" err="1">
                          <a:solidFill>
                            <a:srgbClr val="002060"/>
                          </a:solidFill>
                        </a:rPr>
                        <a:t>qu</a:t>
                      </a:r>
                      <a:r>
                        <a:rPr lang="en-GB" sz="1200" b="1" dirty="0">
                          <a:solidFill>
                            <a:srgbClr val="002060"/>
                          </a:solidFill>
                        </a:rPr>
                        <a:t>/</a:t>
                      </a:r>
                      <a:r>
                        <a:rPr lang="en-GB" sz="1200" b="1" dirty="0" err="1">
                          <a:solidFill>
                            <a:srgbClr val="002060"/>
                          </a:solidFill>
                        </a:rPr>
                        <a:t>ch,v</a:t>
                      </a:r>
                      <a:r>
                        <a:rPr lang="en-GB" sz="1200" b="1" dirty="0">
                          <a:solidFill>
                            <a:srgbClr val="002060"/>
                          </a:solidFill>
                        </a:rPr>
                        <a:t>/b</a:t>
                      </a:r>
                    </a:p>
                    <a:p>
                      <a:pPr marL="171450" indent="-171450">
                        <a:buFont typeface="Arial" panose="020B0604020202020204" pitchFamily="34" charset="0"/>
                        <a:buChar char="•"/>
                      </a:pPr>
                      <a:r>
                        <a:rPr lang="en-GB" sz="1200" b="1" dirty="0">
                          <a:solidFill>
                            <a:srgbClr val="002060"/>
                          </a:solidFill>
                        </a:rPr>
                        <a:t>j/g/h</a:t>
                      </a:r>
                    </a:p>
                    <a:p>
                      <a:pPr marL="171450" indent="-171450">
                        <a:buFont typeface="Arial" panose="020B0604020202020204" pitchFamily="34" charset="0"/>
                        <a:buChar char="•"/>
                      </a:pPr>
                      <a:r>
                        <a:rPr lang="en-GB" sz="1200" b="1" dirty="0" err="1">
                          <a:solidFill>
                            <a:srgbClr val="002060"/>
                          </a:solidFill>
                        </a:rPr>
                        <a:t>ll</a:t>
                      </a:r>
                      <a:endParaRPr lang="en-GB" sz="1200" b="1" dirty="0">
                        <a:solidFill>
                          <a:srgbClr val="002060"/>
                        </a:solidFill>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rgbClr val="002060"/>
                          </a:solidFill>
                        </a:rPr>
                        <a:t>Blended learning</a:t>
                      </a:r>
                    </a:p>
                    <a:p>
                      <a:endParaRPr lang="en-GB" sz="1200" b="0" dirty="0">
                        <a:solidFill>
                          <a:srgbClr val="002060"/>
                        </a:solidFill>
                      </a:endParaRPr>
                    </a:p>
                    <a:p>
                      <a:endParaRPr lang="en-GB" sz="1200" b="0" dirty="0">
                        <a:solidFill>
                          <a:srgbClr val="002060"/>
                        </a:solidFill>
                      </a:endParaRPr>
                    </a:p>
                    <a:p>
                      <a:endParaRPr lang="en-GB" sz="1200" b="0" dirty="0">
                        <a:solidFill>
                          <a:srgbClr val="002060"/>
                        </a:solidFill>
                      </a:endParaRPr>
                    </a:p>
                    <a:p>
                      <a:endParaRPr lang="en-GB" sz="1200" dirty="0">
                        <a:solidFill>
                          <a:srgbClr val="002060"/>
                        </a:solidFill>
                      </a:endParaRPr>
                    </a:p>
                    <a:p>
                      <a:r>
                        <a:rPr lang="en-GB" sz="1200" dirty="0">
                          <a:solidFill>
                            <a:srgbClr val="002060"/>
                          </a:solidFill>
                        </a:rPr>
                        <a:t>Mixed word vocab lists to learn – 20-30 words per week</a:t>
                      </a:r>
                    </a:p>
                    <a:p>
                      <a:endParaRPr lang="en-GB" sz="1200" dirty="0">
                        <a:solidFill>
                          <a:srgbClr val="002060"/>
                        </a:solidFill>
                      </a:endParaRPr>
                    </a:p>
                    <a:p>
                      <a:r>
                        <a:rPr lang="en-GB" sz="1200" dirty="0">
                          <a:solidFill>
                            <a:srgbClr val="002060"/>
                          </a:solidFill>
                        </a:rPr>
                        <a:t>High frequency vocab relevant to context</a:t>
                      </a:r>
                    </a:p>
                    <a:p>
                      <a:endParaRPr lang="en-GB" sz="1200" dirty="0">
                        <a:solidFill>
                          <a:srgbClr val="002060"/>
                        </a:solidFill>
                      </a:endParaRPr>
                    </a:p>
                    <a:p>
                      <a:r>
                        <a:rPr lang="en-GB" sz="1200" dirty="0">
                          <a:solidFill>
                            <a:srgbClr val="002060"/>
                          </a:solidFill>
                        </a:rPr>
                        <a:t>Deepening vocabulary knowledge</a:t>
                      </a:r>
                    </a:p>
                    <a:p>
                      <a:endParaRPr lang="en-GB" sz="1200" b="0" dirty="0">
                        <a:solidFill>
                          <a:srgbClr val="002060"/>
                        </a:solidFill>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rgbClr val="002060"/>
                          </a:solidFill>
                        </a:rPr>
                        <a:t>SMSC links</a:t>
                      </a:r>
                    </a:p>
                    <a:p>
                      <a:endParaRPr lang="en-GB" sz="1200" b="0" dirty="0">
                        <a:solidFill>
                          <a:srgbClr val="002060"/>
                        </a:solidFill>
                      </a:endParaRPr>
                    </a:p>
                    <a:p>
                      <a:endParaRPr lang="en-GB" sz="1200" b="0" dirty="0">
                        <a:solidFill>
                          <a:srgbClr val="002060"/>
                        </a:solidFill>
                      </a:endParaRPr>
                    </a:p>
                    <a:p>
                      <a:endParaRPr lang="en-GB" sz="1200" b="0" dirty="0">
                        <a:solidFill>
                          <a:srgbClr val="002060"/>
                        </a:solidFill>
                      </a:endParaRPr>
                    </a:p>
                    <a:p>
                      <a:endParaRPr lang="en-GB" sz="1200" dirty="0">
                        <a:solidFill>
                          <a:srgbClr val="002060"/>
                        </a:solidFill>
                      </a:endParaRPr>
                    </a:p>
                    <a:p>
                      <a:r>
                        <a:rPr lang="en-GB" sz="1200" b="1" dirty="0">
                          <a:solidFill>
                            <a:srgbClr val="002060"/>
                          </a:solidFill>
                        </a:rPr>
                        <a:t>British values  - Respect and Tolerance</a:t>
                      </a:r>
                    </a:p>
                    <a:p>
                      <a:endParaRPr lang="en-GB" sz="1200" b="1" dirty="0">
                        <a:solidFill>
                          <a:srgbClr val="002060"/>
                        </a:solidFill>
                      </a:endParaRPr>
                    </a:p>
                    <a:p>
                      <a:r>
                        <a:rPr lang="en-GB" sz="1200" b="1" dirty="0">
                          <a:solidFill>
                            <a:srgbClr val="002060"/>
                          </a:solidFill>
                        </a:rPr>
                        <a:t>World Religions</a:t>
                      </a:r>
                    </a:p>
                  </a:txBody>
                  <a:tcPr>
                    <a:solidFill>
                      <a:schemeClr val="bg1"/>
                    </a:solidFill>
                  </a:tcPr>
                </a:tc>
                <a:extLst>
                  <a:ext uri="{0D108BD9-81ED-4DB2-BD59-A6C34878D82A}">
                    <a16:rowId xmlns:a16="http://schemas.microsoft.com/office/drawing/2014/main" val="3331746310"/>
                  </a:ext>
                </a:extLst>
              </a:tr>
            </a:tbl>
          </a:graphicData>
        </a:graphic>
      </p:graphicFrame>
      <p:pic>
        <p:nvPicPr>
          <p:cNvPr id="3" name="Picture 2">
            <a:extLst>
              <a:ext uri="{FF2B5EF4-FFF2-40B4-BE49-F238E27FC236}">
                <a16:creationId xmlns:a16="http://schemas.microsoft.com/office/drawing/2014/main" id="{661565B4-ECE9-4E5A-B1FA-F69B6199AF81}"/>
              </a:ext>
            </a:extLst>
          </p:cNvPr>
          <p:cNvPicPr>
            <a:picLocks noChangeAspect="1"/>
          </p:cNvPicPr>
          <p:nvPr/>
        </p:nvPicPr>
        <p:blipFill rotWithShape="1">
          <a:blip r:embed="rId2"/>
          <a:srcRect l="63942" t="31033" r="13942" b="13207"/>
          <a:stretch/>
        </p:blipFill>
        <p:spPr>
          <a:xfrm>
            <a:off x="2505824" y="473288"/>
            <a:ext cx="548640" cy="523702"/>
          </a:xfrm>
          <a:prstGeom prst="rect">
            <a:avLst/>
          </a:prstGeom>
        </p:spPr>
      </p:pic>
      <p:pic>
        <p:nvPicPr>
          <p:cNvPr id="4" name="Picture 3">
            <a:extLst>
              <a:ext uri="{FF2B5EF4-FFF2-40B4-BE49-F238E27FC236}">
                <a16:creationId xmlns:a16="http://schemas.microsoft.com/office/drawing/2014/main" id="{D5039B46-20A8-40F7-9104-7A0944DC6172}"/>
              </a:ext>
            </a:extLst>
          </p:cNvPr>
          <p:cNvPicPr>
            <a:picLocks noChangeAspect="1"/>
          </p:cNvPicPr>
          <p:nvPr/>
        </p:nvPicPr>
        <p:blipFill rotWithShape="1">
          <a:blip r:embed="rId2"/>
          <a:srcRect l="5970" t="30147" r="72583" b="14092"/>
          <a:stretch/>
        </p:blipFill>
        <p:spPr>
          <a:xfrm>
            <a:off x="4729478" y="573577"/>
            <a:ext cx="532015" cy="523703"/>
          </a:xfrm>
          <a:prstGeom prst="rect">
            <a:avLst/>
          </a:prstGeom>
        </p:spPr>
      </p:pic>
      <p:pic>
        <p:nvPicPr>
          <p:cNvPr id="5" name="Picture 4">
            <a:extLst>
              <a:ext uri="{FF2B5EF4-FFF2-40B4-BE49-F238E27FC236}">
                <a16:creationId xmlns:a16="http://schemas.microsoft.com/office/drawing/2014/main" id="{FD9B0904-0E90-4EE6-B593-720C4BA4DB90}"/>
              </a:ext>
            </a:extLst>
          </p:cNvPr>
          <p:cNvPicPr>
            <a:picLocks noChangeAspect="1"/>
          </p:cNvPicPr>
          <p:nvPr/>
        </p:nvPicPr>
        <p:blipFill rotWithShape="1">
          <a:blip r:embed="rId2"/>
          <a:srcRect l="33113" t="32803" r="43095" b="14977"/>
          <a:stretch/>
        </p:blipFill>
        <p:spPr>
          <a:xfrm>
            <a:off x="1337885" y="461969"/>
            <a:ext cx="590205" cy="490452"/>
          </a:xfrm>
          <a:prstGeom prst="rect">
            <a:avLst/>
          </a:prstGeom>
        </p:spPr>
      </p:pic>
      <p:cxnSp>
        <p:nvCxnSpPr>
          <p:cNvPr id="7" name="Straight Connector 6">
            <a:extLst>
              <a:ext uri="{FF2B5EF4-FFF2-40B4-BE49-F238E27FC236}">
                <a16:creationId xmlns:a16="http://schemas.microsoft.com/office/drawing/2014/main" id="{EB2A7285-F601-41C8-B42E-C94D951CF976}"/>
              </a:ext>
            </a:extLst>
          </p:cNvPr>
          <p:cNvCxnSpPr>
            <a:cxnSpLocks/>
          </p:cNvCxnSpPr>
          <p:nvPr/>
        </p:nvCxnSpPr>
        <p:spPr>
          <a:xfrm>
            <a:off x="266007" y="1030779"/>
            <a:ext cx="9617826" cy="0"/>
          </a:xfrm>
          <a:prstGeom prst="line">
            <a:avLst/>
          </a:prstGeom>
        </p:spPr>
        <p:style>
          <a:lnRef idx="1">
            <a:schemeClr val="dk1"/>
          </a:lnRef>
          <a:fillRef idx="0">
            <a:schemeClr val="dk1"/>
          </a:fillRef>
          <a:effectRef idx="0">
            <a:schemeClr val="dk1"/>
          </a:effectRef>
          <a:fontRef idx="minor">
            <a:schemeClr val="tx1"/>
          </a:fontRef>
        </p:style>
      </p:cxnSp>
      <p:pic>
        <p:nvPicPr>
          <p:cNvPr id="9" name="Picture 8">
            <a:extLst>
              <a:ext uri="{FF2B5EF4-FFF2-40B4-BE49-F238E27FC236}">
                <a16:creationId xmlns:a16="http://schemas.microsoft.com/office/drawing/2014/main" id="{9ACB8F44-E1EE-433E-A5D8-87584D108BB0}"/>
              </a:ext>
            </a:extLst>
          </p:cNvPr>
          <p:cNvPicPr>
            <a:picLocks noChangeAspect="1"/>
          </p:cNvPicPr>
          <p:nvPr/>
        </p:nvPicPr>
        <p:blipFill>
          <a:blip r:embed="rId3"/>
          <a:stretch>
            <a:fillRect/>
          </a:stretch>
        </p:blipFill>
        <p:spPr>
          <a:xfrm>
            <a:off x="8279476" y="438270"/>
            <a:ext cx="540328" cy="592509"/>
          </a:xfrm>
          <a:prstGeom prst="rect">
            <a:avLst/>
          </a:prstGeom>
        </p:spPr>
      </p:pic>
      <p:sp>
        <p:nvSpPr>
          <p:cNvPr id="10" name="TextBox 9">
            <a:extLst>
              <a:ext uri="{FF2B5EF4-FFF2-40B4-BE49-F238E27FC236}">
                <a16:creationId xmlns:a16="http://schemas.microsoft.com/office/drawing/2014/main" id="{570F08EC-758C-47D4-9CCF-9439D166FBF0}"/>
              </a:ext>
            </a:extLst>
          </p:cNvPr>
          <p:cNvSpPr txBox="1"/>
          <p:nvPr/>
        </p:nvSpPr>
        <p:spPr>
          <a:xfrm>
            <a:off x="10026997" y="182880"/>
            <a:ext cx="1898996" cy="4154984"/>
          </a:xfrm>
          <a:prstGeom prst="rect">
            <a:avLst/>
          </a:prstGeom>
          <a:solidFill>
            <a:srgbClr val="FFFF00"/>
          </a:solidFill>
          <a:ln>
            <a:solidFill>
              <a:srgbClr val="002060"/>
            </a:solidFill>
          </a:ln>
        </p:spPr>
        <p:txBody>
          <a:bodyPr wrap="square" rtlCol="0">
            <a:spAutoFit/>
          </a:bodyPr>
          <a:lstStyle/>
          <a:p>
            <a:r>
              <a:rPr lang="en-GB" sz="1200" b="1" dirty="0">
                <a:solidFill>
                  <a:srgbClr val="002060"/>
                </a:solidFill>
              </a:rPr>
              <a:t>Big picture</a:t>
            </a:r>
          </a:p>
          <a:p>
            <a:endParaRPr lang="en-GB" sz="1200" b="1" dirty="0">
              <a:solidFill>
                <a:srgbClr val="002060"/>
              </a:solidFill>
            </a:endParaRPr>
          </a:p>
          <a:p>
            <a:endParaRPr lang="en-GB" sz="1200" b="1" dirty="0">
              <a:solidFill>
                <a:srgbClr val="002060"/>
              </a:solidFill>
            </a:endParaRPr>
          </a:p>
          <a:p>
            <a:endParaRPr lang="en-GB" sz="1200" b="1" dirty="0">
              <a:solidFill>
                <a:srgbClr val="002060"/>
              </a:solidFill>
            </a:endParaRPr>
          </a:p>
          <a:p>
            <a:endParaRPr lang="en-GB" sz="1200" b="1" dirty="0">
              <a:solidFill>
                <a:srgbClr val="002060"/>
              </a:solidFill>
            </a:endParaRPr>
          </a:p>
          <a:p>
            <a:r>
              <a:rPr lang="en-GB" sz="1200" b="1" dirty="0">
                <a:solidFill>
                  <a:srgbClr val="002060"/>
                </a:solidFill>
              </a:rPr>
              <a:t>Building on food and drink vocabulary learnt in year 8 to discuss celebrations in greater detail.</a:t>
            </a:r>
          </a:p>
          <a:p>
            <a:endParaRPr lang="en-GB" sz="1200" b="1" dirty="0">
              <a:solidFill>
                <a:srgbClr val="002060"/>
              </a:solidFill>
            </a:endParaRPr>
          </a:p>
          <a:p>
            <a:r>
              <a:rPr lang="en-GB" sz="1200" b="1" dirty="0">
                <a:solidFill>
                  <a:srgbClr val="002060"/>
                </a:solidFill>
              </a:rPr>
              <a:t>Learning about people’s religious practices</a:t>
            </a:r>
          </a:p>
          <a:p>
            <a:endParaRPr lang="en-GB" sz="1200" b="1" dirty="0">
              <a:solidFill>
                <a:srgbClr val="002060"/>
              </a:solidFill>
            </a:endParaRPr>
          </a:p>
          <a:p>
            <a:r>
              <a:rPr lang="en-GB" sz="1200" b="1" dirty="0">
                <a:solidFill>
                  <a:srgbClr val="002060"/>
                </a:solidFill>
              </a:rPr>
              <a:t>Considering what we having in common with seemingly very different people.</a:t>
            </a:r>
          </a:p>
          <a:p>
            <a:endParaRPr lang="en-GB" sz="1200" b="1" dirty="0">
              <a:solidFill>
                <a:srgbClr val="002060"/>
              </a:solidFill>
            </a:endParaRPr>
          </a:p>
          <a:p>
            <a:r>
              <a:rPr lang="en-GB" sz="1200" b="1" dirty="0">
                <a:solidFill>
                  <a:srgbClr val="002060"/>
                </a:solidFill>
              </a:rPr>
              <a:t>Covering the key structures needed to continue this topic at GCSE level.</a:t>
            </a:r>
          </a:p>
        </p:txBody>
      </p:sp>
      <p:pic>
        <p:nvPicPr>
          <p:cNvPr id="13" name="Picture 12">
            <a:extLst>
              <a:ext uri="{FF2B5EF4-FFF2-40B4-BE49-F238E27FC236}">
                <a16:creationId xmlns:a16="http://schemas.microsoft.com/office/drawing/2014/main" id="{E341412D-2939-4911-B9D8-AC576C183992}"/>
              </a:ext>
            </a:extLst>
          </p:cNvPr>
          <p:cNvPicPr>
            <a:picLocks noChangeAspect="1"/>
          </p:cNvPicPr>
          <p:nvPr/>
        </p:nvPicPr>
        <p:blipFill>
          <a:blip r:embed="rId4"/>
          <a:stretch>
            <a:fillRect/>
          </a:stretch>
        </p:blipFill>
        <p:spPr>
          <a:xfrm>
            <a:off x="10148893" y="521251"/>
            <a:ext cx="518205" cy="371888"/>
          </a:xfrm>
          <a:prstGeom prst="rect">
            <a:avLst/>
          </a:prstGeom>
        </p:spPr>
      </p:pic>
    </p:spTree>
    <p:extLst>
      <p:ext uri="{BB962C8B-B14F-4D97-AF65-F5344CB8AC3E}">
        <p14:creationId xmlns:p14="http://schemas.microsoft.com/office/powerpoint/2010/main" val="34637931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7fa82d1-07b7-4c39-af3a-bcd00f95bcb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A84BD851A00A642824CD86F7DB7A017" ma:contentTypeVersion="17" ma:contentTypeDescription="Create a new document." ma:contentTypeScope="" ma:versionID="bee2a4c5a688a6a7bfc03a2814302274">
  <xsd:schema xmlns:xsd="http://www.w3.org/2001/XMLSchema" xmlns:xs="http://www.w3.org/2001/XMLSchema" xmlns:p="http://schemas.microsoft.com/office/2006/metadata/properties" xmlns:ns3="17fa82d1-07b7-4c39-af3a-bcd00f95bcb2" xmlns:ns4="0b020ca5-078a-41c0-a8f5-5574badfd420" targetNamespace="http://schemas.microsoft.com/office/2006/metadata/properties" ma:root="true" ma:fieldsID="d2d38faf7c4e43f0ce19987bdbc25465" ns3:_="" ns4:_="">
    <xsd:import namespace="17fa82d1-07b7-4c39-af3a-bcd00f95bcb2"/>
    <xsd:import namespace="0b020ca5-078a-41c0-a8f5-5574badfd420"/>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_activity" minOccurs="0"/>
                <xsd:element ref="ns3:MediaServiceAutoTags" minOccurs="0"/>
                <xsd:element ref="ns3:MediaServiceGenerationTime" minOccurs="0"/>
                <xsd:element ref="ns3:MediaServiceEventHashCode" minOccurs="0"/>
                <xsd:element ref="ns3:MediaServiceOCR" minOccurs="0"/>
                <xsd:element ref="ns3:MediaServiceObjectDetectorVersions" minOccurs="0"/>
                <xsd:element ref="ns3:MediaLengthInSeconds" minOccurs="0"/>
                <xsd:element ref="ns3:MediaServiceSystemTags" minOccurs="0"/>
                <xsd:element ref="ns3:MediaServiceSearchPropertie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fa82d1-07b7-4c39-af3a-bcd00f95bcb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_activity" ma:index="15" nillable="true" ma:displayName="_activity" ma:hidden="true" ma:internalName="_activity">
      <xsd:simpleType>
        <xsd:restriction base="dms:Note"/>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DateTaken" ma:index="24"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b020ca5-078a-41c0-a8f5-5574badfd42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1042FCD-86C7-42D7-8D1B-BC34E659F5B3}">
  <ds:schemaRefs>
    <ds:schemaRef ds:uri="http://schemas.openxmlformats.org/package/2006/metadata/core-properties"/>
    <ds:schemaRef ds:uri="http://purl.org/dc/elements/1.1/"/>
    <ds:schemaRef ds:uri="http://purl.org/dc/terms/"/>
    <ds:schemaRef ds:uri="http://schemas.microsoft.com/office/infopath/2007/PartnerControls"/>
    <ds:schemaRef ds:uri="http://purl.org/dc/dcmitype/"/>
    <ds:schemaRef ds:uri="http://schemas.microsoft.com/office/2006/documentManagement/types"/>
    <ds:schemaRef ds:uri="0b020ca5-078a-41c0-a8f5-5574badfd420"/>
    <ds:schemaRef ds:uri="17fa82d1-07b7-4c39-af3a-bcd00f95bcb2"/>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EC251ED0-78E6-44C6-9234-910085EF7669}">
  <ds:schemaRefs>
    <ds:schemaRef ds:uri="http://schemas.microsoft.com/sharepoint/v3/contenttype/forms"/>
  </ds:schemaRefs>
</ds:datastoreItem>
</file>

<file path=customXml/itemProps3.xml><?xml version="1.0" encoding="utf-8"?>
<ds:datastoreItem xmlns:ds="http://schemas.openxmlformats.org/officeDocument/2006/customXml" ds:itemID="{ED8751FA-71A0-44CF-9965-B6234D6723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7fa82d1-07b7-4c39-af3a-bcd00f95bcb2"/>
    <ds:schemaRef ds:uri="0b020ca5-078a-41c0-a8f5-5574badfd4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1497</TotalTime>
  <Words>2475</Words>
  <Application>Microsoft Office PowerPoint</Application>
  <PresentationFormat>Widescreen</PresentationFormat>
  <Paragraphs>610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Jones</dc:creator>
  <cp:lastModifiedBy>Anna Jones</cp:lastModifiedBy>
  <cp:revision>79</cp:revision>
  <dcterms:created xsi:type="dcterms:W3CDTF">2024-06-05T12:08:51Z</dcterms:created>
  <dcterms:modified xsi:type="dcterms:W3CDTF">2024-09-04T09:49:19Z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0x0101007A84BD851A00A642824CD86F7DB7A017</vt:lpwstr>
  </property>
</Properties>
</file>