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 id="257" r:id="rId6"/>
    <p:sldId id="272" r:id="rId7"/>
    <p:sldId id="273" r:id="rId8"/>
    <p:sldId id="275" r:id="rId9"/>
    <p:sldId id="278" r:id="rId10"/>
    <p:sldId id="279" r:id="rId11"/>
    <p:sldId id="280"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99"/>
    <a:srgbClr val="CCECFF"/>
    <a:srgbClr val="99CCFF"/>
    <a:srgbClr val="FF3300"/>
    <a:srgbClr val="FF99FF"/>
    <a:srgbClr val="66CCFF"/>
    <a:srgbClr val="99FF9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77" d="100"/>
          <a:sy n="77" d="100"/>
        </p:scale>
        <p:origin x="232"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theme" Target="theme/theme1.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DA4731-6729-409E-8B85-924076BC590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8ADBA21B-C05E-4D2E-BD2C-8DDAC8CE3B1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B70FBC8E-5326-4EFA-8483-9303738AF977}"/>
              </a:ext>
            </a:extLst>
          </p:cNvPr>
          <p:cNvSpPr>
            <a:spLocks noGrp="1"/>
          </p:cNvSpPr>
          <p:nvPr>
            <p:ph type="dt" sz="half" idx="10"/>
          </p:nvPr>
        </p:nvSpPr>
        <p:spPr/>
        <p:txBody>
          <a:bodyPr/>
          <a:lstStyle/>
          <a:p>
            <a:fld id="{AA2AED23-F396-42D0-96FB-7D398342E22C}" type="datetimeFigureOut">
              <a:rPr lang="en-GB" smtClean="0"/>
              <a:t>04/09/2024</a:t>
            </a:fld>
            <a:endParaRPr lang="en-GB"/>
          </a:p>
        </p:txBody>
      </p:sp>
      <p:sp>
        <p:nvSpPr>
          <p:cNvPr id="5" name="Footer Placeholder 4">
            <a:extLst>
              <a:ext uri="{FF2B5EF4-FFF2-40B4-BE49-F238E27FC236}">
                <a16:creationId xmlns:a16="http://schemas.microsoft.com/office/drawing/2014/main" id="{C5C04F29-A896-42B5-BDCB-82051363A6A7}"/>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FC45C00-76D0-42BF-B763-C7D900EF9561}"/>
              </a:ext>
            </a:extLst>
          </p:cNvPr>
          <p:cNvSpPr>
            <a:spLocks noGrp="1"/>
          </p:cNvSpPr>
          <p:nvPr>
            <p:ph type="sldNum" sz="quarter" idx="12"/>
          </p:nvPr>
        </p:nvSpPr>
        <p:spPr/>
        <p:txBody>
          <a:bodyPr/>
          <a:lstStyle/>
          <a:p>
            <a:fld id="{56B3FCA1-5BA3-40CD-83F1-EE96231CF694}" type="slidenum">
              <a:rPr lang="en-GB" smtClean="0"/>
              <a:t>‹#›</a:t>
            </a:fld>
            <a:endParaRPr lang="en-GB"/>
          </a:p>
        </p:txBody>
      </p:sp>
    </p:spTree>
    <p:extLst>
      <p:ext uri="{BB962C8B-B14F-4D97-AF65-F5344CB8AC3E}">
        <p14:creationId xmlns:p14="http://schemas.microsoft.com/office/powerpoint/2010/main" val="19507531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D92723-65EC-46B6-9166-D5882716528B}"/>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608FDCA4-C4FB-4D02-ABC7-9038E2F43025}"/>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83ED8BC6-A0A5-42CA-8BB4-4C680246623B}"/>
              </a:ext>
            </a:extLst>
          </p:cNvPr>
          <p:cNvSpPr>
            <a:spLocks noGrp="1"/>
          </p:cNvSpPr>
          <p:nvPr>
            <p:ph type="dt" sz="half" idx="10"/>
          </p:nvPr>
        </p:nvSpPr>
        <p:spPr/>
        <p:txBody>
          <a:bodyPr/>
          <a:lstStyle/>
          <a:p>
            <a:fld id="{AA2AED23-F396-42D0-96FB-7D398342E22C}" type="datetimeFigureOut">
              <a:rPr lang="en-GB" smtClean="0"/>
              <a:t>04/09/2024</a:t>
            </a:fld>
            <a:endParaRPr lang="en-GB"/>
          </a:p>
        </p:txBody>
      </p:sp>
      <p:sp>
        <p:nvSpPr>
          <p:cNvPr id="5" name="Footer Placeholder 4">
            <a:extLst>
              <a:ext uri="{FF2B5EF4-FFF2-40B4-BE49-F238E27FC236}">
                <a16:creationId xmlns:a16="http://schemas.microsoft.com/office/drawing/2014/main" id="{563C46C1-735D-4EB8-8F06-0A23481A4DE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E0A229C-0D81-4B50-92C9-C82D2B4F3BC9}"/>
              </a:ext>
            </a:extLst>
          </p:cNvPr>
          <p:cNvSpPr>
            <a:spLocks noGrp="1"/>
          </p:cNvSpPr>
          <p:nvPr>
            <p:ph type="sldNum" sz="quarter" idx="12"/>
          </p:nvPr>
        </p:nvSpPr>
        <p:spPr/>
        <p:txBody>
          <a:bodyPr/>
          <a:lstStyle/>
          <a:p>
            <a:fld id="{56B3FCA1-5BA3-40CD-83F1-EE96231CF694}" type="slidenum">
              <a:rPr lang="en-GB" smtClean="0"/>
              <a:t>‹#›</a:t>
            </a:fld>
            <a:endParaRPr lang="en-GB"/>
          </a:p>
        </p:txBody>
      </p:sp>
    </p:spTree>
    <p:extLst>
      <p:ext uri="{BB962C8B-B14F-4D97-AF65-F5344CB8AC3E}">
        <p14:creationId xmlns:p14="http://schemas.microsoft.com/office/powerpoint/2010/main" val="40325295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177A255-8FE1-4266-B311-05036FF4848F}"/>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ED1DE1AD-3554-422A-ACFD-D835E8B73361}"/>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6050682-D343-46CE-BA9A-FE2A5E873018}"/>
              </a:ext>
            </a:extLst>
          </p:cNvPr>
          <p:cNvSpPr>
            <a:spLocks noGrp="1"/>
          </p:cNvSpPr>
          <p:nvPr>
            <p:ph type="dt" sz="half" idx="10"/>
          </p:nvPr>
        </p:nvSpPr>
        <p:spPr/>
        <p:txBody>
          <a:bodyPr/>
          <a:lstStyle/>
          <a:p>
            <a:fld id="{AA2AED23-F396-42D0-96FB-7D398342E22C}" type="datetimeFigureOut">
              <a:rPr lang="en-GB" smtClean="0"/>
              <a:t>04/09/2024</a:t>
            </a:fld>
            <a:endParaRPr lang="en-GB"/>
          </a:p>
        </p:txBody>
      </p:sp>
      <p:sp>
        <p:nvSpPr>
          <p:cNvPr id="5" name="Footer Placeholder 4">
            <a:extLst>
              <a:ext uri="{FF2B5EF4-FFF2-40B4-BE49-F238E27FC236}">
                <a16:creationId xmlns:a16="http://schemas.microsoft.com/office/drawing/2014/main" id="{0EDAEE55-714A-40EB-A779-31516C4D5E9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B025735-38F0-47AC-91DA-4FDB8DE4D7B1}"/>
              </a:ext>
            </a:extLst>
          </p:cNvPr>
          <p:cNvSpPr>
            <a:spLocks noGrp="1"/>
          </p:cNvSpPr>
          <p:nvPr>
            <p:ph type="sldNum" sz="quarter" idx="12"/>
          </p:nvPr>
        </p:nvSpPr>
        <p:spPr/>
        <p:txBody>
          <a:bodyPr/>
          <a:lstStyle/>
          <a:p>
            <a:fld id="{56B3FCA1-5BA3-40CD-83F1-EE96231CF694}" type="slidenum">
              <a:rPr lang="en-GB" smtClean="0"/>
              <a:t>‹#›</a:t>
            </a:fld>
            <a:endParaRPr lang="en-GB"/>
          </a:p>
        </p:txBody>
      </p:sp>
    </p:spTree>
    <p:extLst>
      <p:ext uri="{BB962C8B-B14F-4D97-AF65-F5344CB8AC3E}">
        <p14:creationId xmlns:p14="http://schemas.microsoft.com/office/powerpoint/2010/main" val="40513379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7C3BDA-EE86-4F2F-A0B3-E1426B0C3DD4}"/>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992F83A9-E8B3-4EC3-9A70-B2E59C8D19C0}"/>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991BD59-BFD8-4A0C-8981-4F9E42C10452}"/>
              </a:ext>
            </a:extLst>
          </p:cNvPr>
          <p:cNvSpPr>
            <a:spLocks noGrp="1"/>
          </p:cNvSpPr>
          <p:nvPr>
            <p:ph type="dt" sz="half" idx="10"/>
          </p:nvPr>
        </p:nvSpPr>
        <p:spPr/>
        <p:txBody>
          <a:bodyPr/>
          <a:lstStyle/>
          <a:p>
            <a:fld id="{AA2AED23-F396-42D0-96FB-7D398342E22C}" type="datetimeFigureOut">
              <a:rPr lang="en-GB" smtClean="0"/>
              <a:t>04/09/2024</a:t>
            </a:fld>
            <a:endParaRPr lang="en-GB"/>
          </a:p>
        </p:txBody>
      </p:sp>
      <p:sp>
        <p:nvSpPr>
          <p:cNvPr id="5" name="Footer Placeholder 4">
            <a:extLst>
              <a:ext uri="{FF2B5EF4-FFF2-40B4-BE49-F238E27FC236}">
                <a16:creationId xmlns:a16="http://schemas.microsoft.com/office/drawing/2014/main" id="{78C3FB3A-82DC-489C-948A-08BE9E3FFD0E}"/>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10F1E4A-4351-4675-A89F-BF82C2C39D46}"/>
              </a:ext>
            </a:extLst>
          </p:cNvPr>
          <p:cNvSpPr>
            <a:spLocks noGrp="1"/>
          </p:cNvSpPr>
          <p:nvPr>
            <p:ph type="sldNum" sz="quarter" idx="12"/>
          </p:nvPr>
        </p:nvSpPr>
        <p:spPr/>
        <p:txBody>
          <a:bodyPr/>
          <a:lstStyle/>
          <a:p>
            <a:fld id="{56B3FCA1-5BA3-40CD-83F1-EE96231CF694}" type="slidenum">
              <a:rPr lang="en-GB" smtClean="0"/>
              <a:t>‹#›</a:t>
            </a:fld>
            <a:endParaRPr lang="en-GB"/>
          </a:p>
        </p:txBody>
      </p:sp>
    </p:spTree>
    <p:extLst>
      <p:ext uri="{BB962C8B-B14F-4D97-AF65-F5344CB8AC3E}">
        <p14:creationId xmlns:p14="http://schemas.microsoft.com/office/powerpoint/2010/main" val="12726366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9A0570-F839-43CE-B3CD-4D7101424A5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52DB29EB-927A-4A98-91D0-8A5D06E518B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8D8EE049-AB71-4DFA-B97B-A119ABABE751}"/>
              </a:ext>
            </a:extLst>
          </p:cNvPr>
          <p:cNvSpPr>
            <a:spLocks noGrp="1"/>
          </p:cNvSpPr>
          <p:nvPr>
            <p:ph type="dt" sz="half" idx="10"/>
          </p:nvPr>
        </p:nvSpPr>
        <p:spPr/>
        <p:txBody>
          <a:bodyPr/>
          <a:lstStyle/>
          <a:p>
            <a:fld id="{AA2AED23-F396-42D0-96FB-7D398342E22C}" type="datetimeFigureOut">
              <a:rPr lang="en-GB" smtClean="0"/>
              <a:t>04/09/2024</a:t>
            </a:fld>
            <a:endParaRPr lang="en-GB"/>
          </a:p>
        </p:txBody>
      </p:sp>
      <p:sp>
        <p:nvSpPr>
          <p:cNvPr id="5" name="Footer Placeholder 4">
            <a:extLst>
              <a:ext uri="{FF2B5EF4-FFF2-40B4-BE49-F238E27FC236}">
                <a16:creationId xmlns:a16="http://schemas.microsoft.com/office/drawing/2014/main" id="{B5BA3F6E-EAA1-401C-BD6B-D9B2A366202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BE2DB32-0121-4A74-B34C-5F76C952BDDA}"/>
              </a:ext>
            </a:extLst>
          </p:cNvPr>
          <p:cNvSpPr>
            <a:spLocks noGrp="1"/>
          </p:cNvSpPr>
          <p:nvPr>
            <p:ph type="sldNum" sz="quarter" idx="12"/>
          </p:nvPr>
        </p:nvSpPr>
        <p:spPr/>
        <p:txBody>
          <a:bodyPr/>
          <a:lstStyle/>
          <a:p>
            <a:fld id="{56B3FCA1-5BA3-40CD-83F1-EE96231CF694}" type="slidenum">
              <a:rPr lang="en-GB" smtClean="0"/>
              <a:t>‹#›</a:t>
            </a:fld>
            <a:endParaRPr lang="en-GB"/>
          </a:p>
        </p:txBody>
      </p:sp>
    </p:spTree>
    <p:extLst>
      <p:ext uri="{BB962C8B-B14F-4D97-AF65-F5344CB8AC3E}">
        <p14:creationId xmlns:p14="http://schemas.microsoft.com/office/powerpoint/2010/main" val="1803911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527A86-F32A-4949-B147-54554ADB4324}"/>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55701EC5-B8FF-4F5C-B8C9-D1F39D8FCB4F}"/>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A505B05D-1BC4-4198-A745-5E90B44267A4}"/>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4B0098BF-4246-433A-90FA-EFD0A5B757E9}"/>
              </a:ext>
            </a:extLst>
          </p:cNvPr>
          <p:cNvSpPr>
            <a:spLocks noGrp="1"/>
          </p:cNvSpPr>
          <p:nvPr>
            <p:ph type="dt" sz="half" idx="10"/>
          </p:nvPr>
        </p:nvSpPr>
        <p:spPr/>
        <p:txBody>
          <a:bodyPr/>
          <a:lstStyle/>
          <a:p>
            <a:fld id="{AA2AED23-F396-42D0-96FB-7D398342E22C}" type="datetimeFigureOut">
              <a:rPr lang="en-GB" smtClean="0"/>
              <a:t>04/09/2024</a:t>
            </a:fld>
            <a:endParaRPr lang="en-GB"/>
          </a:p>
        </p:txBody>
      </p:sp>
      <p:sp>
        <p:nvSpPr>
          <p:cNvPr id="6" name="Footer Placeholder 5">
            <a:extLst>
              <a:ext uri="{FF2B5EF4-FFF2-40B4-BE49-F238E27FC236}">
                <a16:creationId xmlns:a16="http://schemas.microsoft.com/office/drawing/2014/main" id="{25890801-8031-4086-A0E2-126BE67B3DAB}"/>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2A9F5DEB-58F0-4828-979F-D38FB90A4CB8}"/>
              </a:ext>
            </a:extLst>
          </p:cNvPr>
          <p:cNvSpPr>
            <a:spLocks noGrp="1"/>
          </p:cNvSpPr>
          <p:nvPr>
            <p:ph type="sldNum" sz="quarter" idx="12"/>
          </p:nvPr>
        </p:nvSpPr>
        <p:spPr/>
        <p:txBody>
          <a:bodyPr/>
          <a:lstStyle/>
          <a:p>
            <a:fld id="{56B3FCA1-5BA3-40CD-83F1-EE96231CF694}" type="slidenum">
              <a:rPr lang="en-GB" smtClean="0"/>
              <a:t>‹#›</a:t>
            </a:fld>
            <a:endParaRPr lang="en-GB"/>
          </a:p>
        </p:txBody>
      </p:sp>
    </p:spTree>
    <p:extLst>
      <p:ext uri="{BB962C8B-B14F-4D97-AF65-F5344CB8AC3E}">
        <p14:creationId xmlns:p14="http://schemas.microsoft.com/office/powerpoint/2010/main" val="32733847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8EB9A8-B499-4AC5-B9D0-9F4BEF7C2743}"/>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4BC4DAC5-73B1-4049-BF32-12BC2E33042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13D625FC-5EAC-4F55-A236-9C534AF4EEE2}"/>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6268AE09-B417-4008-875C-DB927500EFE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C64A4FE5-7D3B-4B2D-B61A-7AF709667CD8}"/>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329EC238-132F-4E64-8F74-28192B4F79CA}"/>
              </a:ext>
            </a:extLst>
          </p:cNvPr>
          <p:cNvSpPr>
            <a:spLocks noGrp="1"/>
          </p:cNvSpPr>
          <p:nvPr>
            <p:ph type="dt" sz="half" idx="10"/>
          </p:nvPr>
        </p:nvSpPr>
        <p:spPr/>
        <p:txBody>
          <a:bodyPr/>
          <a:lstStyle/>
          <a:p>
            <a:fld id="{AA2AED23-F396-42D0-96FB-7D398342E22C}" type="datetimeFigureOut">
              <a:rPr lang="en-GB" smtClean="0"/>
              <a:t>04/09/2024</a:t>
            </a:fld>
            <a:endParaRPr lang="en-GB"/>
          </a:p>
        </p:txBody>
      </p:sp>
      <p:sp>
        <p:nvSpPr>
          <p:cNvPr id="8" name="Footer Placeholder 7">
            <a:extLst>
              <a:ext uri="{FF2B5EF4-FFF2-40B4-BE49-F238E27FC236}">
                <a16:creationId xmlns:a16="http://schemas.microsoft.com/office/drawing/2014/main" id="{08F7E349-A122-49AF-95D4-C57F7A850D31}"/>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48DD9C5C-B9DB-4281-BE1C-06A836EE0789}"/>
              </a:ext>
            </a:extLst>
          </p:cNvPr>
          <p:cNvSpPr>
            <a:spLocks noGrp="1"/>
          </p:cNvSpPr>
          <p:nvPr>
            <p:ph type="sldNum" sz="quarter" idx="12"/>
          </p:nvPr>
        </p:nvSpPr>
        <p:spPr/>
        <p:txBody>
          <a:bodyPr/>
          <a:lstStyle/>
          <a:p>
            <a:fld id="{56B3FCA1-5BA3-40CD-83F1-EE96231CF694}" type="slidenum">
              <a:rPr lang="en-GB" smtClean="0"/>
              <a:t>‹#›</a:t>
            </a:fld>
            <a:endParaRPr lang="en-GB"/>
          </a:p>
        </p:txBody>
      </p:sp>
    </p:spTree>
    <p:extLst>
      <p:ext uri="{BB962C8B-B14F-4D97-AF65-F5344CB8AC3E}">
        <p14:creationId xmlns:p14="http://schemas.microsoft.com/office/powerpoint/2010/main" val="10051001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863AD7-4E38-47BF-9593-23CF2B7ABB0C}"/>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EF003B91-34B2-4524-A9A7-BB1DDE579806}"/>
              </a:ext>
            </a:extLst>
          </p:cNvPr>
          <p:cNvSpPr>
            <a:spLocks noGrp="1"/>
          </p:cNvSpPr>
          <p:nvPr>
            <p:ph type="dt" sz="half" idx="10"/>
          </p:nvPr>
        </p:nvSpPr>
        <p:spPr/>
        <p:txBody>
          <a:bodyPr/>
          <a:lstStyle/>
          <a:p>
            <a:fld id="{AA2AED23-F396-42D0-96FB-7D398342E22C}" type="datetimeFigureOut">
              <a:rPr lang="en-GB" smtClean="0"/>
              <a:t>04/09/2024</a:t>
            </a:fld>
            <a:endParaRPr lang="en-GB"/>
          </a:p>
        </p:txBody>
      </p:sp>
      <p:sp>
        <p:nvSpPr>
          <p:cNvPr id="4" name="Footer Placeholder 3">
            <a:extLst>
              <a:ext uri="{FF2B5EF4-FFF2-40B4-BE49-F238E27FC236}">
                <a16:creationId xmlns:a16="http://schemas.microsoft.com/office/drawing/2014/main" id="{66297C28-054C-4373-B583-7B54DFF997EB}"/>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BB4328F5-4641-4EF4-A32C-D6A6468AF604}"/>
              </a:ext>
            </a:extLst>
          </p:cNvPr>
          <p:cNvSpPr>
            <a:spLocks noGrp="1"/>
          </p:cNvSpPr>
          <p:nvPr>
            <p:ph type="sldNum" sz="quarter" idx="12"/>
          </p:nvPr>
        </p:nvSpPr>
        <p:spPr/>
        <p:txBody>
          <a:bodyPr/>
          <a:lstStyle/>
          <a:p>
            <a:fld id="{56B3FCA1-5BA3-40CD-83F1-EE96231CF694}" type="slidenum">
              <a:rPr lang="en-GB" smtClean="0"/>
              <a:t>‹#›</a:t>
            </a:fld>
            <a:endParaRPr lang="en-GB"/>
          </a:p>
        </p:txBody>
      </p:sp>
    </p:spTree>
    <p:extLst>
      <p:ext uri="{BB962C8B-B14F-4D97-AF65-F5344CB8AC3E}">
        <p14:creationId xmlns:p14="http://schemas.microsoft.com/office/powerpoint/2010/main" val="36435841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E250B9A-9F42-4970-9547-F4648207B7FA}"/>
              </a:ext>
            </a:extLst>
          </p:cNvPr>
          <p:cNvSpPr>
            <a:spLocks noGrp="1"/>
          </p:cNvSpPr>
          <p:nvPr>
            <p:ph type="dt" sz="half" idx="10"/>
          </p:nvPr>
        </p:nvSpPr>
        <p:spPr/>
        <p:txBody>
          <a:bodyPr/>
          <a:lstStyle/>
          <a:p>
            <a:fld id="{AA2AED23-F396-42D0-96FB-7D398342E22C}" type="datetimeFigureOut">
              <a:rPr lang="en-GB" smtClean="0"/>
              <a:t>04/09/2024</a:t>
            </a:fld>
            <a:endParaRPr lang="en-GB"/>
          </a:p>
        </p:txBody>
      </p:sp>
      <p:sp>
        <p:nvSpPr>
          <p:cNvPr id="3" name="Footer Placeholder 2">
            <a:extLst>
              <a:ext uri="{FF2B5EF4-FFF2-40B4-BE49-F238E27FC236}">
                <a16:creationId xmlns:a16="http://schemas.microsoft.com/office/drawing/2014/main" id="{9336BAC3-8F97-4CF7-BA25-2E8984C4F6BA}"/>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C05CFAAD-47A8-4C5C-B221-449D1530254B}"/>
              </a:ext>
            </a:extLst>
          </p:cNvPr>
          <p:cNvSpPr>
            <a:spLocks noGrp="1"/>
          </p:cNvSpPr>
          <p:nvPr>
            <p:ph type="sldNum" sz="quarter" idx="12"/>
          </p:nvPr>
        </p:nvSpPr>
        <p:spPr/>
        <p:txBody>
          <a:bodyPr/>
          <a:lstStyle/>
          <a:p>
            <a:fld id="{56B3FCA1-5BA3-40CD-83F1-EE96231CF694}" type="slidenum">
              <a:rPr lang="en-GB" smtClean="0"/>
              <a:t>‹#›</a:t>
            </a:fld>
            <a:endParaRPr lang="en-GB"/>
          </a:p>
        </p:txBody>
      </p:sp>
    </p:spTree>
    <p:extLst>
      <p:ext uri="{BB962C8B-B14F-4D97-AF65-F5344CB8AC3E}">
        <p14:creationId xmlns:p14="http://schemas.microsoft.com/office/powerpoint/2010/main" val="19289439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5BED1F-C9D2-4D51-86D6-2A42BF86390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9B0F6A8B-F688-4BB2-9A07-CAE06BCE013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D4506CF4-54EC-4671-90DF-DD729D238A6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2928AE83-19E1-416D-BC24-3AF5C2651222}"/>
              </a:ext>
            </a:extLst>
          </p:cNvPr>
          <p:cNvSpPr>
            <a:spLocks noGrp="1"/>
          </p:cNvSpPr>
          <p:nvPr>
            <p:ph type="dt" sz="half" idx="10"/>
          </p:nvPr>
        </p:nvSpPr>
        <p:spPr/>
        <p:txBody>
          <a:bodyPr/>
          <a:lstStyle/>
          <a:p>
            <a:fld id="{AA2AED23-F396-42D0-96FB-7D398342E22C}" type="datetimeFigureOut">
              <a:rPr lang="en-GB" smtClean="0"/>
              <a:t>04/09/2024</a:t>
            </a:fld>
            <a:endParaRPr lang="en-GB"/>
          </a:p>
        </p:txBody>
      </p:sp>
      <p:sp>
        <p:nvSpPr>
          <p:cNvPr id="6" name="Footer Placeholder 5">
            <a:extLst>
              <a:ext uri="{FF2B5EF4-FFF2-40B4-BE49-F238E27FC236}">
                <a16:creationId xmlns:a16="http://schemas.microsoft.com/office/drawing/2014/main" id="{D200D142-97C4-4F35-81C8-31DDDC91E3E1}"/>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0FFCBD1F-A024-46CD-959C-B29CE086DA9F}"/>
              </a:ext>
            </a:extLst>
          </p:cNvPr>
          <p:cNvSpPr>
            <a:spLocks noGrp="1"/>
          </p:cNvSpPr>
          <p:nvPr>
            <p:ph type="sldNum" sz="quarter" idx="12"/>
          </p:nvPr>
        </p:nvSpPr>
        <p:spPr/>
        <p:txBody>
          <a:bodyPr/>
          <a:lstStyle/>
          <a:p>
            <a:fld id="{56B3FCA1-5BA3-40CD-83F1-EE96231CF694}" type="slidenum">
              <a:rPr lang="en-GB" smtClean="0"/>
              <a:t>‹#›</a:t>
            </a:fld>
            <a:endParaRPr lang="en-GB"/>
          </a:p>
        </p:txBody>
      </p:sp>
    </p:spTree>
    <p:extLst>
      <p:ext uri="{BB962C8B-B14F-4D97-AF65-F5344CB8AC3E}">
        <p14:creationId xmlns:p14="http://schemas.microsoft.com/office/powerpoint/2010/main" val="38321015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E53652-94CA-4376-B193-FFF7DF24E16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4D99EA81-471F-41E6-87AB-9F8E7901DDC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A6D57E5F-918C-4805-8B80-1414EA4AE34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52189C6A-5628-484E-9E0F-7C4A5CF7968A}"/>
              </a:ext>
            </a:extLst>
          </p:cNvPr>
          <p:cNvSpPr>
            <a:spLocks noGrp="1"/>
          </p:cNvSpPr>
          <p:nvPr>
            <p:ph type="dt" sz="half" idx="10"/>
          </p:nvPr>
        </p:nvSpPr>
        <p:spPr/>
        <p:txBody>
          <a:bodyPr/>
          <a:lstStyle/>
          <a:p>
            <a:fld id="{AA2AED23-F396-42D0-96FB-7D398342E22C}" type="datetimeFigureOut">
              <a:rPr lang="en-GB" smtClean="0"/>
              <a:t>04/09/2024</a:t>
            </a:fld>
            <a:endParaRPr lang="en-GB"/>
          </a:p>
        </p:txBody>
      </p:sp>
      <p:sp>
        <p:nvSpPr>
          <p:cNvPr id="6" name="Footer Placeholder 5">
            <a:extLst>
              <a:ext uri="{FF2B5EF4-FFF2-40B4-BE49-F238E27FC236}">
                <a16:creationId xmlns:a16="http://schemas.microsoft.com/office/drawing/2014/main" id="{F23305D6-07BE-4BDE-9B9B-AF3F68C9AD28}"/>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8D5A23BD-6462-4D36-BB5E-21D8CC32C5AC}"/>
              </a:ext>
            </a:extLst>
          </p:cNvPr>
          <p:cNvSpPr>
            <a:spLocks noGrp="1"/>
          </p:cNvSpPr>
          <p:nvPr>
            <p:ph type="sldNum" sz="quarter" idx="12"/>
          </p:nvPr>
        </p:nvSpPr>
        <p:spPr/>
        <p:txBody>
          <a:bodyPr/>
          <a:lstStyle/>
          <a:p>
            <a:fld id="{56B3FCA1-5BA3-40CD-83F1-EE96231CF694}" type="slidenum">
              <a:rPr lang="en-GB" smtClean="0"/>
              <a:t>‹#›</a:t>
            </a:fld>
            <a:endParaRPr lang="en-GB"/>
          </a:p>
        </p:txBody>
      </p:sp>
    </p:spTree>
    <p:extLst>
      <p:ext uri="{BB962C8B-B14F-4D97-AF65-F5344CB8AC3E}">
        <p14:creationId xmlns:p14="http://schemas.microsoft.com/office/powerpoint/2010/main" val="18518731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4F3C6B3-8113-4613-8E0A-F71051557CC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6E1E0D7D-0F5D-4530-A483-BFD08FB22F4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9B5C9CED-CAFB-4C18-B3A9-FEA9EF61232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A2AED23-F396-42D0-96FB-7D398342E22C}" type="datetimeFigureOut">
              <a:rPr lang="en-GB" smtClean="0"/>
              <a:t>04/09/2024</a:t>
            </a:fld>
            <a:endParaRPr lang="en-GB"/>
          </a:p>
        </p:txBody>
      </p:sp>
      <p:sp>
        <p:nvSpPr>
          <p:cNvPr id="5" name="Footer Placeholder 4">
            <a:extLst>
              <a:ext uri="{FF2B5EF4-FFF2-40B4-BE49-F238E27FC236}">
                <a16:creationId xmlns:a16="http://schemas.microsoft.com/office/drawing/2014/main" id="{91AEC781-AAF7-4B5E-9761-836C9B1EB62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AE8D725B-5225-4D7C-8722-81C35CFAB4D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6B3FCA1-5BA3-40CD-83F1-EE96231CF694}" type="slidenum">
              <a:rPr lang="en-GB" smtClean="0"/>
              <a:t>‹#›</a:t>
            </a:fld>
            <a:endParaRPr lang="en-GB"/>
          </a:p>
        </p:txBody>
      </p:sp>
    </p:spTree>
    <p:extLst>
      <p:ext uri="{BB962C8B-B14F-4D97-AF65-F5344CB8AC3E}">
        <p14:creationId xmlns:p14="http://schemas.microsoft.com/office/powerpoint/2010/main" val="323870944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png"/><Relationship Id="rId1" Type="http://schemas.openxmlformats.org/officeDocument/2006/relationships/slideLayout" Target="../slideLayouts/slideLayout7.xml"/><Relationship Id="rId4" Type="http://schemas.openxmlformats.org/officeDocument/2006/relationships/image" Target="../media/image5.png"/></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png"/><Relationship Id="rId1" Type="http://schemas.openxmlformats.org/officeDocument/2006/relationships/slideLayout" Target="../slideLayouts/slideLayout7.xml"/><Relationship Id="rId4" Type="http://schemas.openxmlformats.org/officeDocument/2006/relationships/image" Target="../media/image5.png"/></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png"/><Relationship Id="rId1" Type="http://schemas.openxmlformats.org/officeDocument/2006/relationships/slideLayout" Target="../slideLayouts/slideLayout7.xml"/><Relationship Id="rId4" Type="http://schemas.openxmlformats.org/officeDocument/2006/relationships/image" Target="../media/image5.png"/></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png"/><Relationship Id="rId1" Type="http://schemas.openxmlformats.org/officeDocument/2006/relationships/slideLayout" Target="../slideLayouts/slideLayout7.xml"/><Relationship Id="rId4" Type="http://schemas.openxmlformats.org/officeDocument/2006/relationships/image" Target="../media/image5.png"/></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png"/><Relationship Id="rId1" Type="http://schemas.openxmlformats.org/officeDocument/2006/relationships/slideLayout" Target="../slideLayouts/slideLayout7.xml"/><Relationship Id="rId4" Type="http://schemas.openxmlformats.org/officeDocument/2006/relationships/image" Target="../media/image5.png"/></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png"/><Relationship Id="rId1" Type="http://schemas.openxmlformats.org/officeDocument/2006/relationships/slideLayout" Target="../slideLayouts/slideLayout7.xml"/><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69ADB881-A5D0-47EA-B2B9-3C9D4A936C5D}"/>
              </a:ext>
            </a:extLst>
          </p:cNvPr>
          <p:cNvSpPr txBox="1"/>
          <p:nvPr/>
        </p:nvSpPr>
        <p:spPr>
          <a:xfrm>
            <a:off x="207818" y="124691"/>
            <a:ext cx="8188037" cy="369332"/>
          </a:xfrm>
          <a:prstGeom prst="rect">
            <a:avLst/>
          </a:prstGeom>
          <a:solidFill>
            <a:srgbClr val="FFFF99"/>
          </a:solidFill>
        </p:spPr>
        <p:txBody>
          <a:bodyPr wrap="square" rtlCol="0">
            <a:spAutoFit/>
          </a:bodyPr>
          <a:lstStyle/>
          <a:p>
            <a:r>
              <a:rPr lang="en-GB" dirty="0"/>
              <a:t>Kingstone Academy Trust: MFL Faculty Curriculum Map: Spanish</a:t>
            </a:r>
          </a:p>
        </p:txBody>
      </p:sp>
      <p:sp>
        <p:nvSpPr>
          <p:cNvPr id="5" name="TextBox 4">
            <a:extLst>
              <a:ext uri="{FF2B5EF4-FFF2-40B4-BE49-F238E27FC236}">
                <a16:creationId xmlns:a16="http://schemas.microsoft.com/office/drawing/2014/main" id="{F4AFCC34-6000-41A6-9820-5830A76293C4}"/>
              </a:ext>
            </a:extLst>
          </p:cNvPr>
          <p:cNvSpPr txBox="1"/>
          <p:nvPr/>
        </p:nvSpPr>
        <p:spPr>
          <a:xfrm>
            <a:off x="207818" y="494023"/>
            <a:ext cx="5353397" cy="5909310"/>
          </a:xfrm>
          <a:prstGeom prst="rect">
            <a:avLst/>
          </a:prstGeom>
          <a:noFill/>
        </p:spPr>
        <p:txBody>
          <a:bodyPr wrap="square" rtlCol="0">
            <a:spAutoFit/>
          </a:bodyPr>
          <a:lstStyle/>
          <a:p>
            <a:r>
              <a:rPr lang="en-GB" sz="900" dirty="0">
                <a:solidFill>
                  <a:srgbClr val="0070C0"/>
                </a:solidFill>
              </a:rPr>
              <a:t>Our Intent – What we aim to do?</a:t>
            </a:r>
          </a:p>
          <a:p>
            <a:r>
              <a:rPr lang="en-GB" sz="900" dirty="0"/>
              <a:t>We aim to empower our students with the tools for lifelong language learning, through the teaching of phonics, vocabulary and grammar. We also strive to develop an appreciation of the culture of the countries where Spanish is spoken.</a:t>
            </a:r>
          </a:p>
          <a:p>
            <a:endParaRPr lang="en-GB" sz="900" dirty="0"/>
          </a:p>
          <a:p>
            <a:r>
              <a:rPr lang="en-GB" sz="900" dirty="0">
                <a:solidFill>
                  <a:srgbClr val="0070C0"/>
                </a:solidFill>
              </a:rPr>
              <a:t>What skills and cultural capital do our students gain?</a:t>
            </a:r>
          </a:p>
          <a:p>
            <a:r>
              <a:rPr lang="en-GB" sz="900" dirty="0"/>
              <a:t>Through exposure to different culture we challenge the misconception that British people don’t need languages.</a:t>
            </a:r>
          </a:p>
          <a:p>
            <a:r>
              <a:rPr lang="en-GB" sz="900" dirty="0"/>
              <a:t>Students learn how widely spoken Spanish is and explore the similarities between life in the UK and in Spain.</a:t>
            </a:r>
          </a:p>
          <a:p>
            <a:endParaRPr lang="en-GB" sz="900" dirty="0"/>
          </a:p>
          <a:p>
            <a:r>
              <a:rPr lang="en-GB" sz="900" dirty="0">
                <a:solidFill>
                  <a:srgbClr val="0070C0"/>
                </a:solidFill>
              </a:rPr>
              <a:t>How is the curriculum designed? Due to staffing issues there is no Spanish in year 7-8 this academic year.</a:t>
            </a:r>
          </a:p>
          <a:p>
            <a:r>
              <a:rPr lang="en-GB" sz="900" dirty="0"/>
              <a:t>The MFL curriculum is built around the three core principles of phonics, vocabulary and grammar. In year 9 we introduce key grammatical ideas that students need to help construct language for their own purposes. These are revisited several times throughout the curriculum from year 9 to 11 so that each a grammar feature is revisited, students’ knowledge deepens. For example the </a:t>
            </a:r>
            <a:r>
              <a:rPr lang="en-GB" sz="900" dirty="0" err="1"/>
              <a:t>preterite</a:t>
            </a:r>
            <a:r>
              <a:rPr lang="en-GB" sz="900" dirty="0"/>
              <a:t> is introduced in Year 8 unit 1, used throughout Year 8 and then revisited in year 9, 10 and 11 with increasing complexity.</a:t>
            </a:r>
          </a:p>
          <a:p>
            <a:endParaRPr lang="en-GB" sz="900" dirty="0"/>
          </a:p>
          <a:p>
            <a:r>
              <a:rPr lang="en-GB" sz="900" dirty="0">
                <a:solidFill>
                  <a:srgbClr val="0070C0"/>
                </a:solidFill>
              </a:rPr>
              <a:t>What content is covered and how is this delivered over time?</a:t>
            </a:r>
          </a:p>
          <a:p>
            <a:r>
              <a:rPr lang="en-GB" sz="900" dirty="0"/>
              <a:t>We are currently moving away from a topic led curriculum and moving towards a grammar led approach. Grammar points are introduced at specific stages based on complexity and frequency.</a:t>
            </a:r>
          </a:p>
          <a:p>
            <a:r>
              <a:rPr lang="en-GB" sz="900" dirty="0"/>
              <a:t>The point at which the grammar is introduced should enable the student to manipulate the language for their own purposes and build confidence in their communication skills.</a:t>
            </a:r>
          </a:p>
          <a:p>
            <a:r>
              <a:rPr lang="en-GB" sz="900" dirty="0"/>
              <a:t>Lessons within the MFL Faculty are delivered using </a:t>
            </a:r>
            <a:r>
              <a:rPr lang="en-GB" sz="900" dirty="0" err="1"/>
              <a:t>Rosenshine’s</a:t>
            </a:r>
            <a:r>
              <a:rPr lang="en-GB" sz="900" dirty="0"/>
              <a:t> principles of learning as the basis for our instruction. In particular the use of the ADAPT technique focussing on modelling, scaffolding and retrieval strategies. The reasoning and ideas behind these principles make up the key elements of our teaching on a daily basis.</a:t>
            </a:r>
          </a:p>
          <a:p>
            <a:endParaRPr lang="en-GB" sz="900" dirty="0"/>
          </a:p>
          <a:p>
            <a:r>
              <a:rPr lang="en-GB" sz="900" dirty="0"/>
              <a:t>The vocabulary selected for each unit of learning is based on how useful it will be in terms of frequency but also how well it brings to life the main grammar focus of the lesson. Lessons will always include a range of phonics, vocabulary and grammar instruction. Teachers will deepen the students understanding through different methods of practice.</a:t>
            </a:r>
          </a:p>
          <a:p>
            <a:endParaRPr lang="en-GB" sz="900" dirty="0"/>
          </a:p>
          <a:p>
            <a:r>
              <a:rPr lang="en-GB" sz="900" dirty="0"/>
              <a:t>Retrieval practice is a feature of every lesson through the use of a retrieval starter task or a range of do it now activities aimed at securing the retention of core knowledge. Points of grammar, phonics and vocabulary are revisited throughout the curriculum, so that knowledge is embedded and students are able to apply it to a range of contexts.</a:t>
            </a:r>
          </a:p>
          <a:p>
            <a:endParaRPr lang="en-GB" sz="900" dirty="0"/>
          </a:p>
          <a:p>
            <a:r>
              <a:rPr lang="en-GB" sz="900" dirty="0">
                <a:solidFill>
                  <a:srgbClr val="0070C0"/>
                </a:solidFill>
              </a:rPr>
              <a:t>Blended learning</a:t>
            </a:r>
          </a:p>
          <a:p>
            <a:r>
              <a:rPr lang="en-GB" sz="900" dirty="0"/>
              <a:t>Independent learning is essential whilst learning a  language. Blended learning should be set weekly when relevant to support in class teaching. Task include a vocabulary learning task – to cover the 2000 most frequently used words in the target language and retrieval tasks to embed grammar.</a:t>
            </a:r>
          </a:p>
          <a:p>
            <a:endParaRPr lang="en-GB" sz="900" dirty="0"/>
          </a:p>
        </p:txBody>
      </p:sp>
      <p:sp>
        <p:nvSpPr>
          <p:cNvPr id="6" name="TextBox 5">
            <a:extLst>
              <a:ext uri="{FF2B5EF4-FFF2-40B4-BE49-F238E27FC236}">
                <a16:creationId xmlns:a16="http://schemas.microsoft.com/office/drawing/2014/main" id="{F047073C-BAD1-439B-A31E-CB1976FEC7EA}"/>
              </a:ext>
            </a:extLst>
          </p:cNvPr>
          <p:cNvSpPr txBox="1"/>
          <p:nvPr/>
        </p:nvSpPr>
        <p:spPr>
          <a:xfrm>
            <a:off x="8470669" y="494023"/>
            <a:ext cx="3632661" cy="369332"/>
          </a:xfrm>
          <a:prstGeom prst="rect">
            <a:avLst/>
          </a:prstGeom>
          <a:solidFill>
            <a:srgbClr val="FFFF00"/>
          </a:solidFill>
        </p:spPr>
        <p:txBody>
          <a:bodyPr wrap="square" rtlCol="0">
            <a:spAutoFit/>
          </a:bodyPr>
          <a:lstStyle/>
          <a:p>
            <a:r>
              <a:rPr lang="en-GB" dirty="0"/>
              <a:t>Curriculum overview years 9-11</a:t>
            </a:r>
          </a:p>
        </p:txBody>
      </p:sp>
      <p:pic>
        <p:nvPicPr>
          <p:cNvPr id="2" name="Picture 1">
            <a:extLst>
              <a:ext uri="{FF2B5EF4-FFF2-40B4-BE49-F238E27FC236}">
                <a16:creationId xmlns:a16="http://schemas.microsoft.com/office/drawing/2014/main" id="{EB5D06E9-2F5D-43ED-B9E5-B06C34A72057}"/>
              </a:ext>
            </a:extLst>
          </p:cNvPr>
          <p:cNvPicPr>
            <a:picLocks noChangeAspect="1"/>
          </p:cNvPicPr>
          <p:nvPr/>
        </p:nvPicPr>
        <p:blipFill>
          <a:blip r:embed="rId2"/>
          <a:stretch>
            <a:fillRect/>
          </a:stretch>
        </p:blipFill>
        <p:spPr>
          <a:xfrm>
            <a:off x="5557103" y="1154222"/>
            <a:ext cx="6427079" cy="5249111"/>
          </a:xfrm>
          <a:prstGeom prst="rect">
            <a:avLst/>
          </a:prstGeom>
        </p:spPr>
      </p:pic>
    </p:spTree>
    <p:extLst>
      <p:ext uri="{BB962C8B-B14F-4D97-AF65-F5344CB8AC3E}">
        <p14:creationId xmlns:p14="http://schemas.microsoft.com/office/powerpoint/2010/main" val="42249102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E8ED22DF-80AF-491D-8A4D-87A4A6A438B6}"/>
              </a:ext>
            </a:extLst>
          </p:cNvPr>
          <p:cNvSpPr txBox="1"/>
          <p:nvPr/>
        </p:nvSpPr>
        <p:spPr>
          <a:xfrm>
            <a:off x="207818" y="124691"/>
            <a:ext cx="8188037" cy="369332"/>
          </a:xfrm>
          <a:prstGeom prst="rect">
            <a:avLst/>
          </a:prstGeom>
          <a:solidFill>
            <a:srgbClr val="FFFF99"/>
          </a:solidFill>
        </p:spPr>
        <p:txBody>
          <a:bodyPr wrap="square" rtlCol="0">
            <a:spAutoFit/>
          </a:bodyPr>
          <a:lstStyle/>
          <a:p>
            <a:r>
              <a:rPr lang="en-GB" dirty="0"/>
              <a:t>Kingstone Academy Trust: MFL Faculty Curriculum Map: Spanish</a:t>
            </a:r>
          </a:p>
        </p:txBody>
      </p:sp>
      <p:sp>
        <p:nvSpPr>
          <p:cNvPr id="3" name="TextBox 2">
            <a:extLst>
              <a:ext uri="{FF2B5EF4-FFF2-40B4-BE49-F238E27FC236}">
                <a16:creationId xmlns:a16="http://schemas.microsoft.com/office/drawing/2014/main" id="{50C297A6-669F-4EC0-9947-9FB3DBDE1BDB}"/>
              </a:ext>
            </a:extLst>
          </p:cNvPr>
          <p:cNvSpPr txBox="1"/>
          <p:nvPr/>
        </p:nvSpPr>
        <p:spPr>
          <a:xfrm>
            <a:off x="8470669" y="124691"/>
            <a:ext cx="3574473" cy="769441"/>
          </a:xfrm>
          <a:prstGeom prst="rect">
            <a:avLst/>
          </a:prstGeom>
          <a:noFill/>
        </p:spPr>
        <p:txBody>
          <a:bodyPr wrap="square" rtlCol="0">
            <a:spAutoFit/>
          </a:bodyPr>
          <a:lstStyle/>
          <a:p>
            <a:r>
              <a:rPr lang="en-GB" sz="1400" dirty="0"/>
              <a:t>Future careers in Spanish.</a:t>
            </a:r>
          </a:p>
          <a:p>
            <a:r>
              <a:rPr lang="en-GB" sz="1000" dirty="0"/>
              <a:t>  International aid and development; teaching; diplomatic service; sales and marketing; translation and interpretation; journalism; politics….</a:t>
            </a:r>
          </a:p>
        </p:txBody>
      </p:sp>
      <p:sp>
        <p:nvSpPr>
          <p:cNvPr id="13" name="Rectangle 12">
            <a:extLst>
              <a:ext uri="{FF2B5EF4-FFF2-40B4-BE49-F238E27FC236}">
                <a16:creationId xmlns:a16="http://schemas.microsoft.com/office/drawing/2014/main" id="{65D493D4-6C44-4416-B8F0-25869C14669A}"/>
              </a:ext>
            </a:extLst>
          </p:cNvPr>
          <p:cNvSpPr/>
          <p:nvPr/>
        </p:nvSpPr>
        <p:spPr>
          <a:xfrm>
            <a:off x="4803336" y="4881304"/>
            <a:ext cx="2315095" cy="1112995"/>
          </a:xfrm>
          <a:prstGeom prst="rect">
            <a:avLst/>
          </a:prstGeom>
          <a:solidFill>
            <a:srgbClr val="CCECFF"/>
          </a:solidFill>
        </p:spPr>
        <p:style>
          <a:lnRef idx="2">
            <a:schemeClr val="accent6"/>
          </a:lnRef>
          <a:fillRef idx="1">
            <a:schemeClr val="lt1"/>
          </a:fillRef>
          <a:effectRef idx="0">
            <a:schemeClr val="accent6"/>
          </a:effectRef>
          <a:fontRef idx="minor">
            <a:schemeClr val="dk1"/>
          </a:fontRef>
        </p:style>
        <p:txBody>
          <a:bodyPr rtlCol="0" anchor="ctr"/>
          <a:lstStyle/>
          <a:p>
            <a:r>
              <a:rPr lang="en-GB" sz="900" b="1" dirty="0">
                <a:solidFill>
                  <a:schemeClr val="tx1"/>
                </a:solidFill>
              </a:rPr>
              <a:t>Term 1 </a:t>
            </a:r>
          </a:p>
          <a:p>
            <a:r>
              <a:rPr lang="en-GB" sz="900" dirty="0">
                <a:solidFill>
                  <a:schemeClr val="tx1"/>
                </a:solidFill>
              </a:rPr>
              <a:t>Talking about life online and free-time</a:t>
            </a:r>
          </a:p>
          <a:p>
            <a:r>
              <a:rPr lang="en-GB" sz="900" dirty="0">
                <a:solidFill>
                  <a:schemeClr val="tx1"/>
                </a:solidFill>
              </a:rPr>
              <a:t>Revising the present tense</a:t>
            </a:r>
          </a:p>
          <a:p>
            <a:r>
              <a:rPr lang="en-GB" sz="900" dirty="0">
                <a:solidFill>
                  <a:schemeClr val="tx1"/>
                </a:solidFill>
              </a:rPr>
              <a:t>Arranging to go out</a:t>
            </a:r>
          </a:p>
          <a:p>
            <a:r>
              <a:rPr lang="en-GB" sz="900" dirty="0">
                <a:solidFill>
                  <a:schemeClr val="tx1"/>
                </a:solidFill>
              </a:rPr>
              <a:t>Using the near future tense</a:t>
            </a:r>
          </a:p>
          <a:p>
            <a:r>
              <a:rPr lang="en-GB" sz="900" dirty="0">
                <a:solidFill>
                  <a:schemeClr val="tx1"/>
                </a:solidFill>
              </a:rPr>
              <a:t>Using the </a:t>
            </a:r>
            <a:r>
              <a:rPr lang="en-GB" sz="900" dirty="0" err="1">
                <a:solidFill>
                  <a:schemeClr val="tx1"/>
                </a:solidFill>
              </a:rPr>
              <a:t>preterite</a:t>
            </a:r>
            <a:r>
              <a:rPr lang="en-GB" sz="900" dirty="0">
                <a:solidFill>
                  <a:schemeClr val="tx1"/>
                </a:solidFill>
              </a:rPr>
              <a:t> tense</a:t>
            </a:r>
          </a:p>
          <a:p>
            <a:r>
              <a:rPr lang="en-GB" sz="900" dirty="0">
                <a:solidFill>
                  <a:schemeClr val="tx1"/>
                </a:solidFill>
              </a:rPr>
              <a:t>Recognising and using three tenses</a:t>
            </a:r>
          </a:p>
        </p:txBody>
      </p:sp>
      <p:sp>
        <p:nvSpPr>
          <p:cNvPr id="14" name="Rectangle: Top Corners Rounded 13">
            <a:extLst>
              <a:ext uri="{FF2B5EF4-FFF2-40B4-BE49-F238E27FC236}">
                <a16:creationId xmlns:a16="http://schemas.microsoft.com/office/drawing/2014/main" id="{5ADC4AD7-0185-4FF8-A96B-4BA0DC2C049F}"/>
              </a:ext>
            </a:extLst>
          </p:cNvPr>
          <p:cNvSpPr/>
          <p:nvPr/>
        </p:nvSpPr>
        <p:spPr>
          <a:xfrm rot="16200000">
            <a:off x="3029359" y="4223651"/>
            <a:ext cx="1236013" cy="2315095"/>
          </a:xfrm>
          <a:prstGeom prst="round2SameRect">
            <a:avLst/>
          </a:prstGeom>
          <a:solidFill>
            <a:srgbClr val="CCECFF"/>
          </a:solidFill>
        </p:spPr>
        <p:style>
          <a:lnRef idx="2">
            <a:schemeClr val="accent6"/>
          </a:lnRef>
          <a:fillRef idx="1">
            <a:schemeClr val="lt1"/>
          </a:fillRef>
          <a:effectRef idx="0">
            <a:schemeClr val="accent6"/>
          </a:effectRef>
          <a:fontRef idx="minor">
            <a:schemeClr val="dk1"/>
          </a:fontRef>
        </p:style>
        <p:txBody>
          <a:bodyPr vert="vert" rtlCol="0" anchor="ctr"/>
          <a:lstStyle/>
          <a:p>
            <a:r>
              <a:rPr lang="en-GB" sz="1000" b="1" dirty="0"/>
              <a:t>Term 2</a:t>
            </a:r>
          </a:p>
          <a:p>
            <a:r>
              <a:rPr lang="en-GB" sz="900" dirty="0"/>
              <a:t>Discussing travel plans</a:t>
            </a:r>
          </a:p>
          <a:p>
            <a:r>
              <a:rPr lang="en-GB" sz="900" dirty="0"/>
              <a:t>Using comparatives and superlatives</a:t>
            </a:r>
          </a:p>
          <a:p>
            <a:r>
              <a:rPr lang="en-GB" sz="900" dirty="0"/>
              <a:t>Talking about festivals</a:t>
            </a:r>
          </a:p>
          <a:p>
            <a:r>
              <a:rPr lang="en-GB" sz="900" dirty="0"/>
              <a:t>Using if clauses in the present tense</a:t>
            </a:r>
          </a:p>
          <a:p>
            <a:r>
              <a:rPr lang="en-GB" sz="900" dirty="0"/>
              <a:t>Saying what you did on holiday</a:t>
            </a:r>
          </a:p>
          <a:p>
            <a:r>
              <a:rPr lang="en-GB" sz="900" dirty="0"/>
              <a:t>Using </a:t>
            </a:r>
            <a:r>
              <a:rPr lang="en-GB" sz="900" i="1" dirty="0" err="1"/>
              <a:t>acabar</a:t>
            </a:r>
            <a:r>
              <a:rPr lang="en-GB" sz="900" i="1" dirty="0"/>
              <a:t> de</a:t>
            </a:r>
            <a:r>
              <a:rPr lang="en-GB" sz="900" dirty="0"/>
              <a:t> and </a:t>
            </a:r>
            <a:r>
              <a:rPr lang="en-GB" sz="900" i="1" dirty="0" err="1"/>
              <a:t>suelo</a:t>
            </a:r>
            <a:r>
              <a:rPr lang="en-GB" sz="900" dirty="0"/>
              <a:t> + infinitive</a:t>
            </a:r>
          </a:p>
          <a:p>
            <a:r>
              <a:rPr lang="en-GB" sz="900" dirty="0"/>
              <a:t>Give opinions in the past</a:t>
            </a:r>
          </a:p>
          <a:p>
            <a:r>
              <a:rPr lang="en-GB" sz="900" dirty="0"/>
              <a:t>Talking about holidays using multiple tenses</a:t>
            </a:r>
          </a:p>
        </p:txBody>
      </p:sp>
      <p:sp>
        <p:nvSpPr>
          <p:cNvPr id="15" name="Arrow: Pentagon 14">
            <a:extLst>
              <a:ext uri="{FF2B5EF4-FFF2-40B4-BE49-F238E27FC236}">
                <a16:creationId xmlns:a16="http://schemas.microsoft.com/office/drawing/2014/main" id="{6126603B-5361-4707-997E-890A547291C2}"/>
              </a:ext>
            </a:extLst>
          </p:cNvPr>
          <p:cNvSpPr/>
          <p:nvPr/>
        </p:nvSpPr>
        <p:spPr>
          <a:xfrm rot="16200000">
            <a:off x="491283" y="4015315"/>
            <a:ext cx="2507397" cy="1450571"/>
          </a:xfrm>
          <a:prstGeom prst="homePlate">
            <a:avLst/>
          </a:prstGeom>
          <a:solidFill>
            <a:srgbClr val="CCECFF"/>
          </a:solidFill>
        </p:spPr>
        <p:style>
          <a:lnRef idx="2">
            <a:schemeClr val="accent6"/>
          </a:lnRef>
          <a:fillRef idx="1">
            <a:schemeClr val="lt1"/>
          </a:fillRef>
          <a:effectRef idx="0">
            <a:schemeClr val="accent6"/>
          </a:effectRef>
          <a:fontRef idx="minor">
            <a:schemeClr val="dk1"/>
          </a:fontRef>
        </p:style>
        <p:txBody>
          <a:bodyPr vert="vert" rtlCol="0" anchor="t"/>
          <a:lstStyle/>
          <a:p>
            <a:pPr algn="ctr"/>
            <a:r>
              <a:rPr lang="en-GB" sz="1000" b="1" dirty="0"/>
              <a:t>Term 3</a:t>
            </a:r>
          </a:p>
          <a:p>
            <a:endParaRPr lang="en-GB" sz="800" dirty="0"/>
          </a:p>
          <a:p>
            <a:r>
              <a:rPr lang="en-GB" sz="900" dirty="0"/>
              <a:t>Using possessive adjectives</a:t>
            </a:r>
          </a:p>
          <a:p>
            <a:r>
              <a:rPr lang="en-GB" sz="900" dirty="0"/>
              <a:t>Describing people, families and relationships.</a:t>
            </a:r>
          </a:p>
          <a:p>
            <a:r>
              <a:rPr lang="en-GB" sz="900" dirty="0"/>
              <a:t>Using two tenses </a:t>
            </a:r>
          </a:p>
          <a:p>
            <a:r>
              <a:rPr lang="en-GB" sz="900" dirty="0"/>
              <a:t>Saying how long you have been doing something </a:t>
            </a:r>
          </a:p>
          <a:p>
            <a:r>
              <a:rPr lang="en-GB" sz="900" dirty="0"/>
              <a:t>Using reflexive verbs</a:t>
            </a:r>
          </a:p>
          <a:p>
            <a:r>
              <a:rPr lang="en-GB" sz="900" dirty="0"/>
              <a:t>Talking about your identity and what matters to you  </a:t>
            </a:r>
          </a:p>
          <a:p>
            <a:r>
              <a:rPr lang="en-GB" sz="900" dirty="0"/>
              <a:t>Using para + infinitive</a:t>
            </a:r>
          </a:p>
          <a:p>
            <a:r>
              <a:rPr lang="en-GB" sz="900" dirty="0"/>
              <a:t>Listening for gist.</a:t>
            </a:r>
            <a:endParaRPr lang="en-GB" sz="800" dirty="0"/>
          </a:p>
        </p:txBody>
      </p:sp>
      <p:sp>
        <p:nvSpPr>
          <p:cNvPr id="17" name="Flowchart: Connector 16">
            <a:extLst>
              <a:ext uri="{FF2B5EF4-FFF2-40B4-BE49-F238E27FC236}">
                <a16:creationId xmlns:a16="http://schemas.microsoft.com/office/drawing/2014/main" id="{2088BE1B-0BBB-479A-AD5B-B45C11ED0E94}"/>
              </a:ext>
            </a:extLst>
          </p:cNvPr>
          <p:cNvSpPr/>
          <p:nvPr/>
        </p:nvSpPr>
        <p:spPr>
          <a:xfrm>
            <a:off x="7160499" y="4921538"/>
            <a:ext cx="748144" cy="763466"/>
          </a:xfrm>
          <a:prstGeom prst="flowChartConnector">
            <a:avLst/>
          </a:prstGeom>
          <a:solidFill>
            <a:srgbClr val="FFFF99"/>
          </a:solidFill>
        </p:spPr>
        <p:style>
          <a:lnRef idx="2">
            <a:schemeClr val="accent6"/>
          </a:lnRef>
          <a:fillRef idx="1">
            <a:schemeClr val="lt1"/>
          </a:fillRef>
          <a:effectRef idx="0">
            <a:schemeClr val="accent6"/>
          </a:effectRef>
          <a:fontRef idx="minor">
            <a:schemeClr val="dk1"/>
          </a:fontRef>
        </p:style>
        <p:txBody>
          <a:bodyPr rtlCol="0" anchor="ctr"/>
          <a:lstStyle/>
          <a:p>
            <a:pPr algn="ctr"/>
            <a:r>
              <a:rPr lang="en-GB" sz="1000" dirty="0"/>
              <a:t>Year 9</a:t>
            </a:r>
          </a:p>
        </p:txBody>
      </p:sp>
      <p:sp>
        <p:nvSpPr>
          <p:cNvPr id="18" name="Rectangle 17">
            <a:extLst>
              <a:ext uri="{FF2B5EF4-FFF2-40B4-BE49-F238E27FC236}">
                <a16:creationId xmlns:a16="http://schemas.microsoft.com/office/drawing/2014/main" id="{CB7B1BFE-71BF-4185-9D28-98E1D2965E11}"/>
              </a:ext>
            </a:extLst>
          </p:cNvPr>
          <p:cNvSpPr/>
          <p:nvPr/>
        </p:nvSpPr>
        <p:spPr>
          <a:xfrm>
            <a:off x="411637" y="1717815"/>
            <a:ext cx="2315095" cy="1285747"/>
          </a:xfrm>
          <a:prstGeom prst="rect">
            <a:avLst/>
          </a:prstGeom>
          <a:solidFill>
            <a:srgbClr val="CCECFF"/>
          </a:solidFill>
        </p:spPr>
        <p:style>
          <a:lnRef idx="2">
            <a:schemeClr val="accent6"/>
          </a:lnRef>
          <a:fillRef idx="1">
            <a:schemeClr val="lt1"/>
          </a:fillRef>
          <a:effectRef idx="0">
            <a:schemeClr val="accent6"/>
          </a:effectRef>
          <a:fontRef idx="minor">
            <a:schemeClr val="dk1"/>
          </a:fontRef>
        </p:style>
        <p:txBody>
          <a:bodyPr rtlCol="0" anchor="ctr"/>
          <a:lstStyle/>
          <a:p>
            <a:r>
              <a:rPr lang="en-GB" sz="1000" b="1" dirty="0"/>
              <a:t>Term 1</a:t>
            </a:r>
          </a:p>
          <a:p>
            <a:r>
              <a:rPr lang="en-GB" sz="900" dirty="0"/>
              <a:t>Describing healthy daily routines </a:t>
            </a:r>
          </a:p>
          <a:p>
            <a:r>
              <a:rPr lang="en-GB" sz="900" dirty="0"/>
              <a:t>Talking about mealtimes and food trends</a:t>
            </a:r>
          </a:p>
          <a:p>
            <a:r>
              <a:rPr lang="en-GB" sz="900" dirty="0"/>
              <a:t>Saying what you used to do and no longer do</a:t>
            </a:r>
          </a:p>
          <a:p>
            <a:r>
              <a:rPr lang="en-GB" sz="900" dirty="0"/>
              <a:t>Talking about illnesses and injuries</a:t>
            </a:r>
          </a:p>
          <a:p>
            <a:r>
              <a:rPr lang="en-GB" sz="900" dirty="0"/>
              <a:t>Giving advice</a:t>
            </a:r>
          </a:p>
          <a:p>
            <a:r>
              <a:rPr lang="en-GB" sz="900" dirty="0"/>
              <a:t>Discuss future plans to improve health and wellbeing</a:t>
            </a:r>
          </a:p>
          <a:p>
            <a:r>
              <a:rPr lang="en-GB" sz="900" dirty="0"/>
              <a:t>Using ‘if’ clauses</a:t>
            </a:r>
          </a:p>
        </p:txBody>
      </p:sp>
      <p:sp>
        <p:nvSpPr>
          <p:cNvPr id="19" name="Flowchart: Connector 18">
            <a:extLst>
              <a:ext uri="{FF2B5EF4-FFF2-40B4-BE49-F238E27FC236}">
                <a16:creationId xmlns:a16="http://schemas.microsoft.com/office/drawing/2014/main" id="{ADE9A2BC-CE3C-4F6B-83E6-0C76801B2B69}"/>
              </a:ext>
            </a:extLst>
          </p:cNvPr>
          <p:cNvSpPr/>
          <p:nvPr/>
        </p:nvSpPr>
        <p:spPr>
          <a:xfrm>
            <a:off x="1420784" y="2898032"/>
            <a:ext cx="648393" cy="656896"/>
          </a:xfrm>
          <a:prstGeom prst="flowChartConnector">
            <a:avLst/>
          </a:prstGeom>
          <a:solidFill>
            <a:srgbClr val="FF3300"/>
          </a:solidFill>
        </p:spPr>
        <p:style>
          <a:lnRef idx="2">
            <a:schemeClr val="accent6"/>
          </a:lnRef>
          <a:fillRef idx="1">
            <a:schemeClr val="lt1"/>
          </a:fillRef>
          <a:effectRef idx="0">
            <a:schemeClr val="accent6"/>
          </a:effectRef>
          <a:fontRef idx="minor">
            <a:schemeClr val="dk1"/>
          </a:fontRef>
        </p:style>
        <p:txBody>
          <a:bodyPr rtlCol="0" anchor="ctr"/>
          <a:lstStyle/>
          <a:p>
            <a:pPr algn="ctr"/>
            <a:r>
              <a:rPr lang="en-GB" sz="900" dirty="0"/>
              <a:t>year 10</a:t>
            </a:r>
          </a:p>
        </p:txBody>
      </p:sp>
      <p:sp>
        <p:nvSpPr>
          <p:cNvPr id="20" name="Rectangle 19">
            <a:extLst>
              <a:ext uri="{FF2B5EF4-FFF2-40B4-BE49-F238E27FC236}">
                <a16:creationId xmlns:a16="http://schemas.microsoft.com/office/drawing/2014/main" id="{3C325B8A-FFC3-4D07-96BE-07A6FFCA8042}"/>
              </a:ext>
            </a:extLst>
          </p:cNvPr>
          <p:cNvSpPr/>
          <p:nvPr/>
        </p:nvSpPr>
        <p:spPr>
          <a:xfrm>
            <a:off x="2706746" y="1717815"/>
            <a:ext cx="2012472" cy="1134049"/>
          </a:xfrm>
          <a:prstGeom prst="rect">
            <a:avLst/>
          </a:prstGeom>
          <a:solidFill>
            <a:srgbClr val="CCECFF"/>
          </a:solidFill>
        </p:spPr>
        <p:style>
          <a:lnRef idx="2">
            <a:schemeClr val="accent6"/>
          </a:lnRef>
          <a:fillRef idx="1">
            <a:schemeClr val="lt1"/>
          </a:fillRef>
          <a:effectRef idx="0">
            <a:schemeClr val="accent6"/>
          </a:effectRef>
          <a:fontRef idx="minor">
            <a:schemeClr val="dk1"/>
          </a:fontRef>
        </p:style>
        <p:txBody>
          <a:bodyPr rtlCol="0" anchor="ctr"/>
          <a:lstStyle/>
          <a:p>
            <a:r>
              <a:rPr lang="en-GB" sz="1000" b="1" dirty="0"/>
              <a:t>Term 2</a:t>
            </a:r>
          </a:p>
          <a:p>
            <a:r>
              <a:rPr lang="en-GB" sz="900" dirty="0"/>
              <a:t>Talking about schools in Spain and UK</a:t>
            </a:r>
          </a:p>
          <a:p>
            <a:r>
              <a:rPr lang="en-GB" sz="900" dirty="0"/>
              <a:t>Forming open/closed questions</a:t>
            </a:r>
          </a:p>
          <a:p>
            <a:r>
              <a:rPr lang="en-GB" sz="900" dirty="0"/>
              <a:t>Using relative pronouns</a:t>
            </a:r>
          </a:p>
          <a:p>
            <a:r>
              <a:rPr lang="en-GB" sz="900" dirty="0"/>
              <a:t>Giving other people’s opinions</a:t>
            </a:r>
          </a:p>
          <a:p>
            <a:r>
              <a:rPr lang="en-GB" sz="900" dirty="0"/>
              <a:t>Talking about how I would change my school and describing a school trip in the past.</a:t>
            </a:r>
          </a:p>
        </p:txBody>
      </p:sp>
      <p:sp>
        <p:nvSpPr>
          <p:cNvPr id="21" name="Arrow: Pentagon 20">
            <a:extLst>
              <a:ext uri="{FF2B5EF4-FFF2-40B4-BE49-F238E27FC236}">
                <a16:creationId xmlns:a16="http://schemas.microsoft.com/office/drawing/2014/main" id="{8DD4F21E-FC7C-4D30-BD6C-DB2997454270}"/>
              </a:ext>
            </a:extLst>
          </p:cNvPr>
          <p:cNvSpPr/>
          <p:nvPr/>
        </p:nvSpPr>
        <p:spPr>
          <a:xfrm>
            <a:off x="4736412" y="1717816"/>
            <a:ext cx="3084268" cy="1192470"/>
          </a:xfrm>
          <a:prstGeom prst="homePlate">
            <a:avLst/>
          </a:prstGeom>
          <a:solidFill>
            <a:srgbClr val="CCECFF"/>
          </a:solidFill>
        </p:spPr>
        <p:style>
          <a:lnRef idx="2">
            <a:schemeClr val="accent6"/>
          </a:lnRef>
          <a:fillRef idx="1">
            <a:schemeClr val="lt1"/>
          </a:fillRef>
          <a:effectRef idx="0">
            <a:schemeClr val="accent6"/>
          </a:effectRef>
          <a:fontRef idx="minor">
            <a:schemeClr val="dk1"/>
          </a:fontRef>
        </p:style>
        <p:txBody>
          <a:bodyPr rtlCol="0" anchor="ctr"/>
          <a:lstStyle/>
          <a:p>
            <a:endParaRPr lang="en-GB" sz="1000" dirty="0"/>
          </a:p>
          <a:p>
            <a:r>
              <a:rPr lang="en-GB" sz="1000" b="1" dirty="0"/>
              <a:t>Term 3</a:t>
            </a:r>
          </a:p>
          <a:p>
            <a:r>
              <a:rPr lang="en-GB" sz="900" dirty="0"/>
              <a:t>Finding out about Colombia</a:t>
            </a:r>
          </a:p>
          <a:p>
            <a:r>
              <a:rPr lang="en-GB" sz="900" dirty="0"/>
              <a:t>Describing cities / the local area using different tenses</a:t>
            </a:r>
          </a:p>
          <a:p>
            <a:r>
              <a:rPr lang="en-GB" sz="900" dirty="0"/>
              <a:t>Describing how a city has changed using the perfect</a:t>
            </a:r>
          </a:p>
          <a:p>
            <a:r>
              <a:rPr lang="en-GB" sz="900" dirty="0"/>
              <a:t>Comparing now and then using the imperfect</a:t>
            </a:r>
          </a:p>
          <a:p>
            <a:r>
              <a:rPr lang="en-GB" sz="900" dirty="0"/>
              <a:t>Describing shopping preferences</a:t>
            </a:r>
          </a:p>
          <a:p>
            <a:r>
              <a:rPr lang="en-GB" sz="900" dirty="0"/>
              <a:t>Using irregular </a:t>
            </a:r>
            <a:r>
              <a:rPr lang="en-GB" sz="900" dirty="0" err="1"/>
              <a:t>preterite</a:t>
            </a:r>
            <a:r>
              <a:rPr lang="en-GB" sz="900" dirty="0"/>
              <a:t> verbs</a:t>
            </a:r>
          </a:p>
          <a:p>
            <a:r>
              <a:rPr lang="en-GB" sz="900" dirty="0"/>
              <a:t>Finding different ways to describe future plans</a:t>
            </a:r>
            <a:endParaRPr lang="en-GB" sz="1000" dirty="0"/>
          </a:p>
          <a:p>
            <a:endParaRPr lang="en-GB" sz="1000" dirty="0"/>
          </a:p>
        </p:txBody>
      </p:sp>
      <p:sp>
        <p:nvSpPr>
          <p:cNvPr id="22" name="TextBox 21">
            <a:extLst>
              <a:ext uri="{FF2B5EF4-FFF2-40B4-BE49-F238E27FC236}">
                <a16:creationId xmlns:a16="http://schemas.microsoft.com/office/drawing/2014/main" id="{B781B76D-8197-467E-927D-AD87BEFB2E1B}"/>
              </a:ext>
            </a:extLst>
          </p:cNvPr>
          <p:cNvSpPr txBox="1"/>
          <p:nvPr/>
        </p:nvSpPr>
        <p:spPr>
          <a:xfrm>
            <a:off x="7985186" y="1929801"/>
            <a:ext cx="2248525" cy="1077218"/>
          </a:xfrm>
          <a:prstGeom prst="rect">
            <a:avLst/>
          </a:prstGeom>
          <a:solidFill>
            <a:srgbClr val="CCECFF"/>
          </a:solidFill>
        </p:spPr>
        <p:txBody>
          <a:bodyPr wrap="square" rtlCol="0">
            <a:spAutoFit/>
          </a:bodyPr>
          <a:lstStyle/>
          <a:p>
            <a:r>
              <a:rPr lang="en-GB" sz="1000" b="1" dirty="0"/>
              <a:t>Term 1</a:t>
            </a:r>
          </a:p>
          <a:p>
            <a:r>
              <a:rPr lang="en-GB" sz="900" dirty="0"/>
              <a:t>Using pronouns after prepositions</a:t>
            </a:r>
          </a:p>
          <a:p>
            <a:r>
              <a:rPr lang="en-GB" sz="900" dirty="0"/>
              <a:t>Talking about social and climate issues</a:t>
            </a:r>
          </a:p>
          <a:p>
            <a:r>
              <a:rPr lang="en-GB" sz="900" dirty="0"/>
              <a:t>Using </a:t>
            </a:r>
            <a:r>
              <a:rPr lang="en-GB" sz="900" i="1" dirty="0"/>
              <a:t>se </a:t>
            </a:r>
            <a:r>
              <a:rPr lang="en-GB" sz="900" i="1" dirty="0" err="1"/>
              <a:t>debería</a:t>
            </a:r>
            <a:r>
              <a:rPr lang="en-GB" sz="900" i="1" dirty="0"/>
              <a:t> </a:t>
            </a:r>
            <a:r>
              <a:rPr lang="en-GB" sz="900" dirty="0"/>
              <a:t>to give solutions  </a:t>
            </a:r>
          </a:p>
          <a:p>
            <a:r>
              <a:rPr lang="en-GB" sz="900" dirty="0"/>
              <a:t>Using and avoiding the passive</a:t>
            </a:r>
          </a:p>
          <a:p>
            <a:r>
              <a:rPr lang="en-GB" sz="900" dirty="0"/>
              <a:t>Using the imperfect continuous</a:t>
            </a:r>
          </a:p>
          <a:p>
            <a:r>
              <a:rPr lang="en-GB" sz="900" dirty="0"/>
              <a:t>Talking about others in the </a:t>
            </a:r>
            <a:r>
              <a:rPr lang="en-GB" sz="900" dirty="0" err="1"/>
              <a:t>pretirite</a:t>
            </a:r>
            <a:endParaRPr lang="en-GB" sz="900" dirty="0"/>
          </a:p>
        </p:txBody>
      </p:sp>
      <p:sp>
        <p:nvSpPr>
          <p:cNvPr id="23" name="Rectangle: Top Corners Rounded 22">
            <a:extLst>
              <a:ext uri="{FF2B5EF4-FFF2-40B4-BE49-F238E27FC236}">
                <a16:creationId xmlns:a16="http://schemas.microsoft.com/office/drawing/2014/main" id="{D5D38857-D908-45E4-A0D6-5BCE8C3F5DB6}"/>
              </a:ext>
            </a:extLst>
          </p:cNvPr>
          <p:cNvSpPr/>
          <p:nvPr/>
        </p:nvSpPr>
        <p:spPr>
          <a:xfrm rot="5400000">
            <a:off x="10415160" y="1319861"/>
            <a:ext cx="1409357" cy="1723868"/>
          </a:xfrm>
          <a:prstGeom prst="round2SameRect">
            <a:avLst/>
          </a:prstGeom>
          <a:solidFill>
            <a:srgbClr val="CCECFF"/>
          </a:solidFill>
        </p:spPr>
        <p:style>
          <a:lnRef idx="2">
            <a:schemeClr val="accent6"/>
          </a:lnRef>
          <a:fillRef idx="1">
            <a:schemeClr val="lt1"/>
          </a:fillRef>
          <a:effectRef idx="0">
            <a:schemeClr val="accent6"/>
          </a:effectRef>
          <a:fontRef idx="minor">
            <a:schemeClr val="dk1"/>
          </a:fontRef>
        </p:style>
        <p:txBody>
          <a:bodyPr vert="vert270" rtlCol="0" anchor="ctr"/>
          <a:lstStyle/>
          <a:p>
            <a:pPr algn="ctr"/>
            <a:r>
              <a:rPr lang="en-GB" sz="1000" b="1" dirty="0"/>
              <a:t>Term 2</a:t>
            </a:r>
          </a:p>
          <a:p>
            <a:pPr algn="ctr"/>
            <a:r>
              <a:rPr lang="en-GB" sz="1000" dirty="0"/>
              <a:t>Using listening preparation time effectively.</a:t>
            </a:r>
          </a:p>
          <a:p>
            <a:pPr algn="ctr"/>
            <a:r>
              <a:rPr lang="en-GB" sz="1000" dirty="0"/>
              <a:t>Revision of all tenses.</a:t>
            </a:r>
          </a:p>
          <a:p>
            <a:pPr algn="ctr"/>
            <a:r>
              <a:rPr lang="en-GB" sz="1000" dirty="0"/>
              <a:t>Practising exam technique.</a:t>
            </a:r>
          </a:p>
          <a:p>
            <a:pPr algn="ctr"/>
            <a:r>
              <a:rPr lang="en-GB" sz="1000" dirty="0"/>
              <a:t>Learning from past papers.</a:t>
            </a:r>
          </a:p>
          <a:p>
            <a:pPr algn="ctr"/>
            <a:r>
              <a:rPr lang="en-GB" sz="1000" dirty="0"/>
              <a:t>Speaking preparation.</a:t>
            </a:r>
          </a:p>
          <a:p>
            <a:pPr algn="ctr"/>
            <a:r>
              <a:rPr lang="en-GB" sz="1000" dirty="0"/>
              <a:t>Speaking exam.</a:t>
            </a:r>
          </a:p>
        </p:txBody>
      </p:sp>
      <p:sp>
        <p:nvSpPr>
          <p:cNvPr id="24" name="Flowchart: Connector 23">
            <a:extLst>
              <a:ext uri="{FF2B5EF4-FFF2-40B4-BE49-F238E27FC236}">
                <a16:creationId xmlns:a16="http://schemas.microsoft.com/office/drawing/2014/main" id="{B5F53121-300B-4AD8-96E8-0C33BF4D2742}"/>
              </a:ext>
            </a:extLst>
          </p:cNvPr>
          <p:cNvSpPr/>
          <p:nvPr/>
        </p:nvSpPr>
        <p:spPr>
          <a:xfrm>
            <a:off x="7351692" y="2282430"/>
            <a:ext cx="674625" cy="633018"/>
          </a:xfrm>
          <a:prstGeom prst="flowChartConnector">
            <a:avLst/>
          </a:prstGeom>
          <a:solidFill>
            <a:srgbClr val="92D050"/>
          </a:solidFill>
        </p:spPr>
        <p:style>
          <a:lnRef idx="2">
            <a:schemeClr val="accent6"/>
          </a:lnRef>
          <a:fillRef idx="1">
            <a:schemeClr val="lt1"/>
          </a:fillRef>
          <a:effectRef idx="0">
            <a:schemeClr val="accent6"/>
          </a:effectRef>
          <a:fontRef idx="minor">
            <a:schemeClr val="dk1"/>
          </a:fontRef>
        </p:style>
        <p:txBody>
          <a:bodyPr rtlCol="0" anchor="ctr"/>
          <a:lstStyle/>
          <a:p>
            <a:pPr algn="ctr"/>
            <a:r>
              <a:rPr lang="en-GB" sz="1000" dirty="0"/>
              <a:t>Year 11</a:t>
            </a:r>
          </a:p>
        </p:txBody>
      </p:sp>
      <p:sp>
        <p:nvSpPr>
          <p:cNvPr id="25" name="TextBox 24">
            <a:extLst>
              <a:ext uri="{FF2B5EF4-FFF2-40B4-BE49-F238E27FC236}">
                <a16:creationId xmlns:a16="http://schemas.microsoft.com/office/drawing/2014/main" id="{9F5394F1-B6EB-44EF-B3B1-B43E586A04A7}"/>
              </a:ext>
            </a:extLst>
          </p:cNvPr>
          <p:cNvSpPr txBox="1"/>
          <p:nvPr/>
        </p:nvSpPr>
        <p:spPr>
          <a:xfrm>
            <a:off x="207819" y="4763193"/>
            <a:ext cx="2128058" cy="1231106"/>
          </a:xfrm>
          <a:prstGeom prst="rect">
            <a:avLst/>
          </a:prstGeom>
          <a:noFill/>
        </p:spPr>
        <p:txBody>
          <a:bodyPr wrap="square" rtlCol="0">
            <a:spAutoFit/>
          </a:bodyPr>
          <a:lstStyle/>
          <a:p>
            <a:endParaRPr lang="en-GB" sz="1400" dirty="0"/>
          </a:p>
          <a:p>
            <a:endParaRPr lang="en-GB" sz="1400" dirty="0"/>
          </a:p>
          <a:p>
            <a:endParaRPr lang="en-GB" sz="1400" dirty="0"/>
          </a:p>
          <a:p>
            <a:endParaRPr lang="en-GB" sz="1400" dirty="0"/>
          </a:p>
          <a:p>
            <a:endParaRPr lang="en-GB" dirty="0"/>
          </a:p>
        </p:txBody>
      </p:sp>
      <p:pic>
        <p:nvPicPr>
          <p:cNvPr id="27" name="Picture 26">
            <a:extLst>
              <a:ext uri="{FF2B5EF4-FFF2-40B4-BE49-F238E27FC236}">
                <a16:creationId xmlns:a16="http://schemas.microsoft.com/office/drawing/2014/main" id="{CE43C690-8395-4CD2-BBD2-33F79B3CA9D1}"/>
              </a:ext>
            </a:extLst>
          </p:cNvPr>
          <p:cNvPicPr>
            <a:picLocks noChangeAspect="1"/>
          </p:cNvPicPr>
          <p:nvPr/>
        </p:nvPicPr>
        <p:blipFill>
          <a:blip r:embed="rId2"/>
          <a:stretch>
            <a:fillRect/>
          </a:stretch>
        </p:blipFill>
        <p:spPr>
          <a:xfrm>
            <a:off x="9446999" y="4959021"/>
            <a:ext cx="2480717" cy="939202"/>
          </a:xfrm>
          <a:prstGeom prst="rect">
            <a:avLst/>
          </a:prstGeom>
        </p:spPr>
      </p:pic>
      <p:pic>
        <p:nvPicPr>
          <p:cNvPr id="28" name="Picture 27">
            <a:extLst>
              <a:ext uri="{FF2B5EF4-FFF2-40B4-BE49-F238E27FC236}">
                <a16:creationId xmlns:a16="http://schemas.microsoft.com/office/drawing/2014/main" id="{454AB53E-A032-480F-BDCE-5414DED87D9D}"/>
              </a:ext>
            </a:extLst>
          </p:cNvPr>
          <p:cNvPicPr>
            <a:picLocks noChangeAspect="1"/>
          </p:cNvPicPr>
          <p:nvPr/>
        </p:nvPicPr>
        <p:blipFill rotWithShape="1">
          <a:blip r:embed="rId3"/>
          <a:srcRect b="22929"/>
          <a:stretch/>
        </p:blipFill>
        <p:spPr>
          <a:xfrm>
            <a:off x="8840066" y="5994299"/>
            <a:ext cx="3087650" cy="724250"/>
          </a:xfrm>
          <a:prstGeom prst="rect">
            <a:avLst/>
          </a:prstGeom>
        </p:spPr>
      </p:pic>
    </p:spTree>
    <p:extLst>
      <p:ext uri="{BB962C8B-B14F-4D97-AF65-F5344CB8AC3E}">
        <p14:creationId xmlns:p14="http://schemas.microsoft.com/office/powerpoint/2010/main" val="24668388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6B014FA9-F5C5-4899-9385-E8B05A628415}"/>
              </a:ext>
            </a:extLst>
          </p:cNvPr>
          <p:cNvGraphicFramePr>
            <a:graphicFrameLocks noGrp="1"/>
          </p:cNvGraphicFramePr>
          <p:nvPr>
            <p:extLst>
              <p:ext uri="{D42A27DB-BD31-4B8C-83A1-F6EECF244321}">
                <p14:modId xmlns:p14="http://schemas.microsoft.com/office/powerpoint/2010/main" val="885182416"/>
              </p:ext>
            </p:extLst>
          </p:nvPr>
        </p:nvGraphicFramePr>
        <p:xfrm>
          <a:off x="174567" y="182880"/>
          <a:ext cx="9852430" cy="6492240"/>
        </p:xfrm>
        <a:graphic>
          <a:graphicData uri="http://schemas.openxmlformats.org/drawingml/2006/table">
            <a:tbl>
              <a:tblPr firstRow="1" bandRow="1">
                <a:tableStyleId>{5C22544A-7EE6-4342-B048-85BDC9FD1C3A}</a:tableStyleId>
              </a:tblPr>
              <a:tblGrid>
                <a:gridCol w="1970486">
                  <a:extLst>
                    <a:ext uri="{9D8B030D-6E8A-4147-A177-3AD203B41FA5}">
                      <a16:colId xmlns:a16="http://schemas.microsoft.com/office/drawing/2014/main" val="1080716420"/>
                    </a:ext>
                  </a:extLst>
                </a:gridCol>
                <a:gridCol w="1970486">
                  <a:extLst>
                    <a:ext uri="{9D8B030D-6E8A-4147-A177-3AD203B41FA5}">
                      <a16:colId xmlns:a16="http://schemas.microsoft.com/office/drawing/2014/main" val="146802131"/>
                    </a:ext>
                  </a:extLst>
                </a:gridCol>
                <a:gridCol w="1970486">
                  <a:extLst>
                    <a:ext uri="{9D8B030D-6E8A-4147-A177-3AD203B41FA5}">
                      <a16:colId xmlns:a16="http://schemas.microsoft.com/office/drawing/2014/main" val="1359350500"/>
                    </a:ext>
                  </a:extLst>
                </a:gridCol>
                <a:gridCol w="1970486">
                  <a:extLst>
                    <a:ext uri="{9D8B030D-6E8A-4147-A177-3AD203B41FA5}">
                      <a16:colId xmlns:a16="http://schemas.microsoft.com/office/drawing/2014/main" val="1117149984"/>
                    </a:ext>
                  </a:extLst>
                </a:gridCol>
                <a:gridCol w="1970486">
                  <a:extLst>
                    <a:ext uri="{9D8B030D-6E8A-4147-A177-3AD203B41FA5}">
                      <a16:colId xmlns:a16="http://schemas.microsoft.com/office/drawing/2014/main" val="1903769619"/>
                    </a:ext>
                  </a:extLst>
                </a:gridCol>
              </a:tblGrid>
              <a:tr h="370840">
                <a:tc>
                  <a:txBody>
                    <a:bodyPr/>
                    <a:lstStyle/>
                    <a:p>
                      <a:r>
                        <a:rPr lang="en-GB" sz="1200" u="sng" dirty="0">
                          <a:solidFill>
                            <a:srgbClr val="002060"/>
                          </a:solidFill>
                        </a:rPr>
                        <a:t>Year 9 Autumn Term 1</a:t>
                      </a:r>
                    </a:p>
                    <a:p>
                      <a:r>
                        <a:rPr lang="en-GB" sz="1200" u="sng" dirty="0">
                          <a:solidFill>
                            <a:srgbClr val="002060"/>
                          </a:solidFill>
                        </a:rPr>
                        <a:t>Key knowledge</a:t>
                      </a:r>
                    </a:p>
                    <a:p>
                      <a:endParaRPr lang="en-GB" sz="1200" u="sng" dirty="0">
                        <a:solidFill>
                          <a:srgbClr val="002060"/>
                        </a:solidFill>
                      </a:endParaRPr>
                    </a:p>
                    <a:p>
                      <a:endParaRPr lang="en-GB" sz="1200" u="sng" dirty="0">
                        <a:solidFill>
                          <a:srgbClr val="002060"/>
                        </a:solidFill>
                      </a:endParaRPr>
                    </a:p>
                    <a:p>
                      <a:r>
                        <a:rPr lang="en-GB" sz="1200" dirty="0"/>
                        <a:t>Saying what people d</a:t>
                      </a:r>
                      <a:endParaRPr lang="en-GB" sz="1200" dirty="0">
                        <a:solidFill>
                          <a:srgbClr val="002060"/>
                        </a:solidFill>
                      </a:endParaRPr>
                    </a:p>
                    <a:p>
                      <a:r>
                        <a:rPr lang="en-GB" sz="1200" i="1" u="sng" dirty="0">
                          <a:solidFill>
                            <a:srgbClr val="002060"/>
                          </a:solidFill>
                        </a:rPr>
                        <a:t>¡</a:t>
                      </a:r>
                      <a:r>
                        <a:rPr lang="en-GB" sz="1200" i="1" u="sng" dirty="0" err="1">
                          <a:solidFill>
                            <a:srgbClr val="002060"/>
                          </a:solidFill>
                        </a:rPr>
                        <a:t>Diviértete</a:t>
                      </a:r>
                      <a:r>
                        <a:rPr lang="en-GB" sz="1200" i="1" u="sng" dirty="0">
                          <a:solidFill>
                            <a:srgbClr val="002060"/>
                          </a:solidFill>
                        </a:rPr>
                        <a:t>!</a:t>
                      </a:r>
                    </a:p>
                    <a:p>
                      <a:endParaRPr lang="en-GB" sz="1200" dirty="0">
                        <a:solidFill>
                          <a:srgbClr val="002060"/>
                        </a:solidFill>
                        <a:latin typeface="Calibri" panose="020F0502020204030204" pitchFamily="34" charset="0"/>
                        <a:ea typeface="Calibri" panose="020F0502020204030204" pitchFamily="34" charset="0"/>
                        <a:cs typeface="Calibri" panose="020F0502020204030204" pitchFamily="34" charset="0"/>
                      </a:endParaRPr>
                    </a:p>
                    <a:p>
                      <a:r>
                        <a:rPr lang="en-GB" sz="1200" dirty="0">
                          <a:solidFill>
                            <a:srgbClr val="002060"/>
                          </a:solidFill>
                          <a:latin typeface="Calibri" panose="020F0502020204030204" pitchFamily="34" charset="0"/>
                          <a:ea typeface="Calibri" panose="020F0502020204030204" pitchFamily="34" charset="0"/>
                          <a:cs typeface="Calibri" panose="020F0502020204030204" pitchFamily="34" charset="0"/>
                        </a:rPr>
                        <a:t>Talking about Spanish-speaking sports stars</a:t>
                      </a:r>
                    </a:p>
                    <a:p>
                      <a:r>
                        <a:rPr lang="en-GB" sz="1200" dirty="0">
                          <a:solidFill>
                            <a:srgbClr val="002060"/>
                          </a:solidFill>
                          <a:latin typeface="Calibri" panose="020F0502020204030204" pitchFamily="34" charset="0"/>
                          <a:ea typeface="Calibri" panose="020F0502020204030204" pitchFamily="34" charset="0"/>
                          <a:cs typeface="Calibri" panose="020F0502020204030204" pitchFamily="34" charset="0"/>
                        </a:rPr>
                        <a:t>Using adjectives in Spanish</a:t>
                      </a:r>
                    </a:p>
                    <a:p>
                      <a:r>
                        <a:rPr lang="en-GB" sz="1200" dirty="0">
                          <a:solidFill>
                            <a:srgbClr val="002060"/>
                          </a:solidFill>
                          <a:latin typeface="Calibri" panose="020F0502020204030204" pitchFamily="34" charset="0"/>
                          <a:ea typeface="Calibri" panose="020F0502020204030204" pitchFamily="34" charset="0"/>
                          <a:cs typeface="Calibri" panose="020F0502020204030204" pitchFamily="34" charset="0"/>
                        </a:rPr>
                        <a:t>Talking about life online </a:t>
                      </a:r>
                    </a:p>
                    <a:p>
                      <a:r>
                        <a:rPr lang="en-GB" sz="1200" dirty="0">
                          <a:solidFill>
                            <a:srgbClr val="002060"/>
                          </a:solidFill>
                          <a:latin typeface="Calibri" panose="020F0502020204030204" pitchFamily="34" charset="0"/>
                          <a:ea typeface="Calibri" panose="020F0502020204030204" pitchFamily="34" charset="0"/>
                          <a:cs typeface="Calibri" panose="020F0502020204030204" pitchFamily="34" charset="0"/>
                        </a:rPr>
                        <a:t>Revising the present tense </a:t>
                      </a:r>
                    </a:p>
                    <a:p>
                      <a:r>
                        <a:rPr lang="en-GB" sz="1200" dirty="0">
                          <a:solidFill>
                            <a:srgbClr val="002060"/>
                          </a:solidFill>
                          <a:latin typeface="Calibri" panose="020F0502020204030204" pitchFamily="34" charset="0"/>
                          <a:ea typeface="Calibri" panose="020F0502020204030204" pitchFamily="34" charset="0"/>
                          <a:cs typeface="Calibri" panose="020F0502020204030204" pitchFamily="34" charset="0"/>
                        </a:rPr>
                        <a:t>Using expressions of frequency </a:t>
                      </a:r>
                    </a:p>
                    <a:p>
                      <a:r>
                        <a:rPr lang="en-GB" sz="1200" dirty="0">
                          <a:solidFill>
                            <a:srgbClr val="002060"/>
                          </a:solidFill>
                          <a:latin typeface="Calibri" panose="020F0502020204030204" pitchFamily="34" charset="0"/>
                          <a:ea typeface="Calibri" panose="020F0502020204030204" pitchFamily="34" charset="0"/>
                          <a:cs typeface="Calibri" panose="020F0502020204030204" pitchFamily="34" charset="0"/>
                        </a:rPr>
                        <a:t>Talking about sports and free-time activities</a:t>
                      </a:r>
                    </a:p>
                    <a:p>
                      <a:r>
                        <a:rPr lang="en-GB" sz="1200" dirty="0">
                          <a:solidFill>
                            <a:srgbClr val="002060"/>
                          </a:solidFill>
                          <a:latin typeface="Calibri" panose="020F0502020204030204" pitchFamily="34" charset="0"/>
                          <a:ea typeface="Calibri" panose="020F0502020204030204" pitchFamily="34" charset="0"/>
                          <a:cs typeface="Calibri" panose="020F0502020204030204" pitchFamily="34" charset="0"/>
                        </a:rPr>
                        <a:t>Revising irregular present tense verbs</a:t>
                      </a:r>
                    </a:p>
                    <a:p>
                      <a:r>
                        <a:rPr lang="en-GB" sz="1200" dirty="0">
                          <a:solidFill>
                            <a:srgbClr val="002060"/>
                          </a:solidFill>
                          <a:latin typeface="Calibri" panose="020F0502020204030204" pitchFamily="34" charset="0"/>
                          <a:ea typeface="Calibri" panose="020F0502020204030204" pitchFamily="34" charset="0"/>
                          <a:cs typeface="Calibri" panose="020F0502020204030204" pitchFamily="34" charset="0"/>
                        </a:rPr>
                        <a:t>Using opinion verbs and expressions</a:t>
                      </a:r>
                    </a:p>
                    <a:p>
                      <a:r>
                        <a:rPr lang="en-GB" sz="1200" dirty="0">
                          <a:solidFill>
                            <a:srgbClr val="002060"/>
                          </a:solidFill>
                          <a:latin typeface="Calibri" panose="020F0502020204030204" pitchFamily="34" charset="0"/>
                          <a:ea typeface="Calibri" panose="020F0502020204030204" pitchFamily="34" charset="0"/>
                          <a:cs typeface="Calibri" panose="020F0502020204030204" pitchFamily="34" charset="0"/>
                        </a:rPr>
                        <a:t>Planning a cinema visit</a:t>
                      </a:r>
                    </a:p>
                    <a:p>
                      <a:r>
                        <a:rPr lang="en-GB" sz="1200" dirty="0">
                          <a:solidFill>
                            <a:srgbClr val="002060"/>
                          </a:solidFill>
                          <a:latin typeface="Calibri" panose="020F0502020204030204" pitchFamily="34" charset="0"/>
                          <a:ea typeface="Calibri" panose="020F0502020204030204" pitchFamily="34" charset="0"/>
                          <a:cs typeface="Calibri" panose="020F0502020204030204" pitchFamily="34" charset="0"/>
                        </a:rPr>
                        <a:t>Arranging to go out</a:t>
                      </a:r>
                    </a:p>
                    <a:p>
                      <a:r>
                        <a:rPr lang="en-GB" sz="1200" dirty="0">
                          <a:solidFill>
                            <a:srgbClr val="002060"/>
                          </a:solidFill>
                          <a:latin typeface="Calibri" panose="020F0502020204030204" pitchFamily="34" charset="0"/>
                          <a:ea typeface="Calibri" panose="020F0502020204030204" pitchFamily="34" charset="0"/>
                          <a:cs typeface="Calibri" panose="020F0502020204030204" pitchFamily="34" charset="0"/>
                        </a:rPr>
                        <a:t>Using the near future tense</a:t>
                      </a:r>
                    </a:p>
                    <a:p>
                      <a:r>
                        <a:rPr lang="en-GB" sz="1200" dirty="0">
                          <a:solidFill>
                            <a:srgbClr val="002060"/>
                          </a:solidFill>
                          <a:latin typeface="Calibri" panose="020F0502020204030204" pitchFamily="34" charset="0"/>
                          <a:ea typeface="Calibri" panose="020F0502020204030204" pitchFamily="34" charset="0"/>
                          <a:cs typeface="Calibri" panose="020F0502020204030204" pitchFamily="34" charset="0"/>
                        </a:rPr>
                        <a:t>Listening for preferences</a:t>
                      </a:r>
                    </a:p>
                    <a:p>
                      <a:endParaRPr lang="en-GB" sz="1200" u="sng" dirty="0">
                        <a:solidFill>
                          <a:srgbClr val="002060"/>
                        </a:solidFill>
                      </a:endParaRPr>
                    </a:p>
                    <a:p>
                      <a:r>
                        <a:rPr lang="en-GB" sz="1200" u="sng" dirty="0">
                          <a:solidFill>
                            <a:srgbClr val="002060"/>
                          </a:solidFill>
                        </a:rPr>
                        <a:t>Key questions</a:t>
                      </a:r>
                    </a:p>
                    <a:p>
                      <a:pPr marL="0" indent="0">
                        <a:buFont typeface="Arial" panose="020B0604020202020204" pitchFamily="34" charset="0"/>
                        <a:buNone/>
                      </a:pPr>
                      <a:r>
                        <a:rPr lang="es-ES" sz="1200" u="sng" dirty="0">
                          <a:solidFill>
                            <a:srgbClr val="002060"/>
                          </a:solidFill>
                        </a:rPr>
                        <a:t>¿Cómo eres?</a:t>
                      </a:r>
                    </a:p>
                    <a:p>
                      <a:pPr marL="0" indent="0">
                        <a:buFont typeface="Arial" panose="020B0604020202020204" pitchFamily="34" charset="0"/>
                        <a:buNone/>
                      </a:pPr>
                      <a:r>
                        <a:rPr lang="es-ES" sz="1200" u="sng" dirty="0">
                          <a:solidFill>
                            <a:srgbClr val="002060"/>
                          </a:solidFill>
                        </a:rPr>
                        <a:t>¿Qué haces con tu móvil/ordenador/portátil?</a:t>
                      </a:r>
                    </a:p>
                    <a:p>
                      <a:pPr marL="0" indent="0">
                        <a:buFont typeface="Arial" panose="020B0604020202020204" pitchFamily="34" charset="0"/>
                        <a:buNone/>
                      </a:pPr>
                      <a:r>
                        <a:rPr lang="es-ES" sz="1200" u="sng" dirty="0">
                          <a:solidFill>
                            <a:srgbClr val="002060"/>
                          </a:solidFill>
                        </a:rPr>
                        <a:t>¿Qué actividades haces en </a:t>
                      </a:r>
                    </a:p>
                    <a:p>
                      <a:pPr marL="0" indent="0">
                        <a:buFont typeface="Arial" panose="020B0604020202020204" pitchFamily="34" charset="0"/>
                        <a:buNone/>
                      </a:pPr>
                      <a:r>
                        <a:rPr lang="es-ES" sz="1200" u="sng" dirty="0">
                          <a:solidFill>
                            <a:srgbClr val="002060"/>
                          </a:solidFill>
                        </a:rPr>
                        <a:t>tu tiempo libre?</a:t>
                      </a:r>
                    </a:p>
                    <a:p>
                      <a:pPr marL="0" indent="0">
                        <a:buFont typeface="Arial" panose="020B0604020202020204" pitchFamily="34" charset="0"/>
                        <a:buNone/>
                      </a:pPr>
                      <a:r>
                        <a:rPr lang="es-ES" sz="1200" u="sng" dirty="0">
                          <a:solidFill>
                            <a:srgbClr val="002060"/>
                          </a:solidFill>
                        </a:rPr>
                        <a:t>¿Quieres ir [de compras] [mañana]?</a:t>
                      </a:r>
                    </a:p>
                    <a:p>
                      <a:pPr marL="0" indent="0">
                        <a:buFont typeface="Arial" panose="020B0604020202020204" pitchFamily="34" charset="0"/>
                        <a:buNone/>
                      </a:pPr>
                      <a:r>
                        <a:rPr lang="es-ES" sz="1200" u="sng" dirty="0">
                          <a:solidFill>
                            <a:srgbClr val="002060"/>
                          </a:solidFill>
                        </a:rPr>
                        <a:t>¿A qué hora quedamos?</a:t>
                      </a:r>
                      <a:endParaRPr lang="en-GB" sz="1200" u="sng" dirty="0">
                        <a:solidFill>
                          <a:srgbClr val="002060"/>
                        </a:solidFill>
                      </a:endParaRPr>
                    </a:p>
                    <a:p>
                      <a:pPr marL="0" indent="0">
                        <a:buFont typeface="Arial" panose="020B0604020202020204" pitchFamily="34" charset="0"/>
                        <a:buNone/>
                      </a:pPr>
                      <a:endParaRPr lang="en-GB" sz="1200" u="sng" dirty="0">
                        <a:solidFill>
                          <a:srgbClr val="002060"/>
                        </a:solidFill>
                      </a:endParaRPr>
                    </a:p>
                  </a:txBody>
                  <a:tcP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u="sng" dirty="0">
                          <a:solidFill>
                            <a:srgbClr val="002060"/>
                          </a:solidFill>
                        </a:rPr>
                        <a:t>Grammar</a:t>
                      </a:r>
                    </a:p>
                    <a:p>
                      <a:endParaRPr lang="en-GB" sz="1200" b="0" dirty="0">
                        <a:solidFill>
                          <a:srgbClr val="002060"/>
                        </a:solidFill>
                      </a:endParaRPr>
                    </a:p>
                    <a:p>
                      <a:endParaRPr lang="en-GB" sz="1200" b="0" dirty="0">
                        <a:solidFill>
                          <a:srgbClr val="002060"/>
                        </a:solidFill>
                      </a:endParaRPr>
                    </a:p>
                    <a:p>
                      <a:endParaRPr lang="en-GB" sz="1200" b="0" dirty="0">
                        <a:solidFill>
                          <a:srgbClr val="002060"/>
                        </a:solidFill>
                      </a:endParaRPr>
                    </a:p>
                    <a:p>
                      <a:endParaRPr lang="en-GB" sz="1200" b="0" dirty="0">
                        <a:solidFill>
                          <a:srgbClr val="002060"/>
                        </a:solidFill>
                      </a:endParaRPr>
                    </a:p>
                    <a:p>
                      <a:r>
                        <a:rPr lang="en-GB" sz="1200" b="1" dirty="0">
                          <a:solidFill>
                            <a:srgbClr val="002060"/>
                          </a:solidFill>
                        </a:rPr>
                        <a:t>Adjectival agreements</a:t>
                      </a:r>
                    </a:p>
                    <a:p>
                      <a:endParaRPr lang="en-GB" sz="1200" b="1" dirty="0">
                        <a:solidFill>
                          <a:srgbClr val="002060"/>
                        </a:solidFill>
                      </a:endParaRPr>
                    </a:p>
                    <a:p>
                      <a:r>
                        <a:rPr lang="en-GB" sz="1200" b="1" dirty="0">
                          <a:solidFill>
                            <a:srgbClr val="002060"/>
                          </a:solidFill>
                        </a:rPr>
                        <a:t>Present tense verbs</a:t>
                      </a:r>
                    </a:p>
                    <a:p>
                      <a:pPr marL="171450" indent="-171450">
                        <a:buFont typeface="Arial" panose="020B0604020202020204" pitchFamily="34" charset="0"/>
                        <a:buChar char="•"/>
                      </a:pPr>
                      <a:r>
                        <a:rPr lang="en-GB" sz="1200" b="1" dirty="0">
                          <a:solidFill>
                            <a:srgbClr val="002060"/>
                          </a:solidFill>
                        </a:rPr>
                        <a:t>Regular </a:t>
                      </a:r>
                      <a:r>
                        <a:rPr lang="en-GB" sz="1200" b="1" i="1" dirty="0">
                          <a:solidFill>
                            <a:srgbClr val="002060"/>
                          </a:solidFill>
                        </a:rPr>
                        <a:t>-</a:t>
                      </a:r>
                      <a:r>
                        <a:rPr lang="en-GB" sz="1200" b="1" i="1" dirty="0" err="1">
                          <a:solidFill>
                            <a:srgbClr val="002060"/>
                          </a:solidFill>
                        </a:rPr>
                        <a:t>ar</a:t>
                      </a:r>
                      <a:r>
                        <a:rPr lang="en-GB" sz="1200" b="1" i="1" dirty="0">
                          <a:solidFill>
                            <a:srgbClr val="002060"/>
                          </a:solidFill>
                        </a:rPr>
                        <a:t>/-</a:t>
                      </a:r>
                      <a:r>
                        <a:rPr lang="en-GB" sz="1200" b="1" i="1" dirty="0" err="1">
                          <a:solidFill>
                            <a:srgbClr val="002060"/>
                          </a:solidFill>
                        </a:rPr>
                        <a:t>er</a:t>
                      </a:r>
                      <a:r>
                        <a:rPr lang="en-GB" sz="1200" b="1" i="1" dirty="0">
                          <a:solidFill>
                            <a:srgbClr val="002060"/>
                          </a:solidFill>
                        </a:rPr>
                        <a:t>/-</a:t>
                      </a:r>
                      <a:r>
                        <a:rPr lang="en-GB" sz="1200" b="1" i="1" dirty="0" err="1">
                          <a:solidFill>
                            <a:srgbClr val="002060"/>
                          </a:solidFill>
                        </a:rPr>
                        <a:t>ir</a:t>
                      </a:r>
                      <a:endParaRPr lang="en-GB" sz="1200" b="1" i="1" dirty="0">
                        <a:solidFill>
                          <a:srgbClr val="002060"/>
                        </a:solidFill>
                      </a:endParaRPr>
                    </a:p>
                    <a:p>
                      <a:pPr marL="171450" indent="-171450">
                        <a:buFont typeface="Arial" panose="020B0604020202020204" pitchFamily="34" charset="0"/>
                        <a:buChar char="•"/>
                      </a:pPr>
                      <a:r>
                        <a:rPr lang="en-GB" sz="1200" b="1" i="1" dirty="0">
                          <a:solidFill>
                            <a:srgbClr val="002060"/>
                          </a:solidFill>
                        </a:rPr>
                        <a:t>Stem-changing verbs [</a:t>
                      </a:r>
                      <a:r>
                        <a:rPr lang="en-GB" sz="1200" b="1" i="1" dirty="0" err="1">
                          <a:solidFill>
                            <a:srgbClr val="002060"/>
                          </a:solidFill>
                        </a:rPr>
                        <a:t>jugar</a:t>
                      </a:r>
                      <a:r>
                        <a:rPr lang="en-GB" sz="1200" b="1" i="1" dirty="0">
                          <a:solidFill>
                            <a:srgbClr val="002060"/>
                          </a:solidFill>
                        </a:rPr>
                        <a:t>, </a:t>
                      </a:r>
                      <a:r>
                        <a:rPr lang="en-GB" sz="1200" b="1" i="1" dirty="0" err="1">
                          <a:solidFill>
                            <a:srgbClr val="002060"/>
                          </a:solidFill>
                        </a:rPr>
                        <a:t>preferir</a:t>
                      </a:r>
                      <a:r>
                        <a:rPr lang="en-GB" sz="1200" b="1" i="1" dirty="0">
                          <a:solidFill>
                            <a:srgbClr val="002060"/>
                          </a:solidFill>
                        </a:rPr>
                        <a:t>]</a:t>
                      </a:r>
                    </a:p>
                    <a:p>
                      <a:pPr marL="171450" indent="-171450">
                        <a:buFont typeface="Arial" panose="020B0604020202020204" pitchFamily="34" charset="0"/>
                        <a:buChar char="•"/>
                      </a:pPr>
                      <a:r>
                        <a:rPr lang="en-GB" sz="1200" b="1" dirty="0">
                          <a:solidFill>
                            <a:srgbClr val="002060"/>
                          </a:solidFill>
                        </a:rPr>
                        <a:t>1</a:t>
                      </a:r>
                      <a:r>
                        <a:rPr lang="en-GB" sz="1200" b="1" baseline="30000" dirty="0">
                          <a:solidFill>
                            <a:srgbClr val="002060"/>
                          </a:solidFill>
                        </a:rPr>
                        <a:t>st</a:t>
                      </a:r>
                      <a:r>
                        <a:rPr lang="en-GB" sz="1200" b="1" dirty="0">
                          <a:solidFill>
                            <a:srgbClr val="002060"/>
                          </a:solidFill>
                        </a:rPr>
                        <a:t> Person </a:t>
                      </a:r>
                      <a:r>
                        <a:rPr lang="en-GB" sz="1200" b="1" i="1" u="sng" dirty="0" err="1">
                          <a:solidFill>
                            <a:srgbClr val="002060"/>
                          </a:solidFill>
                        </a:rPr>
                        <a:t>ver</a:t>
                      </a:r>
                      <a:r>
                        <a:rPr lang="en-GB" sz="1200" b="1" dirty="0">
                          <a:solidFill>
                            <a:srgbClr val="002060"/>
                          </a:solidFill>
                        </a:rPr>
                        <a:t> &amp; </a:t>
                      </a:r>
                      <a:r>
                        <a:rPr lang="en-GB" sz="1200" b="1" i="1" dirty="0" err="1">
                          <a:solidFill>
                            <a:srgbClr val="002060"/>
                          </a:solidFill>
                        </a:rPr>
                        <a:t>hacer</a:t>
                      </a:r>
                      <a:endParaRPr lang="en-GB" sz="1200" b="1" i="1" dirty="0">
                        <a:solidFill>
                          <a:srgbClr val="002060"/>
                        </a:solidFill>
                      </a:endParaRPr>
                    </a:p>
                    <a:p>
                      <a:pPr marL="0" indent="0">
                        <a:buFont typeface="Arial" panose="020B0604020202020204" pitchFamily="34" charset="0"/>
                        <a:buNone/>
                      </a:pPr>
                      <a:endParaRPr lang="en-GB" sz="1200" b="1" i="0" dirty="0">
                        <a:solidFill>
                          <a:srgbClr val="002060"/>
                        </a:solidFill>
                      </a:endParaRPr>
                    </a:p>
                    <a:p>
                      <a:pPr marL="0" indent="0">
                        <a:buFont typeface="Arial" panose="020B0604020202020204" pitchFamily="34" charset="0"/>
                        <a:buNone/>
                      </a:pPr>
                      <a:r>
                        <a:rPr lang="en-GB" sz="1200" b="1" i="0" dirty="0">
                          <a:solidFill>
                            <a:srgbClr val="002060"/>
                          </a:solidFill>
                        </a:rPr>
                        <a:t>Using </a:t>
                      </a:r>
                      <a:r>
                        <a:rPr lang="en-GB" sz="1200" b="1" i="1" dirty="0" err="1">
                          <a:solidFill>
                            <a:srgbClr val="002060"/>
                          </a:solidFill>
                        </a:rPr>
                        <a:t>gustar</a:t>
                      </a:r>
                      <a:r>
                        <a:rPr lang="en-GB" sz="1200" b="1" i="1" dirty="0">
                          <a:solidFill>
                            <a:srgbClr val="002060"/>
                          </a:solidFill>
                        </a:rPr>
                        <a:t>, </a:t>
                      </a:r>
                      <a:r>
                        <a:rPr lang="en-GB" sz="1200" b="1" i="1" dirty="0" err="1">
                          <a:solidFill>
                            <a:srgbClr val="002060"/>
                          </a:solidFill>
                        </a:rPr>
                        <a:t>encantar</a:t>
                      </a:r>
                      <a:r>
                        <a:rPr lang="en-GB" sz="1200" b="1" i="1" dirty="0">
                          <a:solidFill>
                            <a:srgbClr val="002060"/>
                          </a:solidFill>
                        </a:rPr>
                        <a:t> and </a:t>
                      </a:r>
                      <a:r>
                        <a:rPr lang="en-GB" sz="1200" b="1" i="1" dirty="0" err="1">
                          <a:solidFill>
                            <a:srgbClr val="002060"/>
                          </a:solidFill>
                        </a:rPr>
                        <a:t>interesar</a:t>
                      </a:r>
                      <a:r>
                        <a:rPr lang="en-GB" sz="1200" b="1" i="1" dirty="0">
                          <a:solidFill>
                            <a:srgbClr val="002060"/>
                          </a:solidFill>
                        </a:rPr>
                        <a:t> (+ noun[s])</a:t>
                      </a:r>
                      <a:r>
                        <a:rPr lang="en-GB" sz="1200" b="1" i="0" dirty="0">
                          <a:solidFill>
                            <a:srgbClr val="002060"/>
                          </a:solidFill>
                        </a:rPr>
                        <a:t> to express an opinion</a:t>
                      </a:r>
                    </a:p>
                    <a:p>
                      <a:pPr marL="0" indent="0">
                        <a:buFont typeface="Arial" panose="020B0604020202020204" pitchFamily="34" charset="0"/>
                        <a:buNone/>
                      </a:pPr>
                      <a:r>
                        <a:rPr lang="en-GB" sz="1200" b="1" i="0" dirty="0">
                          <a:solidFill>
                            <a:srgbClr val="002060"/>
                          </a:solidFill>
                        </a:rPr>
                        <a:t>Using an opinion verb + infinitive to talk about activities</a:t>
                      </a:r>
                    </a:p>
                    <a:p>
                      <a:pPr marL="0" indent="0">
                        <a:buFont typeface="Arial" panose="020B0604020202020204" pitchFamily="34" charset="0"/>
                        <a:buNone/>
                      </a:pPr>
                      <a:endParaRPr lang="en-GB" sz="1200" b="1" i="0" dirty="0">
                        <a:solidFill>
                          <a:srgbClr val="002060"/>
                        </a:solidFill>
                      </a:endParaRPr>
                    </a:p>
                    <a:p>
                      <a:pPr marL="0" indent="0">
                        <a:buFont typeface="Arial" panose="020B0604020202020204" pitchFamily="34" charset="0"/>
                        <a:buNone/>
                      </a:pPr>
                      <a:r>
                        <a:rPr lang="en-GB" sz="1200" b="1" i="0" dirty="0">
                          <a:solidFill>
                            <a:srgbClr val="002060"/>
                          </a:solidFill>
                        </a:rPr>
                        <a:t>Irregular verbs in the present tense:</a:t>
                      </a:r>
                    </a:p>
                    <a:p>
                      <a:pPr marL="0" indent="0">
                        <a:buFont typeface="Arial" panose="020B0604020202020204" pitchFamily="34" charset="0"/>
                        <a:buNone/>
                      </a:pPr>
                      <a:r>
                        <a:rPr lang="en-GB" sz="1200" b="1" i="0" dirty="0" err="1">
                          <a:solidFill>
                            <a:srgbClr val="002060"/>
                          </a:solidFill>
                        </a:rPr>
                        <a:t>ir</a:t>
                      </a:r>
                      <a:r>
                        <a:rPr lang="en-GB" sz="1200" b="1" i="0" dirty="0">
                          <a:solidFill>
                            <a:srgbClr val="002060"/>
                          </a:solidFill>
                        </a:rPr>
                        <a:t>, ser and </a:t>
                      </a:r>
                      <a:r>
                        <a:rPr lang="en-GB" sz="1200" b="1" i="0" dirty="0" err="1">
                          <a:solidFill>
                            <a:srgbClr val="002060"/>
                          </a:solidFill>
                        </a:rPr>
                        <a:t>tener</a:t>
                      </a:r>
                      <a:endParaRPr lang="en-GB" sz="1200" b="1" i="0" dirty="0">
                        <a:solidFill>
                          <a:srgbClr val="002060"/>
                        </a:solidFill>
                      </a:endParaRPr>
                    </a:p>
                    <a:p>
                      <a:pPr marL="0" indent="0">
                        <a:buFont typeface="Arial" panose="020B0604020202020204" pitchFamily="34" charset="0"/>
                        <a:buNone/>
                      </a:pPr>
                      <a:endParaRPr lang="en-GB" sz="1200" b="1" i="0" dirty="0">
                        <a:solidFill>
                          <a:srgbClr val="002060"/>
                        </a:solidFill>
                      </a:endParaRPr>
                    </a:p>
                    <a:p>
                      <a:pPr marL="0" indent="0">
                        <a:buFont typeface="Arial" panose="020B0604020202020204" pitchFamily="34" charset="0"/>
                        <a:buNone/>
                      </a:pPr>
                      <a:r>
                        <a:rPr lang="en-GB" sz="1200" b="1" i="0" dirty="0">
                          <a:solidFill>
                            <a:srgbClr val="002060"/>
                          </a:solidFill>
                        </a:rPr>
                        <a:t>Near future tense</a:t>
                      </a:r>
                    </a:p>
                    <a:p>
                      <a:pPr marL="0" indent="0">
                        <a:buFont typeface="Arial" panose="020B0604020202020204" pitchFamily="34" charset="0"/>
                        <a:buNone/>
                      </a:pPr>
                      <a:r>
                        <a:rPr lang="en-GB" sz="1200" b="1" i="1" dirty="0">
                          <a:solidFill>
                            <a:srgbClr val="002060"/>
                          </a:solidFill>
                        </a:rPr>
                        <a:t>- present tense of </a:t>
                      </a:r>
                      <a:r>
                        <a:rPr lang="en-GB" sz="1200" b="1" i="1" dirty="0" err="1">
                          <a:solidFill>
                            <a:srgbClr val="002060"/>
                          </a:solidFill>
                        </a:rPr>
                        <a:t>ir</a:t>
                      </a:r>
                      <a:r>
                        <a:rPr lang="en-GB" sz="1200" b="1" i="1" dirty="0">
                          <a:solidFill>
                            <a:srgbClr val="002060"/>
                          </a:solidFill>
                        </a:rPr>
                        <a:t> + a + infinitive</a:t>
                      </a:r>
                    </a:p>
                  </a:txBody>
                  <a:tcPr>
                    <a:solidFill>
                      <a:schemeClr val="bg1"/>
                    </a:solidFill>
                  </a:tcPr>
                </a:tc>
                <a:tc>
                  <a:txBody>
                    <a:bodyPr/>
                    <a:lstStyle/>
                    <a:p>
                      <a:r>
                        <a:rPr lang="en-GB" sz="1200" b="0" dirty="0" err="1">
                          <a:solidFill>
                            <a:srgbClr val="002060"/>
                          </a:solidFill>
                        </a:rPr>
                        <a:t>Ssc</a:t>
                      </a:r>
                      <a:r>
                        <a:rPr lang="en-GB" sz="1200" b="0" dirty="0">
                          <a:solidFill>
                            <a:srgbClr val="002060"/>
                          </a:solidFill>
                        </a:rPr>
                        <a:t> – sound symbol correspondence</a:t>
                      </a:r>
                    </a:p>
                    <a:p>
                      <a:endParaRPr lang="en-GB" sz="1200" b="0" dirty="0">
                        <a:solidFill>
                          <a:srgbClr val="002060"/>
                        </a:solidFill>
                      </a:endParaRPr>
                    </a:p>
                    <a:p>
                      <a:endParaRPr lang="en-GB" sz="1200" b="0" dirty="0">
                        <a:solidFill>
                          <a:srgbClr val="002060"/>
                        </a:solidFill>
                      </a:endParaRPr>
                    </a:p>
                    <a:p>
                      <a:endParaRPr lang="en-GB" sz="1200" b="0" dirty="0">
                        <a:solidFill>
                          <a:srgbClr val="002060"/>
                        </a:solidFill>
                      </a:endParaRPr>
                    </a:p>
                    <a:p>
                      <a:r>
                        <a:rPr lang="en-GB" sz="1200" b="1" dirty="0">
                          <a:solidFill>
                            <a:srgbClr val="002060"/>
                          </a:solidFill>
                        </a:rPr>
                        <a:t>Vowels: a, e, </a:t>
                      </a:r>
                      <a:r>
                        <a:rPr lang="en-GB" sz="1200" b="1" dirty="0" err="1">
                          <a:solidFill>
                            <a:srgbClr val="002060"/>
                          </a:solidFill>
                        </a:rPr>
                        <a:t>i</a:t>
                      </a:r>
                      <a:r>
                        <a:rPr lang="en-GB" sz="1200" b="1" dirty="0">
                          <a:solidFill>
                            <a:srgbClr val="002060"/>
                          </a:solidFill>
                        </a:rPr>
                        <a:t>, o, u</a:t>
                      </a:r>
                    </a:p>
                    <a:p>
                      <a:endParaRPr lang="en-GB" sz="1200" b="1" dirty="0">
                        <a:solidFill>
                          <a:srgbClr val="002060"/>
                        </a:solidFill>
                      </a:endParaRPr>
                    </a:p>
                  </a:txBody>
                  <a:tcP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dirty="0">
                          <a:solidFill>
                            <a:srgbClr val="002060"/>
                          </a:solidFill>
                        </a:rPr>
                        <a:t>Blended learning</a:t>
                      </a:r>
                    </a:p>
                    <a:p>
                      <a:endParaRPr lang="en-GB" sz="1200" b="0" dirty="0">
                        <a:solidFill>
                          <a:srgbClr val="002060"/>
                        </a:solidFill>
                      </a:endParaRPr>
                    </a:p>
                    <a:p>
                      <a:endParaRPr lang="en-GB" sz="1200" b="0" dirty="0">
                        <a:solidFill>
                          <a:srgbClr val="002060"/>
                        </a:solidFill>
                      </a:endParaRPr>
                    </a:p>
                    <a:p>
                      <a:endParaRPr lang="en-GB" sz="1200" b="0" dirty="0">
                        <a:solidFill>
                          <a:srgbClr val="002060"/>
                        </a:solidFill>
                      </a:endParaRPr>
                    </a:p>
                    <a:p>
                      <a:endParaRPr lang="en-GB" sz="1200" dirty="0">
                        <a:solidFill>
                          <a:srgbClr val="002060"/>
                        </a:solidFill>
                      </a:endParaRPr>
                    </a:p>
                    <a:p>
                      <a:r>
                        <a:rPr lang="en-GB" sz="1200" dirty="0">
                          <a:solidFill>
                            <a:srgbClr val="002060"/>
                          </a:solidFill>
                        </a:rPr>
                        <a:t>Mixed word vocab lists to learn – 20-30 words per week</a:t>
                      </a:r>
                    </a:p>
                    <a:p>
                      <a:endParaRPr lang="en-GB" sz="1200" dirty="0">
                        <a:solidFill>
                          <a:srgbClr val="002060"/>
                        </a:solidFill>
                      </a:endParaRPr>
                    </a:p>
                    <a:p>
                      <a:r>
                        <a:rPr lang="en-GB" sz="1200" dirty="0">
                          <a:solidFill>
                            <a:srgbClr val="002060"/>
                          </a:solidFill>
                        </a:rPr>
                        <a:t>High frequency vocab relevant to context</a:t>
                      </a:r>
                    </a:p>
                    <a:p>
                      <a:endParaRPr lang="en-GB" sz="1200" dirty="0">
                        <a:solidFill>
                          <a:srgbClr val="002060"/>
                        </a:solidFill>
                      </a:endParaRPr>
                    </a:p>
                    <a:p>
                      <a:r>
                        <a:rPr lang="en-GB" sz="1200" dirty="0">
                          <a:solidFill>
                            <a:srgbClr val="002060"/>
                          </a:solidFill>
                        </a:rPr>
                        <a:t>Deepening vocabulary knowledge</a:t>
                      </a:r>
                    </a:p>
                    <a:p>
                      <a:endParaRPr lang="en-GB" sz="1200" b="0" dirty="0">
                        <a:solidFill>
                          <a:srgbClr val="002060"/>
                        </a:solidFill>
                      </a:endParaRPr>
                    </a:p>
                  </a:txBody>
                  <a:tcP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dirty="0">
                          <a:solidFill>
                            <a:srgbClr val="002060"/>
                          </a:solidFill>
                        </a:rPr>
                        <a:t>SMSC links</a:t>
                      </a:r>
                    </a:p>
                    <a:p>
                      <a:endParaRPr lang="en-GB" sz="1200" b="0" dirty="0">
                        <a:solidFill>
                          <a:srgbClr val="002060"/>
                        </a:solidFill>
                      </a:endParaRPr>
                    </a:p>
                    <a:p>
                      <a:endParaRPr lang="en-GB" sz="1200" b="0" dirty="0">
                        <a:solidFill>
                          <a:srgbClr val="002060"/>
                        </a:solidFill>
                      </a:endParaRPr>
                    </a:p>
                    <a:p>
                      <a:endParaRPr lang="en-GB" sz="1200" b="0" dirty="0">
                        <a:solidFill>
                          <a:srgbClr val="002060"/>
                        </a:solidFill>
                      </a:endParaRPr>
                    </a:p>
                    <a:p>
                      <a:endParaRPr lang="en-GB" sz="1200" dirty="0">
                        <a:solidFill>
                          <a:srgbClr val="002060"/>
                        </a:solidFill>
                      </a:endParaRPr>
                    </a:p>
                    <a:p>
                      <a:r>
                        <a:rPr lang="en-GB" sz="1200" b="1" dirty="0">
                          <a:solidFill>
                            <a:srgbClr val="002060"/>
                          </a:solidFill>
                        </a:rPr>
                        <a:t>British values  - respect</a:t>
                      </a:r>
                    </a:p>
                    <a:p>
                      <a:endParaRPr lang="en-GB" sz="1200" b="1" dirty="0">
                        <a:solidFill>
                          <a:srgbClr val="002060"/>
                        </a:solidFill>
                      </a:endParaRPr>
                    </a:p>
                    <a:p>
                      <a:r>
                        <a:rPr lang="en-GB" sz="1200" b="1" dirty="0">
                          <a:solidFill>
                            <a:srgbClr val="002060"/>
                          </a:solidFill>
                        </a:rPr>
                        <a:t>Healthy relationships with technology and other people</a:t>
                      </a:r>
                    </a:p>
                  </a:txBody>
                  <a:tcPr>
                    <a:solidFill>
                      <a:schemeClr val="bg1"/>
                    </a:solidFill>
                  </a:tcPr>
                </a:tc>
                <a:extLst>
                  <a:ext uri="{0D108BD9-81ED-4DB2-BD59-A6C34878D82A}">
                    <a16:rowId xmlns:a16="http://schemas.microsoft.com/office/drawing/2014/main" val="3331746310"/>
                  </a:ext>
                </a:extLst>
              </a:tr>
            </a:tbl>
          </a:graphicData>
        </a:graphic>
      </p:graphicFrame>
      <p:pic>
        <p:nvPicPr>
          <p:cNvPr id="3" name="Picture 2">
            <a:extLst>
              <a:ext uri="{FF2B5EF4-FFF2-40B4-BE49-F238E27FC236}">
                <a16:creationId xmlns:a16="http://schemas.microsoft.com/office/drawing/2014/main" id="{661565B4-ECE9-4E5A-B1FA-F69B6199AF81}"/>
              </a:ext>
            </a:extLst>
          </p:cNvPr>
          <p:cNvPicPr>
            <a:picLocks noChangeAspect="1"/>
          </p:cNvPicPr>
          <p:nvPr/>
        </p:nvPicPr>
        <p:blipFill rotWithShape="1">
          <a:blip r:embed="rId2"/>
          <a:srcRect l="63942" t="31033" r="13942" b="13207"/>
          <a:stretch/>
        </p:blipFill>
        <p:spPr>
          <a:xfrm>
            <a:off x="2804736" y="472674"/>
            <a:ext cx="548640" cy="523702"/>
          </a:xfrm>
          <a:prstGeom prst="rect">
            <a:avLst/>
          </a:prstGeom>
        </p:spPr>
      </p:pic>
      <p:pic>
        <p:nvPicPr>
          <p:cNvPr id="4" name="Picture 3">
            <a:extLst>
              <a:ext uri="{FF2B5EF4-FFF2-40B4-BE49-F238E27FC236}">
                <a16:creationId xmlns:a16="http://schemas.microsoft.com/office/drawing/2014/main" id="{D5039B46-20A8-40F7-9104-7A0944DC6172}"/>
              </a:ext>
            </a:extLst>
          </p:cNvPr>
          <p:cNvPicPr>
            <a:picLocks noChangeAspect="1"/>
          </p:cNvPicPr>
          <p:nvPr/>
        </p:nvPicPr>
        <p:blipFill rotWithShape="1">
          <a:blip r:embed="rId2"/>
          <a:srcRect l="5970" t="30147" r="72583" b="14092"/>
          <a:stretch/>
        </p:blipFill>
        <p:spPr>
          <a:xfrm>
            <a:off x="4763885" y="573577"/>
            <a:ext cx="532015" cy="523703"/>
          </a:xfrm>
          <a:prstGeom prst="rect">
            <a:avLst/>
          </a:prstGeom>
        </p:spPr>
      </p:pic>
      <p:pic>
        <p:nvPicPr>
          <p:cNvPr id="5" name="Picture 4">
            <a:extLst>
              <a:ext uri="{FF2B5EF4-FFF2-40B4-BE49-F238E27FC236}">
                <a16:creationId xmlns:a16="http://schemas.microsoft.com/office/drawing/2014/main" id="{FD9B0904-0E90-4EE6-B593-720C4BA4DB90}"/>
              </a:ext>
            </a:extLst>
          </p:cNvPr>
          <p:cNvPicPr>
            <a:picLocks noChangeAspect="1"/>
          </p:cNvPicPr>
          <p:nvPr/>
        </p:nvPicPr>
        <p:blipFill rotWithShape="1">
          <a:blip r:embed="rId2"/>
          <a:srcRect l="33113" t="32803" r="43095" b="14977"/>
          <a:stretch/>
        </p:blipFill>
        <p:spPr>
          <a:xfrm>
            <a:off x="1337885" y="461969"/>
            <a:ext cx="590205" cy="490452"/>
          </a:xfrm>
          <a:prstGeom prst="rect">
            <a:avLst/>
          </a:prstGeom>
        </p:spPr>
      </p:pic>
      <p:cxnSp>
        <p:nvCxnSpPr>
          <p:cNvPr id="7" name="Straight Connector 6">
            <a:extLst>
              <a:ext uri="{FF2B5EF4-FFF2-40B4-BE49-F238E27FC236}">
                <a16:creationId xmlns:a16="http://schemas.microsoft.com/office/drawing/2014/main" id="{EB2A7285-F601-41C8-B42E-C94D951CF976}"/>
              </a:ext>
            </a:extLst>
          </p:cNvPr>
          <p:cNvCxnSpPr>
            <a:cxnSpLocks/>
          </p:cNvCxnSpPr>
          <p:nvPr/>
        </p:nvCxnSpPr>
        <p:spPr>
          <a:xfrm>
            <a:off x="266007" y="1030779"/>
            <a:ext cx="9692640" cy="66501"/>
          </a:xfrm>
          <a:prstGeom prst="line">
            <a:avLst/>
          </a:prstGeom>
        </p:spPr>
        <p:style>
          <a:lnRef idx="1">
            <a:schemeClr val="dk1"/>
          </a:lnRef>
          <a:fillRef idx="0">
            <a:schemeClr val="dk1"/>
          </a:fillRef>
          <a:effectRef idx="0">
            <a:schemeClr val="dk1"/>
          </a:effectRef>
          <a:fontRef idx="minor">
            <a:schemeClr val="tx1"/>
          </a:fontRef>
        </p:style>
      </p:cxnSp>
      <p:pic>
        <p:nvPicPr>
          <p:cNvPr id="9" name="Picture 8">
            <a:extLst>
              <a:ext uri="{FF2B5EF4-FFF2-40B4-BE49-F238E27FC236}">
                <a16:creationId xmlns:a16="http://schemas.microsoft.com/office/drawing/2014/main" id="{9ACB8F44-E1EE-433E-A5D8-87584D108BB0}"/>
              </a:ext>
            </a:extLst>
          </p:cNvPr>
          <p:cNvPicPr>
            <a:picLocks noChangeAspect="1"/>
          </p:cNvPicPr>
          <p:nvPr/>
        </p:nvPicPr>
        <p:blipFill>
          <a:blip r:embed="rId3"/>
          <a:stretch>
            <a:fillRect/>
          </a:stretch>
        </p:blipFill>
        <p:spPr>
          <a:xfrm>
            <a:off x="8279476" y="438270"/>
            <a:ext cx="540328" cy="592509"/>
          </a:xfrm>
          <a:prstGeom prst="rect">
            <a:avLst/>
          </a:prstGeom>
        </p:spPr>
      </p:pic>
      <p:sp>
        <p:nvSpPr>
          <p:cNvPr id="6" name="TextBox 5">
            <a:extLst>
              <a:ext uri="{FF2B5EF4-FFF2-40B4-BE49-F238E27FC236}">
                <a16:creationId xmlns:a16="http://schemas.microsoft.com/office/drawing/2014/main" id="{43F42BAB-66ED-4E0A-A2B9-60F367F0461D}"/>
              </a:ext>
            </a:extLst>
          </p:cNvPr>
          <p:cNvSpPr txBox="1"/>
          <p:nvPr/>
        </p:nvSpPr>
        <p:spPr>
          <a:xfrm>
            <a:off x="10058400" y="191193"/>
            <a:ext cx="1595582" cy="4339650"/>
          </a:xfrm>
          <a:prstGeom prst="rect">
            <a:avLst/>
          </a:prstGeom>
          <a:solidFill>
            <a:srgbClr val="FFFF00"/>
          </a:solidFill>
          <a:ln>
            <a:solidFill>
              <a:srgbClr val="002060"/>
            </a:solidFill>
          </a:ln>
        </p:spPr>
        <p:txBody>
          <a:bodyPr wrap="square" rtlCol="0">
            <a:spAutoFit/>
          </a:bodyPr>
          <a:lstStyle/>
          <a:p>
            <a:r>
              <a:rPr lang="en-GB" sz="1200" b="1" dirty="0">
                <a:solidFill>
                  <a:srgbClr val="002060"/>
                </a:solidFill>
              </a:rPr>
              <a:t>Big picture</a:t>
            </a:r>
          </a:p>
          <a:p>
            <a:endParaRPr lang="en-GB" sz="1200" b="1" dirty="0">
              <a:solidFill>
                <a:srgbClr val="002060"/>
              </a:solidFill>
            </a:endParaRPr>
          </a:p>
          <a:p>
            <a:endParaRPr lang="en-GB" sz="1200" b="1" dirty="0">
              <a:solidFill>
                <a:srgbClr val="002060"/>
              </a:solidFill>
            </a:endParaRPr>
          </a:p>
          <a:p>
            <a:endParaRPr lang="en-GB" sz="1200" b="1" dirty="0">
              <a:solidFill>
                <a:srgbClr val="002060"/>
              </a:solidFill>
            </a:endParaRPr>
          </a:p>
          <a:p>
            <a:endParaRPr lang="en-GB" sz="1200" b="1" dirty="0">
              <a:solidFill>
                <a:srgbClr val="002060"/>
              </a:solidFill>
            </a:endParaRPr>
          </a:p>
          <a:p>
            <a:endParaRPr lang="en-GB" sz="1200" b="1" dirty="0">
              <a:solidFill>
                <a:srgbClr val="002060"/>
              </a:solidFill>
            </a:endParaRPr>
          </a:p>
          <a:p>
            <a:r>
              <a:rPr lang="en-GB" sz="1200" b="1" dirty="0">
                <a:solidFill>
                  <a:srgbClr val="002060"/>
                </a:solidFill>
              </a:rPr>
              <a:t>Using opinion verbs and sports vocabulary learnt in year 7 to discuss free-time activities</a:t>
            </a:r>
          </a:p>
          <a:p>
            <a:endParaRPr lang="en-GB" sz="1200" b="1" dirty="0">
              <a:solidFill>
                <a:srgbClr val="002060"/>
              </a:solidFill>
            </a:endParaRPr>
          </a:p>
          <a:p>
            <a:r>
              <a:rPr lang="en-GB" sz="1200" b="1" dirty="0">
                <a:solidFill>
                  <a:srgbClr val="002060"/>
                </a:solidFill>
              </a:rPr>
              <a:t>Learning about technology use</a:t>
            </a:r>
          </a:p>
          <a:p>
            <a:endParaRPr lang="en-GB" sz="1200" b="1" dirty="0">
              <a:solidFill>
                <a:srgbClr val="002060"/>
              </a:solidFill>
            </a:endParaRPr>
          </a:p>
          <a:p>
            <a:r>
              <a:rPr lang="en-GB" sz="1200" b="1" dirty="0">
                <a:solidFill>
                  <a:srgbClr val="002060"/>
                </a:solidFill>
              </a:rPr>
              <a:t>Thinking about technology use affects your life</a:t>
            </a:r>
          </a:p>
          <a:p>
            <a:endParaRPr lang="en-GB" sz="1200" b="1" dirty="0">
              <a:solidFill>
                <a:srgbClr val="002060"/>
              </a:solidFill>
            </a:endParaRPr>
          </a:p>
          <a:p>
            <a:r>
              <a:rPr lang="en-GB" sz="1200" b="1" dirty="0">
                <a:solidFill>
                  <a:srgbClr val="002060"/>
                </a:solidFill>
              </a:rPr>
              <a:t>Covering the key structures needed to continue this topic at GCSE level.</a:t>
            </a:r>
          </a:p>
        </p:txBody>
      </p:sp>
      <p:pic>
        <p:nvPicPr>
          <p:cNvPr id="10" name="Picture 9">
            <a:extLst>
              <a:ext uri="{FF2B5EF4-FFF2-40B4-BE49-F238E27FC236}">
                <a16:creationId xmlns:a16="http://schemas.microsoft.com/office/drawing/2014/main" id="{13BBFA59-67E5-4379-B454-1E7DEC34AFF8}"/>
              </a:ext>
            </a:extLst>
          </p:cNvPr>
          <p:cNvPicPr>
            <a:picLocks noChangeAspect="1"/>
          </p:cNvPicPr>
          <p:nvPr/>
        </p:nvPicPr>
        <p:blipFill>
          <a:blip r:embed="rId4"/>
          <a:stretch>
            <a:fillRect/>
          </a:stretch>
        </p:blipFill>
        <p:spPr>
          <a:xfrm>
            <a:off x="10148893" y="521251"/>
            <a:ext cx="518205" cy="371888"/>
          </a:xfrm>
          <a:prstGeom prst="rect">
            <a:avLst/>
          </a:prstGeom>
        </p:spPr>
      </p:pic>
    </p:spTree>
    <p:extLst>
      <p:ext uri="{BB962C8B-B14F-4D97-AF65-F5344CB8AC3E}">
        <p14:creationId xmlns:p14="http://schemas.microsoft.com/office/powerpoint/2010/main" val="39266018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6B014FA9-F5C5-4899-9385-E8B05A628415}"/>
              </a:ext>
            </a:extLst>
          </p:cNvPr>
          <p:cNvGraphicFramePr>
            <a:graphicFrameLocks noGrp="1"/>
          </p:cNvGraphicFramePr>
          <p:nvPr>
            <p:extLst>
              <p:ext uri="{D42A27DB-BD31-4B8C-83A1-F6EECF244321}">
                <p14:modId xmlns:p14="http://schemas.microsoft.com/office/powerpoint/2010/main" val="1299351480"/>
              </p:ext>
            </p:extLst>
          </p:nvPr>
        </p:nvGraphicFramePr>
        <p:xfrm>
          <a:off x="174567" y="182880"/>
          <a:ext cx="9852430" cy="5029200"/>
        </p:xfrm>
        <a:graphic>
          <a:graphicData uri="http://schemas.openxmlformats.org/drawingml/2006/table">
            <a:tbl>
              <a:tblPr firstRow="1" bandRow="1">
                <a:tableStyleId>{5C22544A-7EE6-4342-B048-85BDC9FD1C3A}</a:tableStyleId>
              </a:tblPr>
              <a:tblGrid>
                <a:gridCol w="1970486">
                  <a:extLst>
                    <a:ext uri="{9D8B030D-6E8A-4147-A177-3AD203B41FA5}">
                      <a16:colId xmlns:a16="http://schemas.microsoft.com/office/drawing/2014/main" val="1080716420"/>
                    </a:ext>
                  </a:extLst>
                </a:gridCol>
                <a:gridCol w="1970486">
                  <a:extLst>
                    <a:ext uri="{9D8B030D-6E8A-4147-A177-3AD203B41FA5}">
                      <a16:colId xmlns:a16="http://schemas.microsoft.com/office/drawing/2014/main" val="146802131"/>
                    </a:ext>
                  </a:extLst>
                </a:gridCol>
                <a:gridCol w="1970486">
                  <a:extLst>
                    <a:ext uri="{9D8B030D-6E8A-4147-A177-3AD203B41FA5}">
                      <a16:colId xmlns:a16="http://schemas.microsoft.com/office/drawing/2014/main" val="1359350500"/>
                    </a:ext>
                  </a:extLst>
                </a:gridCol>
                <a:gridCol w="1970486">
                  <a:extLst>
                    <a:ext uri="{9D8B030D-6E8A-4147-A177-3AD203B41FA5}">
                      <a16:colId xmlns:a16="http://schemas.microsoft.com/office/drawing/2014/main" val="1117149984"/>
                    </a:ext>
                  </a:extLst>
                </a:gridCol>
                <a:gridCol w="1970486">
                  <a:extLst>
                    <a:ext uri="{9D8B030D-6E8A-4147-A177-3AD203B41FA5}">
                      <a16:colId xmlns:a16="http://schemas.microsoft.com/office/drawing/2014/main" val="1903769619"/>
                    </a:ext>
                  </a:extLst>
                </a:gridCol>
              </a:tblGrid>
              <a:tr h="370840">
                <a:tc>
                  <a:txBody>
                    <a:bodyPr/>
                    <a:lstStyle/>
                    <a:p>
                      <a:r>
                        <a:rPr lang="en-GB" sz="1200" u="sng" dirty="0">
                          <a:solidFill>
                            <a:srgbClr val="002060"/>
                          </a:solidFill>
                        </a:rPr>
                        <a:t>Year 9 Autumn Term 2</a:t>
                      </a:r>
                    </a:p>
                    <a:p>
                      <a:r>
                        <a:rPr lang="en-GB" sz="1200" u="sng" dirty="0">
                          <a:solidFill>
                            <a:srgbClr val="002060"/>
                          </a:solidFill>
                        </a:rPr>
                        <a:t>Key knowledge</a:t>
                      </a:r>
                    </a:p>
                    <a:p>
                      <a:endParaRPr lang="en-GB" sz="1200" u="sng" dirty="0">
                        <a:solidFill>
                          <a:srgbClr val="002060"/>
                        </a:solidFill>
                      </a:endParaRPr>
                    </a:p>
                    <a:p>
                      <a:endParaRPr lang="en-GB" sz="1200" u="sng" dirty="0">
                        <a:solidFill>
                          <a:srgbClr val="002060"/>
                        </a:solidFill>
                      </a:endParaRPr>
                    </a:p>
                    <a:p>
                      <a:r>
                        <a:rPr lang="en-GB" sz="1200" dirty="0"/>
                        <a:t>Saying what people do</a:t>
                      </a:r>
                      <a:endParaRPr lang="en-GB" sz="1200" dirty="0">
                        <a:solidFill>
                          <a:srgbClr val="002060"/>
                        </a:solidFill>
                        <a:latin typeface="Calibri" panose="020F0502020204030204" pitchFamily="34" charset="0"/>
                        <a:ea typeface="Calibri" panose="020F0502020204030204" pitchFamily="34" charset="0"/>
                        <a:cs typeface="Calibri" panose="020F0502020204030204" pitchFamily="34" charset="0"/>
                      </a:endParaRPr>
                    </a:p>
                    <a:p>
                      <a:endParaRPr lang="en-GB" sz="1200" dirty="0">
                        <a:solidFill>
                          <a:srgbClr val="002060"/>
                        </a:solidFill>
                        <a:latin typeface="Calibri" panose="020F0502020204030204" pitchFamily="34" charset="0"/>
                        <a:ea typeface="Calibri" panose="020F0502020204030204" pitchFamily="34" charset="0"/>
                        <a:cs typeface="Calibri" panose="020F0502020204030204" pitchFamily="34" charset="0"/>
                      </a:endParaRPr>
                    </a:p>
                    <a:p>
                      <a:r>
                        <a:rPr lang="en-GB" sz="1200" i="1" u="sng" dirty="0">
                          <a:solidFill>
                            <a:srgbClr val="002060"/>
                          </a:solidFill>
                        </a:rPr>
                        <a:t>¡</a:t>
                      </a:r>
                      <a:r>
                        <a:rPr lang="en-GB" sz="1200" i="1" u="sng" dirty="0" err="1">
                          <a:solidFill>
                            <a:srgbClr val="002060"/>
                          </a:solidFill>
                        </a:rPr>
                        <a:t>Diviértete</a:t>
                      </a:r>
                      <a:r>
                        <a:rPr lang="en-GB" sz="1200" i="1" u="sng" dirty="0">
                          <a:solidFill>
                            <a:srgbClr val="002060"/>
                          </a:solidFill>
                        </a:rPr>
                        <a:t>!</a:t>
                      </a:r>
                    </a:p>
                    <a:p>
                      <a:endParaRPr lang="en-GB" sz="1200" dirty="0">
                        <a:solidFill>
                          <a:srgbClr val="002060"/>
                        </a:solidFill>
                        <a:latin typeface="Calibri" panose="020F0502020204030204" pitchFamily="34" charset="0"/>
                        <a:ea typeface="Calibri" panose="020F0502020204030204" pitchFamily="34" charset="0"/>
                        <a:cs typeface="Calibri" panose="020F0502020204030204" pitchFamily="34" charset="0"/>
                      </a:endParaRPr>
                    </a:p>
                    <a:p>
                      <a:r>
                        <a:rPr lang="en-GB" sz="1200" dirty="0">
                          <a:solidFill>
                            <a:srgbClr val="002060"/>
                          </a:solidFill>
                          <a:latin typeface="Calibri" panose="020F0502020204030204" pitchFamily="34" charset="0"/>
                          <a:ea typeface="Calibri" panose="020F0502020204030204" pitchFamily="34" charset="0"/>
                          <a:cs typeface="Calibri" panose="020F0502020204030204" pitchFamily="34" charset="0"/>
                        </a:rPr>
                        <a:t>Talking about diet and eating habits</a:t>
                      </a:r>
                    </a:p>
                    <a:p>
                      <a:r>
                        <a:rPr lang="en-GB" sz="1200" dirty="0">
                          <a:solidFill>
                            <a:srgbClr val="002060"/>
                          </a:solidFill>
                          <a:latin typeface="Calibri" panose="020F0502020204030204" pitchFamily="34" charset="0"/>
                          <a:ea typeface="Calibri" panose="020F0502020204030204" pitchFamily="34" charset="0"/>
                          <a:cs typeface="Calibri" panose="020F0502020204030204" pitchFamily="34" charset="0"/>
                        </a:rPr>
                        <a:t>Talking about sport and exercise</a:t>
                      </a:r>
                    </a:p>
                    <a:p>
                      <a:r>
                        <a:rPr lang="en-GB" sz="1200" dirty="0">
                          <a:solidFill>
                            <a:srgbClr val="002060"/>
                          </a:solidFill>
                          <a:latin typeface="Calibri" panose="020F0502020204030204" pitchFamily="34" charset="0"/>
                          <a:ea typeface="Calibri" panose="020F0502020204030204" pitchFamily="34" charset="0"/>
                          <a:cs typeface="Calibri" panose="020F0502020204030204" pitchFamily="34" charset="0"/>
                        </a:rPr>
                        <a:t>Talking about lifestyle choices</a:t>
                      </a:r>
                    </a:p>
                    <a:p>
                      <a:r>
                        <a:rPr lang="en-GB" sz="1200" dirty="0">
                          <a:solidFill>
                            <a:srgbClr val="002060"/>
                          </a:solidFill>
                          <a:latin typeface="Calibri" panose="020F0502020204030204" pitchFamily="34" charset="0"/>
                          <a:ea typeface="Calibri" panose="020F0502020204030204" pitchFamily="34" charset="0"/>
                          <a:cs typeface="Calibri" panose="020F0502020204030204" pitchFamily="34" charset="0"/>
                        </a:rPr>
                        <a:t>Comparative</a:t>
                      </a:r>
                    </a:p>
                    <a:p>
                      <a:r>
                        <a:rPr lang="en-GB" sz="1200" dirty="0">
                          <a:solidFill>
                            <a:srgbClr val="002060"/>
                          </a:solidFill>
                          <a:latin typeface="Calibri" panose="020F0502020204030204" pitchFamily="34" charset="0"/>
                          <a:ea typeface="Calibri" panose="020F0502020204030204" pitchFamily="34" charset="0"/>
                          <a:cs typeface="Calibri" panose="020F0502020204030204" pitchFamily="34" charset="0"/>
                        </a:rPr>
                        <a:t>Giving advice</a:t>
                      </a:r>
                      <a:endParaRPr lang="en-GB" sz="1200" u="none" dirty="0">
                        <a:solidFill>
                          <a:srgbClr val="002060"/>
                        </a:solidFill>
                        <a:latin typeface="Calibri" panose="020F0502020204030204" pitchFamily="34" charset="0"/>
                        <a:ea typeface="Calibri" panose="020F0502020204030204" pitchFamily="34" charset="0"/>
                        <a:cs typeface="Calibri" panose="020F0502020204030204" pitchFamily="34" charset="0"/>
                      </a:endParaRPr>
                    </a:p>
                    <a:p>
                      <a:r>
                        <a:rPr lang="en-GB" sz="1200" u="none" dirty="0">
                          <a:solidFill>
                            <a:srgbClr val="002060"/>
                          </a:solidFill>
                        </a:rPr>
                        <a:t>Talking about future changes</a:t>
                      </a:r>
                    </a:p>
                    <a:p>
                      <a:endParaRPr lang="en-GB" sz="1200" u="sng" dirty="0">
                        <a:solidFill>
                          <a:srgbClr val="002060"/>
                        </a:solidFill>
                      </a:endParaRPr>
                    </a:p>
                    <a:p>
                      <a:r>
                        <a:rPr lang="en-GB" sz="1200" u="sng" dirty="0">
                          <a:solidFill>
                            <a:srgbClr val="002060"/>
                          </a:solidFill>
                        </a:rPr>
                        <a:t>Key questions</a:t>
                      </a:r>
                    </a:p>
                    <a:p>
                      <a:pPr marL="0" indent="0">
                        <a:buFont typeface="Arial" panose="020B0604020202020204" pitchFamily="34" charset="0"/>
                        <a:buNone/>
                      </a:pPr>
                      <a:r>
                        <a:rPr lang="es-ES" sz="1200" u="sng" dirty="0">
                          <a:solidFill>
                            <a:srgbClr val="002060"/>
                          </a:solidFill>
                        </a:rPr>
                        <a:t>¿Qué hiciste?</a:t>
                      </a:r>
                    </a:p>
                    <a:p>
                      <a:pPr marL="0" indent="0">
                        <a:buFont typeface="Arial" panose="020B0604020202020204" pitchFamily="34" charset="0"/>
                        <a:buNone/>
                      </a:pPr>
                      <a:r>
                        <a:rPr lang="es-ES" sz="1200" u="sng" dirty="0">
                          <a:solidFill>
                            <a:srgbClr val="002060"/>
                          </a:solidFill>
                        </a:rPr>
                        <a:t>¿Qué tal fue?</a:t>
                      </a:r>
                    </a:p>
                    <a:p>
                      <a:pPr marL="0" indent="0">
                        <a:buFont typeface="Arial" panose="020B0604020202020204" pitchFamily="34" charset="0"/>
                        <a:buNone/>
                      </a:pPr>
                      <a:r>
                        <a:rPr lang="es-ES" sz="1200" u="sng" dirty="0">
                          <a:solidFill>
                            <a:srgbClr val="002060"/>
                          </a:solidFill>
                        </a:rPr>
                        <a:t>¿Qué haces [los domingos] normalmente?</a:t>
                      </a:r>
                    </a:p>
                    <a:p>
                      <a:r>
                        <a:rPr lang="es-ES" sz="1200" u="sng" dirty="0">
                          <a:solidFill>
                            <a:srgbClr val="002060"/>
                          </a:solidFill>
                        </a:rPr>
                        <a:t>¿Qué pasó [el fin de semana pasado]?</a:t>
                      </a:r>
                    </a:p>
                    <a:p>
                      <a:endParaRPr lang="en-GB" sz="1200" u="sng" dirty="0">
                        <a:solidFill>
                          <a:srgbClr val="002060"/>
                        </a:solidFill>
                      </a:endParaRPr>
                    </a:p>
                  </a:txBody>
                  <a:tcP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u="sng" dirty="0">
                          <a:solidFill>
                            <a:srgbClr val="002060"/>
                          </a:solidFill>
                        </a:rPr>
                        <a:t>Grammar</a:t>
                      </a:r>
                    </a:p>
                    <a:p>
                      <a:endParaRPr lang="en-GB" sz="1200" b="0" dirty="0">
                        <a:solidFill>
                          <a:srgbClr val="002060"/>
                        </a:solidFill>
                      </a:endParaRPr>
                    </a:p>
                    <a:p>
                      <a:endParaRPr lang="en-GB" sz="1200" b="0" dirty="0">
                        <a:solidFill>
                          <a:srgbClr val="002060"/>
                        </a:solidFill>
                      </a:endParaRPr>
                    </a:p>
                    <a:p>
                      <a:endParaRPr lang="en-GB" sz="1200" b="0" dirty="0">
                        <a:solidFill>
                          <a:srgbClr val="002060"/>
                        </a:solidFill>
                      </a:endParaRPr>
                    </a:p>
                    <a:p>
                      <a:endParaRPr lang="en-GB" sz="1200" b="0" dirty="0">
                        <a:solidFill>
                          <a:srgbClr val="002060"/>
                        </a:solidFill>
                      </a:endParaRPr>
                    </a:p>
                    <a:p>
                      <a:endParaRPr lang="en-GB" sz="1200" dirty="0">
                        <a:solidFill>
                          <a:srgbClr val="002060"/>
                        </a:solidFill>
                        <a:latin typeface="Calibri" panose="020F0502020204030204" pitchFamily="34" charset="0"/>
                        <a:ea typeface="Calibri" panose="020F0502020204030204" pitchFamily="34" charset="0"/>
                        <a:cs typeface="Calibri" panose="020F0502020204030204" pitchFamily="34" charset="0"/>
                      </a:endParaRPr>
                    </a:p>
                    <a:p>
                      <a:r>
                        <a:rPr lang="es-ES" sz="1200" dirty="0" err="1">
                          <a:solidFill>
                            <a:srgbClr val="002060"/>
                          </a:solidFill>
                          <a:latin typeface="Calibri" panose="020F0502020204030204" pitchFamily="34" charset="0"/>
                          <a:ea typeface="Calibri" panose="020F0502020204030204" pitchFamily="34" charset="0"/>
                          <a:cs typeface="Calibri" panose="020F0502020204030204" pitchFamily="34" charset="0"/>
                        </a:rPr>
                        <a:t>Preterite</a:t>
                      </a:r>
                      <a:r>
                        <a:rPr lang="es-ES" sz="1200" dirty="0">
                          <a:solidFill>
                            <a:srgbClr val="002060"/>
                          </a:solidFill>
                          <a:latin typeface="Calibri" panose="020F0502020204030204" pitchFamily="34" charset="0"/>
                          <a:ea typeface="Calibri" panose="020F0502020204030204" pitchFamily="34" charset="0"/>
                          <a:cs typeface="Calibri" panose="020F0502020204030204" pitchFamily="34" charset="0"/>
                        </a:rPr>
                        <a:t> tense</a:t>
                      </a:r>
                    </a:p>
                    <a:p>
                      <a:pPr marL="171450" indent="-171450">
                        <a:buFont typeface="Arial" panose="020B0604020202020204" pitchFamily="34" charset="0"/>
                        <a:buChar char="•"/>
                      </a:pPr>
                      <a:r>
                        <a:rPr lang="es-ES" sz="1200" dirty="0">
                          <a:solidFill>
                            <a:srgbClr val="002060"/>
                          </a:solidFill>
                          <a:latin typeface="Calibri" panose="020F0502020204030204" pitchFamily="34" charset="0"/>
                          <a:ea typeface="Calibri" panose="020F0502020204030204" pitchFamily="34" charset="0"/>
                          <a:cs typeface="Calibri" panose="020F0502020204030204" pitchFamily="34" charset="0"/>
                        </a:rPr>
                        <a:t>Regular </a:t>
                      </a:r>
                      <a:r>
                        <a:rPr lang="es-ES" sz="1200" dirty="0" err="1">
                          <a:solidFill>
                            <a:srgbClr val="002060"/>
                          </a:solidFill>
                          <a:latin typeface="Calibri" panose="020F0502020204030204" pitchFamily="34" charset="0"/>
                          <a:ea typeface="Calibri" panose="020F0502020204030204" pitchFamily="34" charset="0"/>
                          <a:cs typeface="Calibri" panose="020F0502020204030204" pitchFamily="34" charset="0"/>
                        </a:rPr>
                        <a:t>verbs</a:t>
                      </a:r>
                      <a:r>
                        <a:rPr lang="es-ES" sz="1200" dirty="0">
                          <a:solidFill>
                            <a:srgbClr val="002060"/>
                          </a:solidFill>
                          <a:latin typeface="Calibri" panose="020F0502020204030204" pitchFamily="34" charset="0"/>
                          <a:ea typeface="Calibri" panose="020F0502020204030204" pitchFamily="34" charset="0"/>
                          <a:cs typeface="Calibri" panose="020F0502020204030204" pitchFamily="34" charset="0"/>
                        </a:rPr>
                        <a:t> </a:t>
                      </a:r>
                      <a:r>
                        <a:rPr lang="es-ES" sz="1200" i="1" dirty="0">
                          <a:solidFill>
                            <a:srgbClr val="002060"/>
                          </a:solidFill>
                          <a:latin typeface="Calibri" panose="020F0502020204030204" pitchFamily="34" charset="0"/>
                          <a:ea typeface="Calibri" panose="020F0502020204030204" pitchFamily="34" charset="0"/>
                          <a:cs typeface="Calibri" panose="020F0502020204030204" pitchFamily="34" charset="0"/>
                        </a:rPr>
                        <a:t>-ar, -</a:t>
                      </a:r>
                      <a:r>
                        <a:rPr lang="es-ES" sz="1200" i="1" dirty="0" err="1">
                          <a:solidFill>
                            <a:srgbClr val="002060"/>
                          </a:solidFill>
                          <a:latin typeface="Calibri" panose="020F0502020204030204" pitchFamily="34" charset="0"/>
                          <a:ea typeface="Calibri" panose="020F0502020204030204" pitchFamily="34" charset="0"/>
                          <a:cs typeface="Calibri" panose="020F0502020204030204" pitchFamily="34" charset="0"/>
                        </a:rPr>
                        <a:t>er</a:t>
                      </a:r>
                      <a:r>
                        <a:rPr lang="es-ES" sz="1200" i="1" dirty="0">
                          <a:solidFill>
                            <a:srgbClr val="002060"/>
                          </a:solidFill>
                          <a:latin typeface="Calibri" panose="020F0502020204030204" pitchFamily="34" charset="0"/>
                          <a:ea typeface="Calibri" panose="020F0502020204030204" pitchFamily="34" charset="0"/>
                          <a:cs typeface="Calibri" panose="020F0502020204030204" pitchFamily="34" charset="0"/>
                        </a:rPr>
                        <a:t> and -ir [hablar, comer, salir]</a:t>
                      </a:r>
                    </a:p>
                    <a:p>
                      <a:pPr marL="171450" indent="-171450">
                        <a:buFont typeface="Arial" panose="020B0604020202020204" pitchFamily="34" charset="0"/>
                        <a:buChar char="•"/>
                      </a:pPr>
                      <a:r>
                        <a:rPr lang="en-GB" sz="1200" dirty="0">
                          <a:solidFill>
                            <a:srgbClr val="002060"/>
                          </a:solidFill>
                          <a:latin typeface="Calibri" panose="020F0502020204030204" pitchFamily="34" charset="0"/>
                          <a:ea typeface="Calibri" panose="020F0502020204030204" pitchFamily="34" charset="0"/>
                          <a:cs typeface="Calibri" panose="020F0502020204030204" pitchFamily="34" charset="0"/>
                        </a:rPr>
                        <a:t>Irregulars: </a:t>
                      </a:r>
                      <a:r>
                        <a:rPr lang="en-GB" sz="1200" i="1" dirty="0" err="1">
                          <a:solidFill>
                            <a:srgbClr val="002060"/>
                          </a:solidFill>
                          <a:latin typeface="Calibri" panose="020F0502020204030204" pitchFamily="34" charset="0"/>
                          <a:ea typeface="Calibri" panose="020F0502020204030204" pitchFamily="34" charset="0"/>
                          <a:cs typeface="Calibri" panose="020F0502020204030204" pitchFamily="34" charset="0"/>
                        </a:rPr>
                        <a:t>ir</a:t>
                      </a:r>
                      <a:r>
                        <a:rPr lang="en-GB" sz="1200" i="1" dirty="0">
                          <a:solidFill>
                            <a:srgbClr val="002060"/>
                          </a:solidFill>
                          <a:latin typeface="Calibri" panose="020F0502020204030204" pitchFamily="34" charset="0"/>
                          <a:ea typeface="Calibri" panose="020F0502020204030204" pitchFamily="34" charset="0"/>
                          <a:cs typeface="Calibri" panose="020F0502020204030204" pitchFamily="34" charset="0"/>
                        </a:rPr>
                        <a:t> and ser</a:t>
                      </a:r>
                      <a:r>
                        <a:rPr lang="en-GB" sz="1200" dirty="0">
                          <a:solidFill>
                            <a:srgbClr val="002060"/>
                          </a:solidFill>
                          <a:latin typeface="Calibri" panose="020F0502020204030204" pitchFamily="34" charset="0"/>
                          <a:ea typeface="Calibri" panose="020F0502020204030204" pitchFamily="34" charset="0"/>
                          <a:cs typeface="Calibri" panose="020F0502020204030204" pitchFamily="34" charset="0"/>
                        </a:rPr>
                        <a:t> in the </a:t>
                      </a:r>
                      <a:r>
                        <a:rPr lang="en-GB" sz="1200" dirty="0" err="1">
                          <a:solidFill>
                            <a:srgbClr val="002060"/>
                          </a:solidFill>
                          <a:latin typeface="Calibri" panose="020F0502020204030204" pitchFamily="34" charset="0"/>
                          <a:ea typeface="Calibri" panose="020F0502020204030204" pitchFamily="34" charset="0"/>
                          <a:cs typeface="Calibri" panose="020F0502020204030204" pitchFamily="34" charset="0"/>
                        </a:rPr>
                        <a:t>preterite</a:t>
                      </a:r>
                      <a:r>
                        <a:rPr lang="en-GB" sz="1200" dirty="0">
                          <a:solidFill>
                            <a:srgbClr val="002060"/>
                          </a:solidFill>
                          <a:latin typeface="Calibri" panose="020F0502020204030204" pitchFamily="34" charset="0"/>
                          <a:ea typeface="Calibri" panose="020F0502020204030204" pitchFamily="34" charset="0"/>
                          <a:cs typeface="Calibri" panose="020F0502020204030204" pitchFamily="34" charset="0"/>
                        </a:rPr>
                        <a:t> </a:t>
                      </a:r>
                    </a:p>
                    <a:p>
                      <a:pPr marL="171450" indent="-171450">
                        <a:buFont typeface="Arial" panose="020B0604020202020204" pitchFamily="34" charset="0"/>
                        <a:buChar char="•"/>
                      </a:pPr>
                      <a:r>
                        <a:rPr lang="en-GB" sz="1200" dirty="0">
                          <a:solidFill>
                            <a:srgbClr val="002060"/>
                          </a:solidFill>
                          <a:latin typeface="Calibri" panose="020F0502020204030204" pitchFamily="34" charset="0"/>
                          <a:ea typeface="Calibri" panose="020F0502020204030204" pitchFamily="34" charset="0"/>
                          <a:cs typeface="Calibri" panose="020F0502020204030204" pitchFamily="34" charset="0"/>
                        </a:rPr>
                        <a:t>1</a:t>
                      </a:r>
                      <a:r>
                        <a:rPr lang="en-GB" sz="1200" baseline="30000" dirty="0">
                          <a:solidFill>
                            <a:srgbClr val="002060"/>
                          </a:solidFill>
                          <a:latin typeface="Calibri" panose="020F0502020204030204" pitchFamily="34" charset="0"/>
                          <a:ea typeface="Calibri" panose="020F0502020204030204" pitchFamily="34" charset="0"/>
                          <a:cs typeface="Calibri" panose="020F0502020204030204" pitchFamily="34" charset="0"/>
                        </a:rPr>
                        <a:t>st</a:t>
                      </a:r>
                      <a:r>
                        <a:rPr lang="en-GB" sz="1200" dirty="0">
                          <a:solidFill>
                            <a:srgbClr val="002060"/>
                          </a:solidFill>
                          <a:latin typeface="Calibri" panose="020F0502020204030204" pitchFamily="34" charset="0"/>
                          <a:ea typeface="Calibri" panose="020F0502020204030204" pitchFamily="34" charset="0"/>
                          <a:cs typeface="Calibri" panose="020F0502020204030204" pitchFamily="34" charset="0"/>
                        </a:rPr>
                        <a:t> person irregulars: </a:t>
                      </a:r>
                      <a:r>
                        <a:rPr lang="en-GB" sz="1200" i="1" dirty="0" err="1">
                          <a:solidFill>
                            <a:srgbClr val="002060"/>
                          </a:solidFill>
                          <a:latin typeface="Calibri" panose="020F0502020204030204" pitchFamily="34" charset="0"/>
                          <a:ea typeface="Calibri" panose="020F0502020204030204" pitchFamily="34" charset="0"/>
                          <a:cs typeface="Calibri" panose="020F0502020204030204" pitchFamily="34" charset="0"/>
                        </a:rPr>
                        <a:t>hice</a:t>
                      </a:r>
                      <a:r>
                        <a:rPr lang="en-GB" sz="1200" i="1" dirty="0">
                          <a:solidFill>
                            <a:srgbClr val="002060"/>
                          </a:solidFill>
                          <a:latin typeface="Calibri" panose="020F0502020204030204" pitchFamily="34" charset="0"/>
                          <a:ea typeface="Calibri" panose="020F0502020204030204" pitchFamily="34" charset="0"/>
                          <a:cs typeface="Calibri" panose="020F0502020204030204" pitchFamily="34" charset="0"/>
                        </a:rPr>
                        <a:t>, </a:t>
                      </a:r>
                      <a:r>
                        <a:rPr lang="en-GB" sz="1200" i="1" dirty="0" err="1">
                          <a:solidFill>
                            <a:srgbClr val="002060"/>
                          </a:solidFill>
                          <a:latin typeface="Calibri" panose="020F0502020204030204" pitchFamily="34" charset="0"/>
                          <a:ea typeface="Calibri" panose="020F0502020204030204" pitchFamily="34" charset="0"/>
                          <a:cs typeface="Calibri" panose="020F0502020204030204" pitchFamily="34" charset="0"/>
                        </a:rPr>
                        <a:t>tuve</a:t>
                      </a:r>
                      <a:r>
                        <a:rPr lang="en-GB" sz="1200" i="1" dirty="0">
                          <a:solidFill>
                            <a:srgbClr val="002060"/>
                          </a:solidFill>
                          <a:latin typeface="Calibri" panose="020F0502020204030204" pitchFamily="34" charset="0"/>
                          <a:ea typeface="Calibri" panose="020F0502020204030204" pitchFamily="34" charset="0"/>
                          <a:cs typeface="Calibri" panose="020F0502020204030204" pitchFamily="34" charset="0"/>
                        </a:rPr>
                        <a:t>, vi, </a:t>
                      </a:r>
                      <a:r>
                        <a:rPr lang="en-GB" sz="1200" i="1" dirty="0" err="1">
                          <a:solidFill>
                            <a:srgbClr val="002060"/>
                          </a:solidFill>
                          <a:latin typeface="Calibri" panose="020F0502020204030204" pitchFamily="34" charset="0"/>
                          <a:ea typeface="Calibri" panose="020F0502020204030204" pitchFamily="34" charset="0"/>
                          <a:cs typeface="Calibri" panose="020F0502020204030204" pitchFamily="34" charset="0"/>
                        </a:rPr>
                        <a:t>jugué</a:t>
                      </a:r>
                      <a:r>
                        <a:rPr lang="en-GB" sz="1200" i="1" dirty="0">
                          <a:solidFill>
                            <a:srgbClr val="002060"/>
                          </a:solidFill>
                          <a:latin typeface="Calibri" panose="020F0502020204030204" pitchFamily="34" charset="0"/>
                          <a:ea typeface="Calibri" panose="020F0502020204030204" pitchFamily="34" charset="0"/>
                          <a:cs typeface="Calibri" panose="020F0502020204030204" pitchFamily="34" charset="0"/>
                        </a:rPr>
                        <a:t>, </a:t>
                      </a:r>
                      <a:r>
                        <a:rPr lang="en-GB" sz="1200" i="1" dirty="0" err="1">
                          <a:solidFill>
                            <a:srgbClr val="002060"/>
                          </a:solidFill>
                          <a:latin typeface="Calibri" panose="020F0502020204030204" pitchFamily="34" charset="0"/>
                          <a:ea typeface="Calibri" panose="020F0502020204030204" pitchFamily="34" charset="0"/>
                          <a:cs typeface="Calibri" panose="020F0502020204030204" pitchFamily="34" charset="0"/>
                        </a:rPr>
                        <a:t>llegué</a:t>
                      </a:r>
                      <a:r>
                        <a:rPr lang="en-GB" sz="1200" i="1" dirty="0">
                          <a:solidFill>
                            <a:srgbClr val="002060"/>
                          </a:solidFill>
                          <a:latin typeface="Calibri" panose="020F0502020204030204" pitchFamily="34" charset="0"/>
                          <a:ea typeface="Calibri" panose="020F0502020204030204" pitchFamily="34" charset="0"/>
                          <a:cs typeface="Calibri" panose="020F0502020204030204" pitchFamily="34" charset="0"/>
                        </a:rPr>
                        <a:t>, </a:t>
                      </a:r>
                      <a:r>
                        <a:rPr lang="en-GB" sz="1200" i="1" dirty="0" err="1">
                          <a:solidFill>
                            <a:srgbClr val="002060"/>
                          </a:solidFill>
                          <a:latin typeface="Calibri" panose="020F0502020204030204" pitchFamily="34" charset="0"/>
                          <a:ea typeface="Calibri" panose="020F0502020204030204" pitchFamily="34" charset="0"/>
                          <a:cs typeface="Calibri" panose="020F0502020204030204" pitchFamily="34" charset="0"/>
                        </a:rPr>
                        <a:t>saqué</a:t>
                      </a:r>
                      <a:endParaRPr lang="en-GB" sz="1200" i="1" dirty="0">
                        <a:solidFill>
                          <a:srgbClr val="002060"/>
                        </a:solidFill>
                        <a:latin typeface="Calibri" panose="020F0502020204030204" pitchFamily="34" charset="0"/>
                        <a:ea typeface="Calibri" panose="020F0502020204030204" pitchFamily="34" charset="0"/>
                        <a:cs typeface="Calibri" panose="020F0502020204030204" pitchFamily="34" charset="0"/>
                      </a:endParaRPr>
                    </a:p>
                    <a:p>
                      <a:endParaRPr lang="en-GB" sz="1200" dirty="0">
                        <a:solidFill>
                          <a:srgbClr val="002060"/>
                        </a:solidFill>
                        <a:latin typeface="Calibri" panose="020F0502020204030204" pitchFamily="34" charset="0"/>
                        <a:ea typeface="Calibri" panose="020F0502020204030204" pitchFamily="34" charset="0"/>
                        <a:cs typeface="Calibri" panose="020F0502020204030204" pitchFamily="34" charset="0"/>
                      </a:endParaRPr>
                    </a:p>
                    <a:p>
                      <a:r>
                        <a:rPr lang="en-GB" sz="1200" dirty="0">
                          <a:solidFill>
                            <a:srgbClr val="002060"/>
                          </a:solidFill>
                          <a:latin typeface="Calibri" panose="020F0502020204030204" pitchFamily="34" charset="0"/>
                          <a:ea typeface="Calibri" panose="020F0502020204030204" pitchFamily="34" charset="0"/>
                          <a:cs typeface="Calibri" panose="020F0502020204030204" pitchFamily="34" charset="0"/>
                        </a:rPr>
                        <a:t>Direct object pronouns </a:t>
                      </a:r>
                    </a:p>
                    <a:p>
                      <a:r>
                        <a:rPr lang="en-GB" sz="1200" dirty="0">
                          <a:solidFill>
                            <a:srgbClr val="002060"/>
                          </a:solidFill>
                          <a:latin typeface="Calibri" panose="020F0502020204030204" pitchFamily="34" charset="0"/>
                          <a:ea typeface="Calibri" panose="020F0502020204030204" pitchFamily="34" charset="0"/>
                          <a:cs typeface="Calibri" panose="020F0502020204030204" pitchFamily="34" charset="0"/>
                        </a:rPr>
                        <a:t>Introduction + use with the near future tense</a:t>
                      </a:r>
                    </a:p>
                    <a:p>
                      <a:endParaRPr lang="en-GB" sz="1200" dirty="0">
                        <a:solidFill>
                          <a:srgbClr val="002060"/>
                        </a:solidFill>
                        <a:latin typeface="Calibri" panose="020F0502020204030204" pitchFamily="34" charset="0"/>
                        <a:ea typeface="Calibri" panose="020F0502020204030204" pitchFamily="34" charset="0"/>
                        <a:cs typeface="Calibri" panose="020F0502020204030204" pitchFamily="34" charset="0"/>
                      </a:endParaRPr>
                    </a:p>
                    <a:p>
                      <a:r>
                        <a:rPr lang="en-GB" sz="1200" dirty="0">
                          <a:solidFill>
                            <a:srgbClr val="002060"/>
                          </a:solidFill>
                          <a:latin typeface="Calibri" panose="020F0502020204030204" pitchFamily="34" charset="0"/>
                          <a:ea typeface="Calibri" panose="020F0502020204030204" pitchFamily="34" charset="0"/>
                          <a:cs typeface="Calibri" panose="020F0502020204030204" pitchFamily="34" charset="0"/>
                        </a:rPr>
                        <a:t>Negatives – </a:t>
                      </a:r>
                      <a:r>
                        <a:rPr lang="en-GB" sz="1200" i="1" dirty="0">
                          <a:solidFill>
                            <a:srgbClr val="002060"/>
                          </a:solidFill>
                          <a:latin typeface="Calibri" panose="020F0502020204030204" pitchFamily="34" charset="0"/>
                          <a:ea typeface="Calibri" panose="020F0502020204030204" pitchFamily="34" charset="0"/>
                          <a:cs typeface="Calibri" panose="020F0502020204030204" pitchFamily="34" charset="0"/>
                        </a:rPr>
                        <a:t>no, nada</a:t>
                      </a:r>
                    </a:p>
                    <a:p>
                      <a:endParaRPr lang="en-GB" sz="1200" dirty="0">
                        <a:solidFill>
                          <a:srgbClr val="002060"/>
                        </a:solidFill>
                        <a:latin typeface="Calibri" panose="020F0502020204030204" pitchFamily="34" charset="0"/>
                        <a:ea typeface="Calibri" panose="020F0502020204030204" pitchFamily="34" charset="0"/>
                        <a:cs typeface="Calibri" panose="020F0502020204030204" pitchFamily="34" charset="0"/>
                      </a:endParaRPr>
                    </a:p>
                    <a:p>
                      <a:pPr marL="0" indent="0">
                        <a:buFont typeface="Arial" panose="020B0604020202020204" pitchFamily="34" charset="0"/>
                        <a:buNone/>
                      </a:pPr>
                      <a:r>
                        <a:rPr lang="en-GB" sz="1200" b="1" i="0" dirty="0">
                          <a:solidFill>
                            <a:srgbClr val="002060"/>
                          </a:solidFill>
                        </a:rPr>
                        <a:t>Near future tense (recap)</a:t>
                      </a:r>
                    </a:p>
                    <a:p>
                      <a:pPr marL="0" indent="0">
                        <a:buFont typeface="Arial" panose="020B0604020202020204" pitchFamily="34" charset="0"/>
                        <a:buNone/>
                      </a:pPr>
                      <a:r>
                        <a:rPr lang="en-GB" sz="1200" b="1" i="1" dirty="0">
                          <a:solidFill>
                            <a:srgbClr val="002060"/>
                          </a:solidFill>
                        </a:rPr>
                        <a:t>- present tense of </a:t>
                      </a:r>
                      <a:r>
                        <a:rPr lang="en-GB" sz="1200" b="1" i="1" dirty="0" err="1">
                          <a:solidFill>
                            <a:srgbClr val="002060"/>
                          </a:solidFill>
                        </a:rPr>
                        <a:t>ir</a:t>
                      </a:r>
                      <a:r>
                        <a:rPr lang="en-GB" sz="1200" b="1" i="1" dirty="0">
                          <a:solidFill>
                            <a:srgbClr val="002060"/>
                          </a:solidFill>
                        </a:rPr>
                        <a:t> + a + infinitive</a:t>
                      </a:r>
                      <a:endParaRPr lang="en-GB" sz="1200" dirty="0">
                        <a:solidFill>
                          <a:srgbClr val="002060"/>
                        </a:solidFill>
                        <a:latin typeface="Calibri" panose="020F0502020204030204" pitchFamily="34" charset="0"/>
                        <a:ea typeface="Calibri" panose="020F0502020204030204" pitchFamily="34" charset="0"/>
                        <a:cs typeface="Calibri" panose="020F0502020204030204" pitchFamily="34" charset="0"/>
                      </a:endParaRPr>
                    </a:p>
                    <a:p>
                      <a:endParaRPr lang="en-GB" sz="1200" b="0" dirty="0">
                        <a:solidFill>
                          <a:srgbClr val="002060"/>
                        </a:solidFill>
                      </a:endParaRPr>
                    </a:p>
                  </a:txBody>
                  <a:tcPr>
                    <a:solidFill>
                      <a:schemeClr val="bg1"/>
                    </a:solidFill>
                  </a:tcPr>
                </a:tc>
                <a:tc>
                  <a:txBody>
                    <a:bodyPr/>
                    <a:lstStyle/>
                    <a:p>
                      <a:r>
                        <a:rPr lang="en-GB" sz="1200" b="0" dirty="0" err="1">
                          <a:solidFill>
                            <a:srgbClr val="002060"/>
                          </a:solidFill>
                        </a:rPr>
                        <a:t>Ssc</a:t>
                      </a:r>
                      <a:r>
                        <a:rPr lang="en-GB" sz="1200" b="0" dirty="0">
                          <a:solidFill>
                            <a:srgbClr val="002060"/>
                          </a:solidFill>
                        </a:rPr>
                        <a:t> – sound symbol correspondence</a:t>
                      </a:r>
                    </a:p>
                    <a:p>
                      <a:endParaRPr lang="en-GB" sz="1200" b="0" dirty="0">
                        <a:solidFill>
                          <a:srgbClr val="002060"/>
                        </a:solidFill>
                      </a:endParaRPr>
                    </a:p>
                    <a:p>
                      <a:endParaRPr lang="en-GB" sz="1200" b="0" dirty="0">
                        <a:solidFill>
                          <a:srgbClr val="002060"/>
                        </a:solidFill>
                      </a:endParaRPr>
                    </a:p>
                    <a:p>
                      <a:endParaRPr lang="en-GB" sz="1200" b="0" dirty="0">
                        <a:solidFill>
                          <a:srgbClr val="002060"/>
                        </a:solidFill>
                      </a:endParaRPr>
                    </a:p>
                    <a:p>
                      <a:r>
                        <a:rPr lang="en-GB" sz="1200" b="1" dirty="0">
                          <a:solidFill>
                            <a:srgbClr val="002060"/>
                          </a:solidFill>
                        </a:rPr>
                        <a:t>Soft c – cine, </a:t>
                      </a:r>
                      <a:r>
                        <a:rPr lang="en-GB" sz="1200" b="1" dirty="0" err="1">
                          <a:solidFill>
                            <a:srgbClr val="002060"/>
                          </a:solidFill>
                        </a:rPr>
                        <a:t>natación</a:t>
                      </a:r>
                      <a:r>
                        <a:rPr lang="en-GB" sz="1200" b="1" dirty="0">
                          <a:solidFill>
                            <a:srgbClr val="002060"/>
                          </a:solidFill>
                        </a:rPr>
                        <a:t>, </a:t>
                      </a:r>
                      <a:r>
                        <a:rPr lang="en-GB" sz="1200" b="1" dirty="0" err="1">
                          <a:solidFill>
                            <a:srgbClr val="002060"/>
                          </a:solidFill>
                        </a:rPr>
                        <a:t>centro</a:t>
                      </a:r>
                      <a:r>
                        <a:rPr lang="en-GB" sz="1200" b="1" dirty="0">
                          <a:solidFill>
                            <a:srgbClr val="002060"/>
                          </a:solidFill>
                        </a:rPr>
                        <a:t>, </a:t>
                      </a:r>
                      <a:r>
                        <a:rPr lang="en-GB" sz="1200" b="1" dirty="0" err="1">
                          <a:solidFill>
                            <a:srgbClr val="002060"/>
                          </a:solidFill>
                        </a:rPr>
                        <a:t>hice</a:t>
                      </a:r>
                      <a:endParaRPr lang="en-GB" sz="1200" b="1" dirty="0">
                        <a:solidFill>
                          <a:srgbClr val="002060"/>
                        </a:solidFill>
                      </a:endParaRPr>
                    </a:p>
                    <a:p>
                      <a:endParaRPr lang="en-GB" sz="1200" b="1" dirty="0">
                        <a:solidFill>
                          <a:srgbClr val="002060"/>
                        </a:solidFill>
                      </a:endParaRPr>
                    </a:p>
                    <a:p>
                      <a:r>
                        <a:rPr lang="en-GB" sz="1200" b="1" dirty="0">
                          <a:solidFill>
                            <a:srgbClr val="002060"/>
                          </a:solidFill>
                        </a:rPr>
                        <a:t>Hard c – </a:t>
                      </a:r>
                      <a:r>
                        <a:rPr lang="en-GB" sz="1200" b="1" dirty="0" err="1">
                          <a:solidFill>
                            <a:srgbClr val="002060"/>
                          </a:solidFill>
                        </a:rPr>
                        <a:t>canté</a:t>
                      </a:r>
                      <a:r>
                        <a:rPr lang="en-GB" sz="1200" b="1" dirty="0">
                          <a:solidFill>
                            <a:srgbClr val="002060"/>
                          </a:solidFill>
                        </a:rPr>
                        <a:t>, </a:t>
                      </a:r>
                      <a:r>
                        <a:rPr lang="en-GB" sz="1200" b="1" dirty="0" err="1">
                          <a:solidFill>
                            <a:srgbClr val="002060"/>
                          </a:solidFill>
                        </a:rPr>
                        <a:t>música</a:t>
                      </a:r>
                      <a:r>
                        <a:rPr lang="en-GB" sz="1200" b="1" dirty="0">
                          <a:solidFill>
                            <a:srgbClr val="002060"/>
                          </a:solidFill>
                        </a:rPr>
                        <a:t>, </a:t>
                      </a:r>
                      <a:r>
                        <a:rPr lang="en-GB" sz="1200" b="1" dirty="0" err="1">
                          <a:solidFill>
                            <a:srgbClr val="002060"/>
                          </a:solidFill>
                        </a:rPr>
                        <a:t>comí</a:t>
                      </a:r>
                      <a:r>
                        <a:rPr lang="en-GB" sz="1200" b="1" dirty="0">
                          <a:solidFill>
                            <a:srgbClr val="002060"/>
                          </a:solidFill>
                        </a:rPr>
                        <a:t>, </a:t>
                      </a:r>
                      <a:r>
                        <a:rPr lang="en-GB" sz="1200" b="1" dirty="0" err="1">
                          <a:solidFill>
                            <a:srgbClr val="002060"/>
                          </a:solidFill>
                        </a:rPr>
                        <a:t>cuatro</a:t>
                      </a:r>
                      <a:r>
                        <a:rPr lang="en-GB" sz="1200" b="1" dirty="0">
                          <a:solidFill>
                            <a:srgbClr val="002060"/>
                          </a:solidFill>
                        </a:rPr>
                        <a:t>, </a:t>
                      </a:r>
                      <a:r>
                        <a:rPr lang="en-GB" sz="1200" b="1" dirty="0" err="1">
                          <a:solidFill>
                            <a:srgbClr val="002060"/>
                          </a:solidFill>
                        </a:rPr>
                        <a:t>clima</a:t>
                      </a:r>
                      <a:endParaRPr lang="en-GB" sz="1200" b="1" dirty="0">
                        <a:solidFill>
                          <a:srgbClr val="002060"/>
                        </a:solidFill>
                      </a:endParaRPr>
                    </a:p>
                    <a:p>
                      <a:endParaRPr lang="en-GB" sz="1200" b="1" dirty="0">
                        <a:solidFill>
                          <a:srgbClr val="002060"/>
                        </a:solidFill>
                      </a:endParaRPr>
                    </a:p>
                    <a:p>
                      <a:r>
                        <a:rPr lang="en-GB" sz="1200" b="1" dirty="0" err="1">
                          <a:solidFill>
                            <a:srgbClr val="002060"/>
                          </a:solidFill>
                        </a:rPr>
                        <a:t>ch</a:t>
                      </a:r>
                      <a:r>
                        <a:rPr lang="en-GB" sz="1200" b="1" dirty="0">
                          <a:solidFill>
                            <a:srgbClr val="002060"/>
                          </a:solidFill>
                        </a:rPr>
                        <a:t> sound – </a:t>
                      </a:r>
                      <a:r>
                        <a:rPr lang="en-GB" sz="1200" b="1" dirty="0" err="1">
                          <a:solidFill>
                            <a:srgbClr val="002060"/>
                          </a:solidFill>
                        </a:rPr>
                        <a:t>chico</a:t>
                      </a:r>
                      <a:r>
                        <a:rPr lang="en-GB" sz="1200" b="1" dirty="0">
                          <a:solidFill>
                            <a:srgbClr val="002060"/>
                          </a:solidFill>
                        </a:rPr>
                        <a:t>/a, </a:t>
                      </a:r>
                      <a:r>
                        <a:rPr lang="en-GB" sz="1200" b="1" dirty="0" err="1">
                          <a:solidFill>
                            <a:srgbClr val="002060"/>
                          </a:solidFill>
                        </a:rPr>
                        <a:t>escuché</a:t>
                      </a:r>
                      <a:endParaRPr lang="en-GB" sz="1200" b="1" dirty="0">
                        <a:solidFill>
                          <a:srgbClr val="002060"/>
                        </a:solidFill>
                      </a:endParaRPr>
                    </a:p>
                  </a:txBody>
                  <a:tcP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dirty="0">
                          <a:solidFill>
                            <a:srgbClr val="002060"/>
                          </a:solidFill>
                        </a:rPr>
                        <a:t>Blended learning</a:t>
                      </a:r>
                    </a:p>
                    <a:p>
                      <a:endParaRPr lang="en-GB" sz="1200" b="0" dirty="0">
                        <a:solidFill>
                          <a:srgbClr val="002060"/>
                        </a:solidFill>
                      </a:endParaRPr>
                    </a:p>
                    <a:p>
                      <a:endParaRPr lang="en-GB" sz="1200" b="0" dirty="0">
                        <a:solidFill>
                          <a:srgbClr val="002060"/>
                        </a:solidFill>
                      </a:endParaRPr>
                    </a:p>
                    <a:p>
                      <a:endParaRPr lang="en-GB" sz="1200" b="0" dirty="0">
                        <a:solidFill>
                          <a:srgbClr val="002060"/>
                        </a:solidFill>
                      </a:endParaRPr>
                    </a:p>
                    <a:p>
                      <a:endParaRPr lang="en-GB" sz="1200" dirty="0">
                        <a:solidFill>
                          <a:srgbClr val="002060"/>
                        </a:solidFill>
                      </a:endParaRPr>
                    </a:p>
                    <a:p>
                      <a:r>
                        <a:rPr lang="en-GB" sz="1200" dirty="0">
                          <a:solidFill>
                            <a:srgbClr val="002060"/>
                          </a:solidFill>
                        </a:rPr>
                        <a:t>Mixed word vocab lists to learn – 20-30 words per week</a:t>
                      </a:r>
                    </a:p>
                    <a:p>
                      <a:endParaRPr lang="en-GB" sz="1200" dirty="0">
                        <a:solidFill>
                          <a:srgbClr val="002060"/>
                        </a:solidFill>
                      </a:endParaRPr>
                    </a:p>
                    <a:p>
                      <a:r>
                        <a:rPr lang="en-GB" sz="1200" dirty="0">
                          <a:solidFill>
                            <a:srgbClr val="002060"/>
                          </a:solidFill>
                        </a:rPr>
                        <a:t>High frequency vocab relevant to context</a:t>
                      </a:r>
                    </a:p>
                    <a:p>
                      <a:endParaRPr lang="en-GB" sz="1200" dirty="0">
                        <a:solidFill>
                          <a:srgbClr val="002060"/>
                        </a:solidFill>
                      </a:endParaRPr>
                    </a:p>
                    <a:p>
                      <a:r>
                        <a:rPr lang="en-GB" sz="1200" dirty="0">
                          <a:solidFill>
                            <a:srgbClr val="002060"/>
                          </a:solidFill>
                        </a:rPr>
                        <a:t>Deepening vocabulary knowledge</a:t>
                      </a:r>
                    </a:p>
                  </a:txBody>
                  <a:tcP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dirty="0">
                          <a:solidFill>
                            <a:srgbClr val="002060"/>
                          </a:solidFill>
                        </a:rPr>
                        <a:t>SMSC links</a:t>
                      </a:r>
                    </a:p>
                    <a:p>
                      <a:endParaRPr lang="en-GB" sz="1200" b="0" dirty="0">
                        <a:solidFill>
                          <a:srgbClr val="002060"/>
                        </a:solidFill>
                      </a:endParaRPr>
                    </a:p>
                    <a:p>
                      <a:endParaRPr lang="en-GB" sz="1200" b="0" dirty="0">
                        <a:solidFill>
                          <a:srgbClr val="002060"/>
                        </a:solidFill>
                      </a:endParaRPr>
                    </a:p>
                    <a:p>
                      <a:endParaRPr lang="en-GB" sz="1200" b="0" dirty="0">
                        <a:solidFill>
                          <a:srgbClr val="002060"/>
                        </a:solidFill>
                      </a:endParaRPr>
                    </a:p>
                    <a:p>
                      <a:endParaRPr lang="en-GB" sz="1200" dirty="0">
                        <a:solidFill>
                          <a:srgbClr val="002060"/>
                        </a:solidFill>
                      </a:endParaRPr>
                    </a:p>
                    <a:p>
                      <a:r>
                        <a:rPr lang="en-GB" sz="1200" b="1" dirty="0">
                          <a:solidFill>
                            <a:srgbClr val="002060"/>
                          </a:solidFill>
                        </a:rPr>
                        <a:t>British values  - Individual Liberty</a:t>
                      </a:r>
                    </a:p>
                    <a:p>
                      <a:endParaRPr lang="en-GB" sz="1200" b="1" dirty="0">
                        <a:solidFill>
                          <a:srgbClr val="002060"/>
                        </a:solidFill>
                      </a:endParaRPr>
                    </a:p>
                    <a:p>
                      <a:r>
                        <a:rPr lang="en-GB" sz="1200" b="1" dirty="0">
                          <a:solidFill>
                            <a:srgbClr val="002060"/>
                          </a:solidFill>
                        </a:rPr>
                        <a:t>Healthy lifestyle choices</a:t>
                      </a:r>
                    </a:p>
                  </a:txBody>
                  <a:tcPr>
                    <a:solidFill>
                      <a:schemeClr val="bg1"/>
                    </a:solidFill>
                  </a:tcPr>
                </a:tc>
                <a:extLst>
                  <a:ext uri="{0D108BD9-81ED-4DB2-BD59-A6C34878D82A}">
                    <a16:rowId xmlns:a16="http://schemas.microsoft.com/office/drawing/2014/main" val="3331746310"/>
                  </a:ext>
                </a:extLst>
              </a:tr>
            </a:tbl>
          </a:graphicData>
        </a:graphic>
      </p:graphicFrame>
      <p:pic>
        <p:nvPicPr>
          <p:cNvPr id="3" name="Picture 2">
            <a:extLst>
              <a:ext uri="{FF2B5EF4-FFF2-40B4-BE49-F238E27FC236}">
                <a16:creationId xmlns:a16="http://schemas.microsoft.com/office/drawing/2014/main" id="{661565B4-ECE9-4E5A-B1FA-F69B6199AF81}"/>
              </a:ext>
            </a:extLst>
          </p:cNvPr>
          <p:cNvPicPr>
            <a:picLocks noChangeAspect="1"/>
          </p:cNvPicPr>
          <p:nvPr/>
        </p:nvPicPr>
        <p:blipFill rotWithShape="1">
          <a:blip r:embed="rId2"/>
          <a:srcRect l="63942" t="31033" r="13942" b="13207"/>
          <a:stretch/>
        </p:blipFill>
        <p:spPr>
          <a:xfrm>
            <a:off x="2780144" y="446234"/>
            <a:ext cx="548640" cy="523702"/>
          </a:xfrm>
          <a:prstGeom prst="rect">
            <a:avLst/>
          </a:prstGeom>
        </p:spPr>
      </p:pic>
      <p:pic>
        <p:nvPicPr>
          <p:cNvPr id="4" name="Picture 3">
            <a:extLst>
              <a:ext uri="{FF2B5EF4-FFF2-40B4-BE49-F238E27FC236}">
                <a16:creationId xmlns:a16="http://schemas.microsoft.com/office/drawing/2014/main" id="{D5039B46-20A8-40F7-9104-7A0944DC6172}"/>
              </a:ext>
            </a:extLst>
          </p:cNvPr>
          <p:cNvPicPr>
            <a:picLocks noChangeAspect="1"/>
          </p:cNvPicPr>
          <p:nvPr/>
        </p:nvPicPr>
        <p:blipFill rotWithShape="1">
          <a:blip r:embed="rId2"/>
          <a:srcRect l="5970" t="30147" r="72583" b="14092"/>
          <a:stretch/>
        </p:blipFill>
        <p:spPr>
          <a:xfrm>
            <a:off x="4729478" y="576256"/>
            <a:ext cx="532015" cy="523703"/>
          </a:xfrm>
          <a:prstGeom prst="rect">
            <a:avLst/>
          </a:prstGeom>
        </p:spPr>
      </p:pic>
      <p:pic>
        <p:nvPicPr>
          <p:cNvPr id="5" name="Picture 4">
            <a:extLst>
              <a:ext uri="{FF2B5EF4-FFF2-40B4-BE49-F238E27FC236}">
                <a16:creationId xmlns:a16="http://schemas.microsoft.com/office/drawing/2014/main" id="{FD9B0904-0E90-4EE6-B593-720C4BA4DB90}"/>
              </a:ext>
            </a:extLst>
          </p:cNvPr>
          <p:cNvPicPr>
            <a:picLocks noChangeAspect="1"/>
          </p:cNvPicPr>
          <p:nvPr/>
        </p:nvPicPr>
        <p:blipFill rotWithShape="1">
          <a:blip r:embed="rId2"/>
          <a:srcRect l="33113" t="32803" r="43095" b="14977"/>
          <a:stretch/>
        </p:blipFill>
        <p:spPr>
          <a:xfrm>
            <a:off x="1337885" y="461969"/>
            <a:ext cx="590205" cy="490452"/>
          </a:xfrm>
          <a:prstGeom prst="rect">
            <a:avLst/>
          </a:prstGeom>
        </p:spPr>
      </p:pic>
      <p:cxnSp>
        <p:nvCxnSpPr>
          <p:cNvPr id="7" name="Straight Connector 6">
            <a:extLst>
              <a:ext uri="{FF2B5EF4-FFF2-40B4-BE49-F238E27FC236}">
                <a16:creationId xmlns:a16="http://schemas.microsoft.com/office/drawing/2014/main" id="{EB2A7285-F601-41C8-B42E-C94D951CF976}"/>
              </a:ext>
            </a:extLst>
          </p:cNvPr>
          <p:cNvCxnSpPr>
            <a:cxnSpLocks/>
          </p:cNvCxnSpPr>
          <p:nvPr/>
        </p:nvCxnSpPr>
        <p:spPr>
          <a:xfrm>
            <a:off x="254462" y="997528"/>
            <a:ext cx="9692640" cy="66501"/>
          </a:xfrm>
          <a:prstGeom prst="line">
            <a:avLst/>
          </a:prstGeom>
        </p:spPr>
        <p:style>
          <a:lnRef idx="1">
            <a:schemeClr val="dk1"/>
          </a:lnRef>
          <a:fillRef idx="0">
            <a:schemeClr val="dk1"/>
          </a:fillRef>
          <a:effectRef idx="0">
            <a:schemeClr val="dk1"/>
          </a:effectRef>
          <a:fontRef idx="minor">
            <a:schemeClr val="tx1"/>
          </a:fontRef>
        </p:style>
      </p:cxnSp>
      <p:pic>
        <p:nvPicPr>
          <p:cNvPr id="9" name="Picture 8">
            <a:extLst>
              <a:ext uri="{FF2B5EF4-FFF2-40B4-BE49-F238E27FC236}">
                <a16:creationId xmlns:a16="http://schemas.microsoft.com/office/drawing/2014/main" id="{9ACB8F44-E1EE-433E-A5D8-87584D108BB0}"/>
              </a:ext>
            </a:extLst>
          </p:cNvPr>
          <p:cNvPicPr>
            <a:picLocks noChangeAspect="1"/>
          </p:cNvPicPr>
          <p:nvPr/>
        </p:nvPicPr>
        <p:blipFill>
          <a:blip r:embed="rId3"/>
          <a:stretch>
            <a:fillRect/>
          </a:stretch>
        </p:blipFill>
        <p:spPr>
          <a:xfrm>
            <a:off x="8279476" y="438270"/>
            <a:ext cx="540328" cy="592509"/>
          </a:xfrm>
          <a:prstGeom prst="rect">
            <a:avLst/>
          </a:prstGeom>
        </p:spPr>
      </p:pic>
      <p:sp>
        <p:nvSpPr>
          <p:cNvPr id="6" name="TextBox 5">
            <a:extLst>
              <a:ext uri="{FF2B5EF4-FFF2-40B4-BE49-F238E27FC236}">
                <a16:creationId xmlns:a16="http://schemas.microsoft.com/office/drawing/2014/main" id="{5A519E09-4DE6-408C-BAA8-340D89DC364F}"/>
              </a:ext>
            </a:extLst>
          </p:cNvPr>
          <p:cNvSpPr txBox="1"/>
          <p:nvPr/>
        </p:nvSpPr>
        <p:spPr>
          <a:xfrm>
            <a:off x="10026997" y="182880"/>
            <a:ext cx="1898996" cy="4154984"/>
          </a:xfrm>
          <a:prstGeom prst="rect">
            <a:avLst/>
          </a:prstGeom>
          <a:solidFill>
            <a:srgbClr val="FFFF00"/>
          </a:solidFill>
          <a:ln>
            <a:solidFill>
              <a:srgbClr val="002060"/>
            </a:solidFill>
          </a:ln>
        </p:spPr>
        <p:txBody>
          <a:bodyPr wrap="square" rtlCol="0">
            <a:spAutoFit/>
          </a:bodyPr>
          <a:lstStyle/>
          <a:p>
            <a:r>
              <a:rPr lang="en-GB" sz="1200" b="1" dirty="0">
                <a:solidFill>
                  <a:srgbClr val="002060"/>
                </a:solidFill>
              </a:rPr>
              <a:t>Big picture</a:t>
            </a:r>
          </a:p>
          <a:p>
            <a:endParaRPr lang="en-GB" sz="1200" b="1" dirty="0">
              <a:solidFill>
                <a:srgbClr val="002060"/>
              </a:solidFill>
            </a:endParaRPr>
          </a:p>
          <a:p>
            <a:endParaRPr lang="en-GB" sz="1200" b="1" dirty="0">
              <a:solidFill>
                <a:srgbClr val="002060"/>
              </a:solidFill>
            </a:endParaRPr>
          </a:p>
          <a:p>
            <a:endParaRPr lang="en-GB" sz="1200" b="1" dirty="0">
              <a:solidFill>
                <a:srgbClr val="002060"/>
              </a:solidFill>
            </a:endParaRPr>
          </a:p>
          <a:p>
            <a:endParaRPr lang="en-GB" sz="1200" b="1" dirty="0">
              <a:solidFill>
                <a:srgbClr val="002060"/>
              </a:solidFill>
            </a:endParaRPr>
          </a:p>
          <a:p>
            <a:r>
              <a:rPr lang="en-GB" sz="1200" b="1" dirty="0">
                <a:solidFill>
                  <a:srgbClr val="002060"/>
                </a:solidFill>
              </a:rPr>
              <a:t>Using food and drink vocabulary learnt in year 8 to discuss healthy lifestyle choices</a:t>
            </a:r>
          </a:p>
          <a:p>
            <a:endParaRPr lang="en-GB" sz="1200" b="1" dirty="0">
              <a:solidFill>
                <a:srgbClr val="002060"/>
              </a:solidFill>
            </a:endParaRPr>
          </a:p>
          <a:p>
            <a:r>
              <a:rPr lang="en-GB" sz="1200" b="1" dirty="0">
                <a:solidFill>
                  <a:srgbClr val="002060"/>
                </a:solidFill>
              </a:rPr>
              <a:t>Learning about healthy lifestyles</a:t>
            </a:r>
          </a:p>
          <a:p>
            <a:endParaRPr lang="en-GB" sz="1200" b="1" dirty="0">
              <a:solidFill>
                <a:srgbClr val="002060"/>
              </a:solidFill>
            </a:endParaRPr>
          </a:p>
          <a:p>
            <a:r>
              <a:rPr lang="en-GB" sz="1200" b="1" dirty="0">
                <a:solidFill>
                  <a:srgbClr val="002060"/>
                </a:solidFill>
              </a:rPr>
              <a:t>Considering your own diet and exercise choices</a:t>
            </a:r>
          </a:p>
          <a:p>
            <a:endParaRPr lang="en-GB" sz="1200" b="1" dirty="0">
              <a:solidFill>
                <a:srgbClr val="002060"/>
              </a:solidFill>
            </a:endParaRPr>
          </a:p>
          <a:p>
            <a:r>
              <a:rPr lang="en-GB" sz="1200" b="1" dirty="0">
                <a:solidFill>
                  <a:srgbClr val="002060"/>
                </a:solidFill>
              </a:rPr>
              <a:t>Covering the key structures needed to continue this topic at GCSE level.</a:t>
            </a:r>
          </a:p>
          <a:p>
            <a:endParaRPr lang="en-GB" sz="1200" b="1" dirty="0">
              <a:solidFill>
                <a:srgbClr val="002060"/>
              </a:solidFill>
            </a:endParaRPr>
          </a:p>
          <a:p>
            <a:endParaRPr lang="en-GB" sz="1200" b="1" dirty="0">
              <a:solidFill>
                <a:srgbClr val="002060"/>
              </a:solidFill>
            </a:endParaRPr>
          </a:p>
        </p:txBody>
      </p:sp>
      <p:pic>
        <p:nvPicPr>
          <p:cNvPr id="10" name="Picture 9">
            <a:extLst>
              <a:ext uri="{FF2B5EF4-FFF2-40B4-BE49-F238E27FC236}">
                <a16:creationId xmlns:a16="http://schemas.microsoft.com/office/drawing/2014/main" id="{523BD531-51CB-4F06-817F-6118A7E2F3DE}"/>
              </a:ext>
            </a:extLst>
          </p:cNvPr>
          <p:cNvPicPr>
            <a:picLocks noChangeAspect="1"/>
          </p:cNvPicPr>
          <p:nvPr/>
        </p:nvPicPr>
        <p:blipFill>
          <a:blip r:embed="rId4"/>
          <a:stretch>
            <a:fillRect/>
          </a:stretch>
        </p:blipFill>
        <p:spPr>
          <a:xfrm>
            <a:off x="10148893" y="521251"/>
            <a:ext cx="518205" cy="371888"/>
          </a:xfrm>
          <a:prstGeom prst="rect">
            <a:avLst/>
          </a:prstGeom>
        </p:spPr>
      </p:pic>
    </p:spTree>
    <p:extLst>
      <p:ext uri="{BB962C8B-B14F-4D97-AF65-F5344CB8AC3E}">
        <p14:creationId xmlns:p14="http://schemas.microsoft.com/office/powerpoint/2010/main" val="17133145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6B014FA9-F5C5-4899-9385-E8B05A628415}"/>
              </a:ext>
            </a:extLst>
          </p:cNvPr>
          <p:cNvGraphicFramePr>
            <a:graphicFrameLocks noGrp="1"/>
          </p:cNvGraphicFramePr>
          <p:nvPr>
            <p:extLst>
              <p:ext uri="{D42A27DB-BD31-4B8C-83A1-F6EECF244321}">
                <p14:modId xmlns:p14="http://schemas.microsoft.com/office/powerpoint/2010/main" val="2474285330"/>
              </p:ext>
            </p:extLst>
          </p:nvPr>
        </p:nvGraphicFramePr>
        <p:xfrm>
          <a:off x="174567" y="182880"/>
          <a:ext cx="9852430" cy="6492240"/>
        </p:xfrm>
        <a:graphic>
          <a:graphicData uri="http://schemas.openxmlformats.org/drawingml/2006/table">
            <a:tbl>
              <a:tblPr firstRow="1" bandRow="1">
                <a:tableStyleId>{5C22544A-7EE6-4342-B048-85BDC9FD1C3A}</a:tableStyleId>
              </a:tblPr>
              <a:tblGrid>
                <a:gridCol w="1970486">
                  <a:extLst>
                    <a:ext uri="{9D8B030D-6E8A-4147-A177-3AD203B41FA5}">
                      <a16:colId xmlns:a16="http://schemas.microsoft.com/office/drawing/2014/main" val="1080716420"/>
                    </a:ext>
                  </a:extLst>
                </a:gridCol>
                <a:gridCol w="1970486">
                  <a:extLst>
                    <a:ext uri="{9D8B030D-6E8A-4147-A177-3AD203B41FA5}">
                      <a16:colId xmlns:a16="http://schemas.microsoft.com/office/drawing/2014/main" val="146802131"/>
                    </a:ext>
                  </a:extLst>
                </a:gridCol>
                <a:gridCol w="1970486">
                  <a:extLst>
                    <a:ext uri="{9D8B030D-6E8A-4147-A177-3AD203B41FA5}">
                      <a16:colId xmlns:a16="http://schemas.microsoft.com/office/drawing/2014/main" val="1359350500"/>
                    </a:ext>
                  </a:extLst>
                </a:gridCol>
                <a:gridCol w="1970486">
                  <a:extLst>
                    <a:ext uri="{9D8B030D-6E8A-4147-A177-3AD203B41FA5}">
                      <a16:colId xmlns:a16="http://schemas.microsoft.com/office/drawing/2014/main" val="1117149984"/>
                    </a:ext>
                  </a:extLst>
                </a:gridCol>
                <a:gridCol w="1970486">
                  <a:extLst>
                    <a:ext uri="{9D8B030D-6E8A-4147-A177-3AD203B41FA5}">
                      <a16:colId xmlns:a16="http://schemas.microsoft.com/office/drawing/2014/main" val="1903769619"/>
                    </a:ext>
                  </a:extLst>
                </a:gridCol>
              </a:tblGrid>
              <a:tr h="370840">
                <a:tc>
                  <a:txBody>
                    <a:bodyPr/>
                    <a:lstStyle/>
                    <a:p>
                      <a:r>
                        <a:rPr lang="en-GB" sz="1200" u="sng" dirty="0">
                          <a:solidFill>
                            <a:srgbClr val="002060"/>
                          </a:solidFill>
                        </a:rPr>
                        <a:t>Year 9 Spring Term 1</a:t>
                      </a:r>
                    </a:p>
                    <a:p>
                      <a:r>
                        <a:rPr lang="en-GB" sz="1200" u="sng" dirty="0">
                          <a:solidFill>
                            <a:srgbClr val="002060"/>
                          </a:solidFill>
                        </a:rPr>
                        <a:t>Key knowledge</a:t>
                      </a:r>
                    </a:p>
                    <a:p>
                      <a:endParaRPr lang="en-GB" sz="1200" u="sng" dirty="0">
                        <a:solidFill>
                          <a:srgbClr val="002060"/>
                        </a:solidFill>
                      </a:endParaRPr>
                    </a:p>
                    <a:p>
                      <a:endParaRPr lang="en-GB" sz="1200" u="sng" dirty="0">
                        <a:solidFill>
                          <a:srgbClr val="002060"/>
                        </a:solidFill>
                      </a:endParaRPr>
                    </a:p>
                    <a:p>
                      <a:endParaRPr lang="en-GB" sz="1200" u="sng" dirty="0">
                        <a:solidFill>
                          <a:srgbClr val="002060"/>
                        </a:solidFill>
                      </a:endParaRPr>
                    </a:p>
                    <a:p>
                      <a:r>
                        <a:rPr lang="en-GB" sz="1200" i="1" u="sng" dirty="0" err="1">
                          <a:solidFill>
                            <a:srgbClr val="002060"/>
                          </a:solidFill>
                        </a:rPr>
                        <a:t>Viajes</a:t>
                      </a:r>
                      <a:endParaRPr lang="en-GB" sz="1200" i="1" u="sng" dirty="0">
                        <a:solidFill>
                          <a:srgbClr val="002060"/>
                        </a:solidFill>
                      </a:endParaRPr>
                    </a:p>
                    <a:p>
                      <a:endParaRPr lang="en-GB" sz="1200" dirty="0">
                        <a:solidFill>
                          <a:srgbClr val="002060"/>
                        </a:solidFill>
                        <a:latin typeface="Calibri" panose="020F0502020204030204" pitchFamily="34" charset="0"/>
                        <a:ea typeface="Calibri" panose="020F0502020204030204" pitchFamily="34" charset="0"/>
                        <a:cs typeface="Calibri" panose="020F0502020204030204" pitchFamily="34" charset="0"/>
                      </a:endParaRPr>
                    </a:p>
                    <a:p>
                      <a:r>
                        <a:rPr lang="en-GB" sz="1200" dirty="0">
                          <a:solidFill>
                            <a:srgbClr val="002060"/>
                          </a:solidFill>
                          <a:latin typeface="Calibri" panose="020F0502020204030204" pitchFamily="34" charset="0"/>
                          <a:ea typeface="Calibri" panose="020F0502020204030204" pitchFamily="34" charset="0"/>
                          <a:cs typeface="Calibri" panose="020F0502020204030204" pitchFamily="34" charset="0"/>
                        </a:rPr>
                        <a:t>Describing a photo</a:t>
                      </a:r>
                    </a:p>
                    <a:p>
                      <a:endParaRPr lang="en-GB" sz="1200" dirty="0">
                        <a:solidFill>
                          <a:srgbClr val="002060"/>
                        </a:solidFill>
                        <a:latin typeface="Calibri" panose="020F0502020204030204" pitchFamily="34" charset="0"/>
                        <a:ea typeface="Calibri" panose="020F0502020204030204" pitchFamily="34" charset="0"/>
                        <a:cs typeface="Calibri" panose="020F0502020204030204" pitchFamily="34" charset="0"/>
                      </a:endParaRPr>
                    </a:p>
                    <a:p>
                      <a:r>
                        <a:rPr lang="en-GB" sz="1200" dirty="0">
                          <a:solidFill>
                            <a:srgbClr val="002060"/>
                          </a:solidFill>
                          <a:latin typeface="Calibri" panose="020F0502020204030204" pitchFamily="34" charset="0"/>
                          <a:ea typeface="Calibri" panose="020F0502020204030204" pitchFamily="34" charset="0"/>
                          <a:cs typeface="Calibri" panose="020F0502020204030204" pitchFamily="34" charset="0"/>
                        </a:rPr>
                        <a:t>Discussing travel plans</a:t>
                      </a:r>
                    </a:p>
                    <a:p>
                      <a:endParaRPr lang="en-GB" sz="1200" dirty="0">
                        <a:solidFill>
                          <a:srgbClr val="002060"/>
                        </a:solidFill>
                        <a:latin typeface="Calibri" panose="020F0502020204030204" pitchFamily="34" charset="0"/>
                        <a:ea typeface="Calibri" panose="020F0502020204030204" pitchFamily="34" charset="0"/>
                        <a:cs typeface="Calibri" panose="020F0502020204030204" pitchFamily="34" charset="0"/>
                      </a:endParaRPr>
                    </a:p>
                    <a:p>
                      <a:r>
                        <a:rPr lang="en-GB" sz="1200" dirty="0">
                          <a:solidFill>
                            <a:srgbClr val="002060"/>
                          </a:solidFill>
                          <a:latin typeface="Calibri" panose="020F0502020204030204" pitchFamily="34" charset="0"/>
                          <a:ea typeface="Calibri" panose="020F0502020204030204" pitchFamily="34" charset="0"/>
                          <a:cs typeface="Calibri" panose="020F0502020204030204" pitchFamily="34" charset="0"/>
                        </a:rPr>
                        <a:t>Talking about festivals in the Spanish-speaking world</a:t>
                      </a:r>
                    </a:p>
                    <a:p>
                      <a:endParaRPr lang="en-GB" sz="1200" dirty="0">
                        <a:solidFill>
                          <a:srgbClr val="002060"/>
                        </a:solidFill>
                        <a:latin typeface="Calibri" panose="020F0502020204030204" pitchFamily="34" charset="0"/>
                        <a:ea typeface="Calibri" panose="020F0502020204030204" pitchFamily="34" charset="0"/>
                        <a:cs typeface="Calibri" panose="020F0502020204030204" pitchFamily="34" charset="0"/>
                      </a:endParaRPr>
                    </a:p>
                    <a:p>
                      <a:r>
                        <a:rPr lang="en-GB" sz="1200" dirty="0">
                          <a:solidFill>
                            <a:srgbClr val="002060"/>
                          </a:solidFill>
                          <a:latin typeface="Calibri" panose="020F0502020204030204" pitchFamily="34" charset="0"/>
                          <a:ea typeface="Calibri" panose="020F0502020204030204" pitchFamily="34" charset="0"/>
                          <a:cs typeface="Calibri" panose="020F0502020204030204" pitchFamily="34" charset="0"/>
                        </a:rPr>
                        <a:t>Saying what you did on holiday</a:t>
                      </a:r>
                    </a:p>
                    <a:p>
                      <a:endParaRPr lang="en-GB" sz="1200" dirty="0">
                        <a:solidFill>
                          <a:srgbClr val="002060"/>
                        </a:solidFill>
                        <a:latin typeface="Calibri" panose="020F0502020204030204" pitchFamily="34" charset="0"/>
                        <a:ea typeface="Calibri" panose="020F0502020204030204" pitchFamily="34" charset="0"/>
                        <a:cs typeface="Calibri" panose="020F0502020204030204" pitchFamily="34" charset="0"/>
                      </a:endParaRPr>
                    </a:p>
                    <a:p>
                      <a:r>
                        <a:rPr lang="en-GB" sz="1200" dirty="0">
                          <a:solidFill>
                            <a:srgbClr val="002060"/>
                          </a:solidFill>
                          <a:latin typeface="Calibri" panose="020F0502020204030204" pitchFamily="34" charset="0"/>
                          <a:ea typeface="Calibri" panose="020F0502020204030204" pitchFamily="34" charset="0"/>
                          <a:cs typeface="Calibri" panose="020F0502020204030204" pitchFamily="34" charset="0"/>
                        </a:rPr>
                        <a:t>Practising ‘I’ and ‘we’ forms of </a:t>
                      </a:r>
                      <a:r>
                        <a:rPr lang="en-GB" sz="1200" dirty="0" err="1">
                          <a:solidFill>
                            <a:srgbClr val="002060"/>
                          </a:solidFill>
                          <a:latin typeface="Calibri" panose="020F0502020204030204" pitchFamily="34" charset="0"/>
                          <a:ea typeface="Calibri" panose="020F0502020204030204" pitchFamily="34" charset="0"/>
                          <a:cs typeface="Calibri" panose="020F0502020204030204" pitchFamily="34" charset="0"/>
                        </a:rPr>
                        <a:t>preterite</a:t>
                      </a:r>
                      <a:r>
                        <a:rPr lang="en-GB" sz="1200" dirty="0">
                          <a:solidFill>
                            <a:srgbClr val="002060"/>
                          </a:solidFill>
                          <a:latin typeface="Calibri" panose="020F0502020204030204" pitchFamily="34" charset="0"/>
                          <a:ea typeface="Calibri" panose="020F0502020204030204" pitchFamily="34" charset="0"/>
                          <a:cs typeface="Calibri" panose="020F0502020204030204" pitchFamily="34" charset="0"/>
                        </a:rPr>
                        <a:t> tense verbs</a:t>
                      </a:r>
                    </a:p>
                    <a:p>
                      <a:endParaRPr lang="en-GB" sz="1200" dirty="0">
                        <a:solidFill>
                          <a:srgbClr val="002060"/>
                        </a:solidFill>
                        <a:latin typeface="Calibri" panose="020F0502020204030204" pitchFamily="34" charset="0"/>
                        <a:ea typeface="Calibri" panose="020F0502020204030204" pitchFamily="34" charset="0"/>
                        <a:cs typeface="Calibri" panose="020F0502020204030204" pitchFamily="34" charset="0"/>
                      </a:endParaRPr>
                    </a:p>
                    <a:p>
                      <a:r>
                        <a:rPr lang="en-GB" sz="1200" dirty="0">
                          <a:solidFill>
                            <a:srgbClr val="002060"/>
                          </a:solidFill>
                          <a:latin typeface="Calibri" panose="020F0502020204030204" pitchFamily="34" charset="0"/>
                          <a:ea typeface="Calibri" panose="020F0502020204030204" pitchFamily="34" charset="0"/>
                          <a:cs typeface="Calibri" panose="020F0502020204030204" pitchFamily="34" charset="0"/>
                        </a:rPr>
                        <a:t>Using </a:t>
                      </a:r>
                      <a:r>
                        <a:rPr lang="en-GB" sz="1200" dirty="0" err="1">
                          <a:solidFill>
                            <a:srgbClr val="002060"/>
                          </a:solidFill>
                          <a:latin typeface="Calibri" panose="020F0502020204030204" pitchFamily="34" charset="0"/>
                          <a:ea typeface="Calibri" panose="020F0502020204030204" pitchFamily="34" charset="0"/>
                          <a:cs typeface="Calibri" panose="020F0502020204030204" pitchFamily="34" charset="0"/>
                        </a:rPr>
                        <a:t>acabar</a:t>
                      </a:r>
                      <a:r>
                        <a:rPr lang="en-GB" sz="1200" dirty="0">
                          <a:solidFill>
                            <a:srgbClr val="002060"/>
                          </a:solidFill>
                          <a:latin typeface="Calibri" panose="020F0502020204030204" pitchFamily="34" charset="0"/>
                          <a:ea typeface="Calibri" panose="020F0502020204030204" pitchFamily="34" charset="0"/>
                          <a:cs typeface="Calibri" panose="020F0502020204030204" pitchFamily="34" charset="0"/>
                        </a:rPr>
                        <a:t> de + infinitive</a:t>
                      </a:r>
                    </a:p>
                    <a:p>
                      <a:endParaRPr lang="en-GB" sz="1200" dirty="0">
                        <a:solidFill>
                          <a:srgbClr val="002060"/>
                        </a:solidFill>
                        <a:latin typeface="Calibri" panose="020F0502020204030204" pitchFamily="34" charset="0"/>
                        <a:ea typeface="Calibri" panose="020F0502020204030204" pitchFamily="34" charset="0"/>
                        <a:cs typeface="Calibri" panose="020F0502020204030204" pitchFamily="34" charset="0"/>
                      </a:endParaRPr>
                    </a:p>
                    <a:p>
                      <a:r>
                        <a:rPr lang="en-GB" sz="1200" dirty="0">
                          <a:solidFill>
                            <a:srgbClr val="002060"/>
                          </a:solidFill>
                          <a:latin typeface="Calibri" panose="020F0502020204030204" pitchFamily="34" charset="0"/>
                          <a:ea typeface="Calibri" panose="020F0502020204030204" pitchFamily="34" charset="0"/>
                          <a:cs typeface="Calibri" panose="020F0502020204030204" pitchFamily="34" charset="0"/>
                        </a:rPr>
                        <a:t>Using a range of structures to give opinions in the past </a:t>
                      </a:r>
                    </a:p>
                    <a:p>
                      <a:endParaRPr lang="en-GB" sz="1200" u="sng" dirty="0">
                        <a:solidFill>
                          <a:srgbClr val="002060"/>
                        </a:solidFill>
                      </a:endParaRPr>
                    </a:p>
                    <a:p>
                      <a:r>
                        <a:rPr lang="en-GB" sz="1200" u="sng" dirty="0">
                          <a:solidFill>
                            <a:srgbClr val="002060"/>
                          </a:solidFill>
                        </a:rPr>
                        <a:t>Key questions</a:t>
                      </a:r>
                    </a:p>
                    <a:p>
                      <a:pPr marL="0" indent="0">
                        <a:buFont typeface="Arial" panose="020B0604020202020204" pitchFamily="34" charset="0"/>
                        <a:buNone/>
                      </a:pPr>
                      <a:r>
                        <a:rPr lang="en-GB" sz="1200" u="sng" dirty="0">
                          <a:solidFill>
                            <a:srgbClr val="002060"/>
                          </a:solidFill>
                        </a:rPr>
                        <a:t>¿</a:t>
                      </a:r>
                      <a:r>
                        <a:rPr lang="en-GB" sz="1200" u="sng" dirty="0" err="1">
                          <a:solidFill>
                            <a:srgbClr val="002060"/>
                          </a:solidFill>
                        </a:rPr>
                        <a:t>Adónde</a:t>
                      </a:r>
                      <a:r>
                        <a:rPr lang="en-GB" sz="1200" u="sng" dirty="0">
                          <a:solidFill>
                            <a:srgbClr val="002060"/>
                          </a:solidFill>
                        </a:rPr>
                        <a:t> </a:t>
                      </a:r>
                      <a:r>
                        <a:rPr lang="en-GB" sz="1200" u="sng" dirty="0" err="1">
                          <a:solidFill>
                            <a:srgbClr val="002060"/>
                          </a:solidFill>
                        </a:rPr>
                        <a:t>te</a:t>
                      </a:r>
                      <a:r>
                        <a:rPr lang="en-GB" sz="1200" u="sng" dirty="0">
                          <a:solidFill>
                            <a:srgbClr val="002060"/>
                          </a:solidFill>
                        </a:rPr>
                        <a:t> </a:t>
                      </a:r>
                      <a:r>
                        <a:rPr lang="en-GB" sz="1200" u="sng" dirty="0" err="1">
                          <a:solidFill>
                            <a:srgbClr val="002060"/>
                          </a:solidFill>
                        </a:rPr>
                        <a:t>gustaría</a:t>
                      </a:r>
                      <a:r>
                        <a:rPr lang="en-GB" sz="1200" u="sng" dirty="0">
                          <a:solidFill>
                            <a:srgbClr val="002060"/>
                          </a:solidFill>
                        </a:rPr>
                        <a:t> </a:t>
                      </a:r>
                      <a:r>
                        <a:rPr lang="en-GB" sz="1200" u="sng" dirty="0" err="1">
                          <a:solidFill>
                            <a:srgbClr val="002060"/>
                          </a:solidFill>
                        </a:rPr>
                        <a:t>ir</a:t>
                      </a:r>
                      <a:r>
                        <a:rPr lang="en-GB" sz="1200" u="sng" dirty="0">
                          <a:solidFill>
                            <a:srgbClr val="002060"/>
                          </a:solidFill>
                        </a:rPr>
                        <a:t>?</a:t>
                      </a:r>
                      <a:endParaRPr lang="en-GB" sz="1200" i="0" dirty="0">
                        <a:solidFill>
                          <a:srgbClr val="002060"/>
                        </a:solidFill>
                      </a:endParaRPr>
                    </a:p>
                    <a:p>
                      <a:r>
                        <a:rPr lang="es-ES" sz="1200" i="0" u="sng" dirty="0">
                          <a:solidFill>
                            <a:srgbClr val="002060"/>
                          </a:solidFill>
                        </a:rPr>
                        <a:t>¿Por qué son importantes las fiestas?</a:t>
                      </a:r>
                    </a:p>
                    <a:p>
                      <a:r>
                        <a:rPr lang="es-ES" sz="1200" i="0" u="sng" dirty="0">
                          <a:solidFill>
                            <a:srgbClr val="002060"/>
                          </a:solidFill>
                        </a:rPr>
                        <a:t>¿Qué tal tus últimas vacaciones?</a:t>
                      </a:r>
                    </a:p>
                    <a:p>
                      <a:r>
                        <a:rPr lang="es-ES" sz="1200" i="0" u="sng" dirty="0">
                          <a:solidFill>
                            <a:srgbClr val="002060"/>
                          </a:solidFill>
                        </a:rPr>
                        <a:t>¿Qué hiciste?</a:t>
                      </a:r>
                      <a:endParaRPr lang="en-GB" sz="1200" u="sng" dirty="0">
                        <a:solidFill>
                          <a:srgbClr val="002060"/>
                        </a:solidFill>
                      </a:endParaRPr>
                    </a:p>
                    <a:p>
                      <a:r>
                        <a:rPr lang="en-GB" sz="1200" dirty="0"/>
                        <a:t>Saying what people do</a:t>
                      </a:r>
                    </a:p>
                  </a:txBody>
                  <a:tcP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u="sng" dirty="0">
                          <a:solidFill>
                            <a:srgbClr val="002060"/>
                          </a:solidFill>
                        </a:rPr>
                        <a:t>Grammar</a:t>
                      </a:r>
                    </a:p>
                    <a:p>
                      <a:endParaRPr lang="en-GB" sz="1200" b="0" dirty="0">
                        <a:solidFill>
                          <a:srgbClr val="002060"/>
                        </a:solidFill>
                      </a:endParaRPr>
                    </a:p>
                    <a:p>
                      <a:endParaRPr lang="en-GB" sz="1200" b="0" dirty="0">
                        <a:solidFill>
                          <a:srgbClr val="002060"/>
                        </a:solidFill>
                      </a:endParaRPr>
                    </a:p>
                    <a:p>
                      <a:endParaRPr lang="en-GB" sz="1200" b="0" dirty="0">
                        <a:solidFill>
                          <a:srgbClr val="002060"/>
                        </a:solidFill>
                      </a:endParaRPr>
                    </a:p>
                    <a:p>
                      <a:endParaRPr lang="en-GB" sz="1200" b="0" dirty="0">
                        <a:solidFill>
                          <a:srgbClr val="002060"/>
                        </a:solidFill>
                      </a:endParaRPr>
                    </a:p>
                    <a:p>
                      <a:r>
                        <a:rPr lang="es-ES" sz="1200" dirty="0">
                          <a:solidFill>
                            <a:srgbClr val="002060"/>
                          </a:solidFill>
                          <a:latin typeface="Calibri" panose="020F0502020204030204" pitchFamily="34" charset="0"/>
                          <a:ea typeface="Calibri" panose="020F0502020204030204" pitchFamily="34" charset="0"/>
                          <a:cs typeface="Calibri" panose="020F0502020204030204" pitchFamily="34" charset="0"/>
                        </a:rPr>
                        <a:t>Me gusta(n) + el/la/los/las + </a:t>
                      </a:r>
                      <a:r>
                        <a:rPr lang="es-ES" sz="1200" dirty="0" err="1">
                          <a:solidFill>
                            <a:srgbClr val="002060"/>
                          </a:solidFill>
                          <a:latin typeface="Calibri" panose="020F0502020204030204" pitchFamily="34" charset="0"/>
                          <a:ea typeface="Calibri" panose="020F0502020204030204" pitchFamily="34" charset="0"/>
                          <a:cs typeface="Calibri" panose="020F0502020204030204" pitchFamily="34" charset="0"/>
                        </a:rPr>
                        <a:t>noun</a:t>
                      </a:r>
                      <a:endParaRPr lang="es-ES" sz="1200" dirty="0">
                        <a:solidFill>
                          <a:srgbClr val="002060"/>
                        </a:solidFill>
                        <a:latin typeface="Calibri" panose="020F0502020204030204" pitchFamily="34" charset="0"/>
                        <a:ea typeface="Calibri" panose="020F0502020204030204" pitchFamily="34" charset="0"/>
                        <a:cs typeface="Calibri" panose="020F0502020204030204" pitchFamily="34" charset="0"/>
                      </a:endParaRPr>
                    </a:p>
                    <a:p>
                      <a:r>
                        <a:rPr lang="es-ES" sz="1200" dirty="0">
                          <a:solidFill>
                            <a:srgbClr val="002060"/>
                          </a:solidFill>
                          <a:latin typeface="Calibri" panose="020F0502020204030204" pitchFamily="34" charset="0"/>
                          <a:ea typeface="Calibri" panose="020F0502020204030204" pitchFamily="34" charset="0"/>
                          <a:cs typeface="Calibri" panose="020F0502020204030204" pitchFamily="34" charset="0"/>
                        </a:rPr>
                        <a:t>Me gusta + </a:t>
                      </a:r>
                      <a:r>
                        <a:rPr lang="es-ES" sz="1200" dirty="0" err="1">
                          <a:solidFill>
                            <a:srgbClr val="002060"/>
                          </a:solidFill>
                          <a:latin typeface="Calibri" panose="020F0502020204030204" pitchFamily="34" charset="0"/>
                          <a:ea typeface="Calibri" panose="020F0502020204030204" pitchFamily="34" charset="0"/>
                          <a:cs typeface="Calibri" panose="020F0502020204030204" pitchFamily="34" charset="0"/>
                        </a:rPr>
                        <a:t>infinitive</a:t>
                      </a:r>
                      <a:endParaRPr lang="es-ES" sz="1200" dirty="0">
                        <a:solidFill>
                          <a:srgbClr val="002060"/>
                        </a:solidFill>
                        <a:latin typeface="Calibri" panose="020F0502020204030204" pitchFamily="34" charset="0"/>
                        <a:ea typeface="Calibri" panose="020F0502020204030204" pitchFamily="34" charset="0"/>
                        <a:cs typeface="Calibri" panose="020F0502020204030204" pitchFamily="34" charset="0"/>
                      </a:endParaRPr>
                    </a:p>
                    <a:p>
                      <a:r>
                        <a:rPr lang="es-ES" sz="1200" dirty="0">
                          <a:solidFill>
                            <a:srgbClr val="002060"/>
                          </a:solidFill>
                          <a:latin typeface="Calibri" panose="020F0502020204030204" pitchFamily="34" charset="0"/>
                          <a:ea typeface="Calibri" panose="020F0502020204030204" pitchFamily="34" charset="0"/>
                          <a:cs typeface="Calibri" panose="020F0502020204030204" pitchFamily="34" charset="0"/>
                        </a:rPr>
                        <a:t>Me gustaría + </a:t>
                      </a:r>
                      <a:r>
                        <a:rPr lang="es-ES" sz="1200" dirty="0" err="1">
                          <a:solidFill>
                            <a:srgbClr val="002060"/>
                          </a:solidFill>
                          <a:latin typeface="Calibri" panose="020F0502020204030204" pitchFamily="34" charset="0"/>
                          <a:ea typeface="Calibri" panose="020F0502020204030204" pitchFamily="34" charset="0"/>
                          <a:cs typeface="Calibri" panose="020F0502020204030204" pitchFamily="34" charset="0"/>
                        </a:rPr>
                        <a:t>infinitive</a:t>
                      </a:r>
                      <a:endParaRPr lang="es-ES" sz="1200" dirty="0">
                        <a:solidFill>
                          <a:srgbClr val="002060"/>
                        </a:solidFill>
                        <a:latin typeface="Calibri" panose="020F0502020204030204" pitchFamily="34" charset="0"/>
                        <a:ea typeface="Calibri" panose="020F0502020204030204" pitchFamily="34" charset="0"/>
                        <a:cs typeface="Calibri" panose="020F0502020204030204" pitchFamily="34" charset="0"/>
                      </a:endParaRPr>
                    </a:p>
                    <a:p>
                      <a:endParaRPr lang="en-GB" sz="1200" dirty="0">
                        <a:solidFill>
                          <a:srgbClr val="002060"/>
                        </a:solidFill>
                        <a:latin typeface="Calibri" panose="020F0502020204030204" pitchFamily="34" charset="0"/>
                        <a:ea typeface="Calibri" panose="020F0502020204030204" pitchFamily="34" charset="0"/>
                        <a:cs typeface="Calibri" panose="020F0502020204030204" pitchFamily="34" charset="0"/>
                      </a:endParaRPr>
                    </a:p>
                    <a:p>
                      <a:r>
                        <a:rPr lang="en-GB" sz="1200" dirty="0">
                          <a:solidFill>
                            <a:srgbClr val="002060"/>
                          </a:solidFill>
                          <a:latin typeface="Calibri" panose="020F0502020204030204" pitchFamily="34" charset="0"/>
                          <a:ea typeface="Calibri" panose="020F0502020204030204" pitchFamily="34" charset="0"/>
                          <a:cs typeface="Calibri" panose="020F0502020204030204" pitchFamily="34" charset="0"/>
                        </a:rPr>
                        <a:t>Se </a:t>
                      </a:r>
                      <a:r>
                        <a:rPr lang="en-GB" sz="1200" dirty="0" err="1">
                          <a:solidFill>
                            <a:srgbClr val="002060"/>
                          </a:solidFill>
                          <a:latin typeface="Calibri" panose="020F0502020204030204" pitchFamily="34" charset="0"/>
                          <a:ea typeface="Calibri" panose="020F0502020204030204" pitchFamily="34" charset="0"/>
                          <a:cs typeface="Calibri" panose="020F0502020204030204" pitchFamily="34" charset="0"/>
                        </a:rPr>
                        <a:t>puede</a:t>
                      </a:r>
                      <a:r>
                        <a:rPr lang="en-GB" sz="1200" dirty="0">
                          <a:solidFill>
                            <a:srgbClr val="002060"/>
                          </a:solidFill>
                          <a:latin typeface="Calibri" panose="020F0502020204030204" pitchFamily="34" charset="0"/>
                          <a:ea typeface="Calibri" panose="020F0502020204030204" pitchFamily="34" charset="0"/>
                          <a:cs typeface="Calibri" panose="020F0502020204030204" pitchFamily="34" charset="0"/>
                        </a:rPr>
                        <a:t>(n) + infinitive</a:t>
                      </a:r>
                    </a:p>
                    <a:p>
                      <a:endParaRPr lang="en-GB" sz="1200" dirty="0">
                        <a:solidFill>
                          <a:srgbClr val="002060"/>
                        </a:solidFill>
                        <a:latin typeface="Calibri" panose="020F0502020204030204" pitchFamily="34" charset="0"/>
                        <a:ea typeface="Calibri" panose="020F0502020204030204" pitchFamily="34" charset="0"/>
                        <a:cs typeface="Calibri" panose="020F0502020204030204" pitchFamily="34" charset="0"/>
                      </a:endParaRPr>
                    </a:p>
                    <a:p>
                      <a:r>
                        <a:rPr lang="es-ES" sz="1200" dirty="0" err="1">
                          <a:solidFill>
                            <a:srgbClr val="002060"/>
                          </a:solidFill>
                          <a:latin typeface="Calibri" panose="020F0502020204030204" pitchFamily="34" charset="0"/>
                          <a:ea typeface="Calibri" panose="020F0502020204030204" pitchFamily="34" charset="0"/>
                          <a:cs typeface="Calibri" panose="020F0502020204030204" pitchFamily="34" charset="0"/>
                        </a:rPr>
                        <a:t>Comparatives</a:t>
                      </a:r>
                      <a:endParaRPr lang="es-ES" sz="1200" dirty="0">
                        <a:solidFill>
                          <a:srgbClr val="002060"/>
                        </a:solidFill>
                        <a:latin typeface="Calibri" panose="020F0502020204030204" pitchFamily="34" charset="0"/>
                        <a:ea typeface="Calibri" panose="020F0502020204030204" pitchFamily="34" charset="0"/>
                        <a:cs typeface="Calibri" panose="020F0502020204030204" pitchFamily="34" charset="0"/>
                      </a:endParaRPr>
                    </a:p>
                    <a:p>
                      <a:r>
                        <a:rPr lang="es-ES" sz="1200" dirty="0">
                          <a:solidFill>
                            <a:srgbClr val="002060"/>
                          </a:solidFill>
                          <a:latin typeface="Calibri" panose="020F0502020204030204" pitchFamily="34" charset="0"/>
                          <a:ea typeface="Calibri" panose="020F0502020204030204" pitchFamily="34" charset="0"/>
                          <a:cs typeface="Calibri" panose="020F0502020204030204" pitchFamily="34" charset="0"/>
                        </a:rPr>
                        <a:t>más/menos + tan</a:t>
                      </a:r>
                    </a:p>
                    <a:p>
                      <a:r>
                        <a:rPr lang="es-ES" sz="1200" dirty="0" err="1">
                          <a:solidFill>
                            <a:srgbClr val="002060"/>
                          </a:solidFill>
                          <a:latin typeface="Calibri" panose="020F0502020204030204" pitchFamily="34" charset="0"/>
                          <a:ea typeface="Calibri" panose="020F0502020204030204" pitchFamily="34" charset="0"/>
                          <a:cs typeface="Calibri" panose="020F0502020204030204" pitchFamily="34" charset="0"/>
                        </a:rPr>
                        <a:t>Irregulars</a:t>
                      </a:r>
                      <a:r>
                        <a:rPr lang="es-ES" sz="1200" dirty="0">
                          <a:solidFill>
                            <a:srgbClr val="002060"/>
                          </a:solidFill>
                          <a:latin typeface="Calibri" panose="020F0502020204030204" pitchFamily="34" charset="0"/>
                          <a:ea typeface="Calibri" panose="020F0502020204030204" pitchFamily="34" charset="0"/>
                          <a:cs typeface="Calibri" panose="020F0502020204030204" pitchFamily="34" charset="0"/>
                        </a:rPr>
                        <a:t> - mejor/peor</a:t>
                      </a:r>
                    </a:p>
                    <a:p>
                      <a:r>
                        <a:rPr lang="es-ES" sz="1200" dirty="0">
                          <a:solidFill>
                            <a:srgbClr val="002060"/>
                          </a:solidFill>
                          <a:latin typeface="Calibri" panose="020F0502020204030204" pitchFamily="34" charset="0"/>
                          <a:ea typeface="Calibri" panose="020F0502020204030204" pitchFamily="34" charset="0"/>
                          <a:cs typeface="Calibri" panose="020F0502020204030204" pitchFamily="34" charset="0"/>
                        </a:rPr>
                        <a:t>mayor/menor</a:t>
                      </a:r>
                    </a:p>
                    <a:p>
                      <a:endParaRPr lang="en-GB" sz="1200" dirty="0">
                        <a:solidFill>
                          <a:srgbClr val="002060"/>
                        </a:solidFill>
                        <a:latin typeface="Calibri" panose="020F0502020204030204" pitchFamily="34" charset="0"/>
                        <a:ea typeface="Calibri" panose="020F0502020204030204" pitchFamily="34" charset="0"/>
                        <a:cs typeface="Calibri" panose="020F0502020204030204" pitchFamily="34" charset="0"/>
                      </a:endParaRPr>
                    </a:p>
                    <a:p>
                      <a:r>
                        <a:rPr lang="en-GB" sz="1200" dirty="0">
                          <a:solidFill>
                            <a:srgbClr val="002060"/>
                          </a:solidFill>
                          <a:latin typeface="Calibri" panose="020F0502020204030204" pitchFamily="34" charset="0"/>
                          <a:ea typeface="Calibri" panose="020F0502020204030204" pitchFamily="34" charset="0"/>
                          <a:cs typeface="Calibri" panose="020F0502020204030204" pitchFamily="34" charset="0"/>
                        </a:rPr>
                        <a:t>Using </a:t>
                      </a:r>
                      <a:r>
                        <a:rPr lang="en-GB" sz="1200" i="1" dirty="0">
                          <a:solidFill>
                            <a:srgbClr val="002060"/>
                          </a:solidFill>
                          <a:latin typeface="Calibri" panose="020F0502020204030204" pitchFamily="34" charset="0"/>
                          <a:ea typeface="Calibri" panose="020F0502020204030204" pitchFamily="34" charset="0"/>
                          <a:cs typeface="Calibri" panose="020F0502020204030204" pitchFamily="34" charset="0"/>
                        </a:rPr>
                        <a:t>hay</a:t>
                      </a:r>
                      <a:r>
                        <a:rPr lang="en-GB" sz="1200" dirty="0">
                          <a:solidFill>
                            <a:srgbClr val="002060"/>
                          </a:solidFill>
                          <a:latin typeface="Calibri" panose="020F0502020204030204" pitchFamily="34" charset="0"/>
                          <a:ea typeface="Calibri" panose="020F0502020204030204" pitchFamily="34" charset="0"/>
                          <a:cs typeface="Calibri" panose="020F0502020204030204" pitchFamily="34" charset="0"/>
                        </a:rPr>
                        <a:t> and </a:t>
                      </a:r>
                      <a:r>
                        <a:rPr lang="en-GB" sz="1200" i="1" dirty="0">
                          <a:solidFill>
                            <a:srgbClr val="002060"/>
                          </a:solidFill>
                          <a:latin typeface="Calibri" panose="020F0502020204030204" pitchFamily="34" charset="0"/>
                          <a:ea typeface="Calibri" panose="020F0502020204030204" pitchFamily="34" charset="0"/>
                          <a:cs typeface="Calibri" panose="020F0502020204030204" pitchFamily="34" charset="0"/>
                        </a:rPr>
                        <a:t>hay que</a:t>
                      </a:r>
                    </a:p>
                    <a:p>
                      <a:endParaRPr lang="en-GB" sz="1200" dirty="0">
                        <a:solidFill>
                          <a:srgbClr val="002060"/>
                        </a:solidFill>
                        <a:latin typeface="Calibri" panose="020F0502020204030204" pitchFamily="34" charset="0"/>
                        <a:ea typeface="Calibri" panose="020F0502020204030204" pitchFamily="34" charset="0"/>
                        <a:cs typeface="Calibri" panose="020F0502020204030204" pitchFamily="34" charset="0"/>
                      </a:endParaRPr>
                    </a:p>
                    <a:p>
                      <a:r>
                        <a:rPr lang="es-ES" sz="1200" dirty="0" err="1">
                          <a:solidFill>
                            <a:srgbClr val="002060"/>
                          </a:solidFill>
                          <a:latin typeface="Calibri" panose="020F0502020204030204" pitchFamily="34" charset="0"/>
                          <a:ea typeface="Calibri" panose="020F0502020204030204" pitchFamily="34" charset="0"/>
                          <a:cs typeface="Calibri" panose="020F0502020204030204" pitchFamily="34" charset="0"/>
                        </a:rPr>
                        <a:t>Superlatives</a:t>
                      </a:r>
                      <a:endParaRPr lang="es-ES" sz="1200" dirty="0">
                        <a:solidFill>
                          <a:srgbClr val="002060"/>
                        </a:solidFill>
                        <a:latin typeface="Calibri" panose="020F0502020204030204" pitchFamily="34" charset="0"/>
                        <a:ea typeface="Calibri" panose="020F0502020204030204" pitchFamily="34" charset="0"/>
                        <a:cs typeface="Calibri" panose="020F0502020204030204" pitchFamily="34" charset="0"/>
                      </a:endParaRPr>
                    </a:p>
                    <a:p>
                      <a:r>
                        <a:rPr lang="es-ES" sz="1200" dirty="0">
                          <a:solidFill>
                            <a:srgbClr val="002060"/>
                          </a:solidFill>
                          <a:latin typeface="Calibri" panose="020F0502020204030204" pitchFamily="34" charset="0"/>
                          <a:ea typeface="Calibri" panose="020F0502020204030204" pitchFamily="34" charset="0"/>
                          <a:cs typeface="Calibri" panose="020F0502020204030204" pitchFamily="34" charset="0"/>
                        </a:rPr>
                        <a:t>el/la/los/las + </a:t>
                      </a:r>
                      <a:r>
                        <a:rPr lang="es-ES" sz="1200" dirty="0" err="1">
                          <a:solidFill>
                            <a:srgbClr val="002060"/>
                          </a:solidFill>
                          <a:latin typeface="Calibri" panose="020F0502020204030204" pitchFamily="34" charset="0"/>
                          <a:ea typeface="Calibri" panose="020F0502020204030204" pitchFamily="34" charset="0"/>
                          <a:cs typeface="Calibri" panose="020F0502020204030204" pitchFamily="34" charset="0"/>
                        </a:rPr>
                        <a:t>noun</a:t>
                      </a:r>
                      <a:r>
                        <a:rPr lang="es-ES" sz="1200" dirty="0">
                          <a:solidFill>
                            <a:srgbClr val="002060"/>
                          </a:solidFill>
                          <a:latin typeface="Calibri" panose="020F0502020204030204" pitchFamily="34" charset="0"/>
                          <a:ea typeface="Calibri" panose="020F0502020204030204" pitchFamily="34" charset="0"/>
                          <a:cs typeface="Calibri" panose="020F0502020204030204" pitchFamily="34" charset="0"/>
                        </a:rPr>
                        <a:t> + más/menos + </a:t>
                      </a:r>
                      <a:r>
                        <a:rPr lang="es-ES" sz="1200" dirty="0" err="1">
                          <a:solidFill>
                            <a:srgbClr val="002060"/>
                          </a:solidFill>
                          <a:latin typeface="Calibri" panose="020F0502020204030204" pitchFamily="34" charset="0"/>
                          <a:ea typeface="Calibri" panose="020F0502020204030204" pitchFamily="34" charset="0"/>
                          <a:cs typeface="Calibri" panose="020F0502020204030204" pitchFamily="34" charset="0"/>
                        </a:rPr>
                        <a:t>adjective</a:t>
                      </a:r>
                      <a:endParaRPr lang="es-ES" sz="1200" dirty="0">
                        <a:solidFill>
                          <a:srgbClr val="002060"/>
                        </a:solidFill>
                        <a:latin typeface="Calibri" panose="020F0502020204030204" pitchFamily="34" charset="0"/>
                        <a:ea typeface="Calibri" panose="020F0502020204030204" pitchFamily="34" charset="0"/>
                        <a:cs typeface="Calibri" panose="020F0502020204030204" pitchFamily="34" charset="0"/>
                      </a:endParaRPr>
                    </a:p>
                    <a:p>
                      <a:r>
                        <a:rPr lang="es-ES" sz="1200" dirty="0">
                          <a:solidFill>
                            <a:srgbClr val="002060"/>
                          </a:solidFill>
                          <a:latin typeface="Calibri" panose="020F0502020204030204" pitchFamily="34" charset="0"/>
                          <a:ea typeface="Calibri" panose="020F0502020204030204" pitchFamily="34" charset="0"/>
                          <a:cs typeface="Calibri" panose="020F0502020204030204" pitchFamily="34" charset="0"/>
                        </a:rPr>
                        <a:t>+ Irregular </a:t>
                      </a:r>
                      <a:r>
                        <a:rPr lang="en-GB" sz="1200" dirty="0">
                          <a:solidFill>
                            <a:srgbClr val="002060"/>
                          </a:solidFill>
                          <a:latin typeface="Calibri" panose="020F0502020204030204" pitchFamily="34" charset="0"/>
                          <a:ea typeface="Calibri" panose="020F0502020204030204" pitchFamily="34" charset="0"/>
                          <a:cs typeface="Calibri" panose="020F0502020204030204" pitchFamily="34" charset="0"/>
                        </a:rPr>
                        <a:t>(as above)</a:t>
                      </a:r>
                    </a:p>
                    <a:p>
                      <a:endParaRPr lang="en-GB" sz="1200" dirty="0">
                        <a:solidFill>
                          <a:srgbClr val="002060"/>
                        </a:solidFill>
                        <a:latin typeface="Calibri" panose="020F0502020204030204" pitchFamily="34" charset="0"/>
                        <a:ea typeface="Calibri" panose="020F0502020204030204" pitchFamily="34" charset="0"/>
                        <a:cs typeface="Calibri" panose="020F0502020204030204" pitchFamily="34" charset="0"/>
                      </a:endParaRPr>
                    </a:p>
                    <a:p>
                      <a:r>
                        <a:rPr lang="en-GB" sz="1200" dirty="0">
                          <a:solidFill>
                            <a:srgbClr val="002060"/>
                          </a:solidFill>
                          <a:latin typeface="Calibri" panose="020F0502020204030204" pitchFamily="34" charset="0"/>
                          <a:ea typeface="Calibri" panose="020F0502020204030204" pitchFamily="34" charset="0"/>
                          <a:cs typeface="Calibri" panose="020F0502020204030204" pitchFamily="34" charset="0"/>
                        </a:rPr>
                        <a:t>Using </a:t>
                      </a:r>
                      <a:r>
                        <a:rPr lang="en-GB" sz="1200" i="1" dirty="0" err="1">
                          <a:solidFill>
                            <a:srgbClr val="002060"/>
                          </a:solidFill>
                          <a:latin typeface="Calibri" panose="020F0502020204030204" pitchFamily="34" charset="0"/>
                          <a:ea typeface="Calibri" panose="020F0502020204030204" pitchFamily="34" charset="0"/>
                          <a:cs typeface="Calibri" panose="020F0502020204030204" pitchFamily="34" charset="0"/>
                        </a:rPr>
                        <a:t>si</a:t>
                      </a:r>
                      <a:r>
                        <a:rPr lang="en-GB" sz="1200" dirty="0">
                          <a:solidFill>
                            <a:srgbClr val="002060"/>
                          </a:solidFill>
                          <a:latin typeface="Calibri" panose="020F0502020204030204" pitchFamily="34" charset="0"/>
                          <a:ea typeface="Calibri" panose="020F0502020204030204" pitchFamily="34" charset="0"/>
                          <a:cs typeface="Calibri" panose="020F0502020204030204" pitchFamily="34" charset="0"/>
                        </a:rPr>
                        <a:t> [if] to extend sentences</a:t>
                      </a:r>
                    </a:p>
                    <a:p>
                      <a:endParaRPr lang="en-GB" sz="1200" dirty="0">
                        <a:solidFill>
                          <a:srgbClr val="002060"/>
                        </a:solidFill>
                        <a:latin typeface="Calibri" panose="020F0502020204030204" pitchFamily="34" charset="0"/>
                        <a:ea typeface="Calibri" panose="020F0502020204030204" pitchFamily="34" charset="0"/>
                        <a:cs typeface="Calibri" panose="020F0502020204030204" pitchFamily="34" charset="0"/>
                      </a:endParaRPr>
                    </a:p>
                    <a:p>
                      <a:r>
                        <a:rPr lang="en-GB" sz="1200" dirty="0">
                          <a:solidFill>
                            <a:srgbClr val="002060"/>
                          </a:solidFill>
                          <a:latin typeface="Calibri" panose="020F0502020204030204" pitchFamily="34" charset="0"/>
                          <a:ea typeface="Calibri" panose="020F0502020204030204" pitchFamily="34" charset="0"/>
                          <a:cs typeface="Calibri" panose="020F0502020204030204" pitchFamily="34" charset="0"/>
                        </a:rPr>
                        <a:t>‘we’ forms </a:t>
                      </a:r>
                      <a:r>
                        <a:rPr lang="en-GB" sz="1200" dirty="0" err="1">
                          <a:solidFill>
                            <a:srgbClr val="002060"/>
                          </a:solidFill>
                          <a:latin typeface="Calibri" panose="020F0502020204030204" pitchFamily="34" charset="0"/>
                          <a:ea typeface="Calibri" panose="020F0502020204030204" pitchFamily="34" charset="0"/>
                          <a:cs typeface="Calibri" panose="020F0502020204030204" pitchFamily="34" charset="0"/>
                        </a:rPr>
                        <a:t>nadar</a:t>
                      </a:r>
                      <a:r>
                        <a:rPr lang="en-GB" sz="1200" dirty="0">
                          <a:solidFill>
                            <a:srgbClr val="002060"/>
                          </a:solidFill>
                          <a:latin typeface="Calibri" panose="020F0502020204030204" pitchFamily="34" charset="0"/>
                          <a:ea typeface="Calibri" panose="020F0502020204030204" pitchFamily="34" charset="0"/>
                          <a:cs typeface="Calibri" panose="020F0502020204030204" pitchFamily="34" charset="0"/>
                        </a:rPr>
                        <a:t>, comer + irregular - </a:t>
                      </a:r>
                      <a:r>
                        <a:rPr lang="en-GB" sz="1200" dirty="0" err="1">
                          <a:solidFill>
                            <a:srgbClr val="002060"/>
                          </a:solidFill>
                          <a:latin typeface="Calibri" panose="020F0502020204030204" pitchFamily="34" charset="0"/>
                          <a:ea typeface="Calibri" panose="020F0502020204030204" pitchFamily="34" charset="0"/>
                          <a:cs typeface="Calibri" panose="020F0502020204030204" pitchFamily="34" charset="0"/>
                        </a:rPr>
                        <a:t>ir</a:t>
                      </a:r>
                      <a:r>
                        <a:rPr lang="en-GB" sz="1200" dirty="0">
                          <a:solidFill>
                            <a:srgbClr val="002060"/>
                          </a:solidFill>
                          <a:latin typeface="Calibri" panose="020F0502020204030204" pitchFamily="34" charset="0"/>
                          <a:ea typeface="Calibri" panose="020F0502020204030204" pitchFamily="34" charset="0"/>
                          <a:cs typeface="Calibri" panose="020F0502020204030204" pitchFamily="34" charset="0"/>
                        </a:rPr>
                        <a:t> and </a:t>
                      </a:r>
                      <a:r>
                        <a:rPr lang="en-GB" sz="1200" dirty="0" err="1">
                          <a:solidFill>
                            <a:srgbClr val="002060"/>
                          </a:solidFill>
                          <a:latin typeface="Calibri" panose="020F0502020204030204" pitchFamily="34" charset="0"/>
                          <a:ea typeface="Calibri" panose="020F0502020204030204" pitchFamily="34" charset="0"/>
                          <a:cs typeface="Calibri" panose="020F0502020204030204" pitchFamily="34" charset="0"/>
                        </a:rPr>
                        <a:t>hacer</a:t>
                      </a:r>
                      <a:endParaRPr lang="en-GB" sz="1200" dirty="0">
                        <a:solidFill>
                          <a:srgbClr val="002060"/>
                        </a:solidFill>
                        <a:latin typeface="Calibri" panose="020F0502020204030204" pitchFamily="34" charset="0"/>
                        <a:ea typeface="Calibri" panose="020F0502020204030204" pitchFamily="34" charset="0"/>
                        <a:cs typeface="Calibri" panose="020F0502020204030204" pitchFamily="34" charset="0"/>
                      </a:endParaRPr>
                    </a:p>
                    <a:p>
                      <a:endParaRPr lang="en-GB" sz="1200" dirty="0">
                        <a:solidFill>
                          <a:srgbClr val="002060"/>
                        </a:solidFill>
                        <a:latin typeface="Calibri" panose="020F0502020204030204" pitchFamily="34" charset="0"/>
                        <a:ea typeface="Calibri" panose="020F0502020204030204" pitchFamily="34" charset="0"/>
                        <a:cs typeface="Calibri" panose="020F0502020204030204" pitchFamily="34" charset="0"/>
                      </a:endParaRPr>
                    </a:p>
                    <a:p>
                      <a:r>
                        <a:rPr lang="en-GB" sz="1200" dirty="0" err="1">
                          <a:solidFill>
                            <a:srgbClr val="002060"/>
                          </a:solidFill>
                          <a:latin typeface="Calibri" panose="020F0502020204030204" pitchFamily="34" charset="0"/>
                          <a:ea typeface="Calibri" panose="020F0502020204030204" pitchFamily="34" charset="0"/>
                          <a:cs typeface="Calibri" panose="020F0502020204030204" pitchFamily="34" charset="0"/>
                        </a:rPr>
                        <a:t>Acabar</a:t>
                      </a:r>
                      <a:r>
                        <a:rPr lang="en-GB" sz="1200" dirty="0">
                          <a:solidFill>
                            <a:srgbClr val="002060"/>
                          </a:solidFill>
                          <a:latin typeface="Calibri" panose="020F0502020204030204" pitchFamily="34" charset="0"/>
                          <a:ea typeface="Calibri" panose="020F0502020204030204" pitchFamily="34" charset="0"/>
                          <a:cs typeface="Calibri" panose="020F0502020204030204" pitchFamily="34" charset="0"/>
                        </a:rPr>
                        <a:t> de + infinitive</a:t>
                      </a:r>
                    </a:p>
                    <a:p>
                      <a:endParaRPr lang="en-GB" sz="1200" dirty="0">
                        <a:solidFill>
                          <a:srgbClr val="002060"/>
                        </a:solidFill>
                        <a:latin typeface="Calibri" panose="020F0502020204030204" pitchFamily="34" charset="0"/>
                        <a:ea typeface="Calibri" panose="020F0502020204030204" pitchFamily="34" charset="0"/>
                        <a:cs typeface="Calibri" panose="020F0502020204030204" pitchFamily="34" charset="0"/>
                      </a:endParaRPr>
                    </a:p>
                    <a:p>
                      <a:r>
                        <a:rPr lang="es-ES" sz="1200" dirty="0">
                          <a:solidFill>
                            <a:srgbClr val="002060"/>
                          </a:solidFill>
                          <a:latin typeface="Calibri" panose="020F0502020204030204" pitchFamily="34" charset="0"/>
                          <a:ea typeface="Calibri" panose="020F0502020204030204" pitchFamily="34" charset="0"/>
                          <a:cs typeface="Calibri" panose="020F0502020204030204" pitchFamily="34" charset="0"/>
                        </a:rPr>
                        <a:t>Lo + </a:t>
                      </a:r>
                      <a:r>
                        <a:rPr lang="es-ES" sz="1200" dirty="0" err="1">
                          <a:solidFill>
                            <a:srgbClr val="002060"/>
                          </a:solidFill>
                          <a:latin typeface="Calibri" panose="020F0502020204030204" pitchFamily="34" charset="0"/>
                          <a:ea typeface="Calibri" panose="020F0502020204030204" pitchFamily="34" charset="0"/>
                          <a:cs typeface="Calibri" panose="020F0502020204030204" pitchFamily="34" charset="0"/>
                        </a:rPr>
                        <a:t>adjective</a:t>
                      </a:r>
                      <a:r>
                        <a:rPr lang="es-ES" sz="1200" dirty="0">
                          <a:solidFill>
                            <a:srgbClr val="002060"/>
                          </a:solidFill>
                          <a:latin typeface="Calibri" panose="020F0502020204030204" pitchFamily="34" charset="0"/>
                          <a:ea typeface="Calibri" panose="020F0502020204030204" pitchFamily="34" charset="0"/>
                          <a:cs typeface="Calibri" panose="020F0502020204030204" pitchFamily="34" charset="0"/>
                        </a:rPr>
                        <a:t> </a:t>
                      </a:r>
                      <a:endParaRPr lang="en-GB" sz="1200" dirty="0">
                        <a:solidFill>
                          <a:srgbClr val="002060"/>
                        </a:solidFill>
                        <a:latin typeface="Calibri" panose="020F0502020204030204" pitchFamily="34" charset="0"/>
                        <a:ea typeface="Calibri" panose="020F0502020204030204" pitchFamily="34" charset="0"/>
                        <a:cs typeface="Calibri" panose="020F0502020204030204" pitchFamily="34" charset="0"/>
                      </a:endParaRPr>
                    </a:p>
                    <a:p>
                      <a:endParaRPr lang="en-GB" sz="1200" dirty="0">
                        <a:solidFill>
                          <a:srgbClr val="002060"/>
                        </a:solidFill>
                        <a:latin typeface="Calibri" panose="020F0502020204030204" pitchFamily="34" charset="0"/>
                        <a:ea typeface="Calibri" panose="020F0502020204030204" pitchFamily="34" charset="0"/>
                        <a:cs typeface="Calibri" panose="020F0502020204030204" pitchFamily="34" charset="0"/>
                      </a:endParaRPr>
                    </a:p>
                    <a:p>
                      <a:endParaRPr lang="en-GB" sz="1200" b="0" dirty="0">
                        <a:solidFill>
                          <a:srgbClr val="002060"/>
                        </a:solidFill>
                      </a:endParaRPr>
                    </a:p>
                  </a:txBody>
                  <a:tcPr>
                    <a:solidFill>
                      <a:schemeClr val="bg1"/>
                    </a:solidFill>
                  </a:tcPr>
                </a:tc>
                <a:tc>
                  <a:txBody>
                    <a:bodyPr/>
                    <a:lstStyle/>
                    <a:p>
                      <a:r>
                        <a:rPr lang="en-GB" sz="1200" b="0" dirty="0" err="1">
                          <a:solidFill>
                            <a:srgbClr val="002060"/>
                          </a:solidFill>
                        </a:rPr>
                        <a:t>Ssc</a:t>
                      </a:r>
                      <a:r>
                        <a:rPr lang="en-GB" sz="1200" b="0" dirty="0">
                          <a:solidFill>
                            <a:srgbClr val="002060"/>
                          </a:solidFill>
                        </a:rPr>
                        <a:t> – sound symbol correspondence</a:t>
                      </a:r>
                    </a:p>
                    <a:p>
                      <a:endParaRPr lang="en-GB" sz="1200" b="0" dirty="0">
                        <a:solidFill>
                          <a:srgbClr val="002060"/>
                        </a:solidFill>
                      </a:endParaRPr>
                    </a:p>
                    <a:p>
                      <a:endParaRPr lang="en-GB" sz="1200" b="0" dirty="0">
                        <a:solidFill>
                          <a:srgbClr val="002060"/>
                        </a:solidFill>
                      </a:endParaRPr>
                    </a:p>
                    <a:p>
                      <a:endParaRPr lang="en-GB" sz="1200" b="0" dirty="0">
                        <a:solidFill>
                          <a:srgbClr val="002060"/>
                        </a:solidFill>
                      </a:endParaRPr>
                    </a:p>
                    <a:p>
                      <a:r>
                        <a:rPr lang="es-ES" sz="1200" b="1" dirty="0">
                          <a:solidFill>
                            <a:srgbClr val="002060"/>
                          </a:solidFill>
                        </a:rPr>
                        <a:t>[ll] calles, caballos, Fallas, lleva, millones, Sevilla</a:t>
                      </a:r>
                    </a:p>
                    <a:p>
                      <a:endParaRPr lang="es-ES" sz="1200" b="1" dirty="0">
                        <a:solidFill>
                          <a:srgbClr val="002060"/>
                        </a:solidFill>
                      </a:endParaRPr>
                    </a:p>
                    <a:p>
                      <a:r>
                        <a:rPr lang="en-GB" sz="1200" b="1" dirty="0">
                          <a:solidFill>
                            <a:srgbClr val="002060"/>
                          </a:solidFill>
                        </a:rPr>
                        <a:t>[j] [</a:t>
                      </a:r>
                      <a:r>
                        <a:rPr lang="en-GB" sz="1200" b="1" dirty="0" err="1">
                          <a:solidFill>
                            <a:srgbClr val="002060"/>
                          </a:solidFill>
                        </a:rPr>
                        <a:t>ge</a:t>
                      </a:r>
                      <a:r>
                        <a:rPr lang="en-GB" sz="1200" b="1" dirty="0">
                          <a:solidFill>
                            <a:srgbClr val="002060"/>
                          </a:solidFill>
                        </a:rPr>
                        <a:t>] [</a:t>
                      </a:r>
                      <a:r>
                        <a:rPr lang="en-GB" sz="1200" b="1" dirty="0" err="1">
                          <a:solidFill>
                            <a:srgbClr val="002060"/>
                          </a:solidFill>
                        </a:rPr>
                        <a:t>gi</a:t>
                      </a:r>
                      <a:r>
                        <a:rPr lang="en-GB" sz="1200" b="1" dirty="0">
                          <a:solidFill>
                            <a:srgbClr val="002060"/>
                          </a:solidFill>
                        </a:rPr>
                        <a:t>] [h]: genial, </a:t>
                      </a:r>
                      <a:r>
                        <a:rPr lang="en-GB" sz="1200" b="1" dirty="0" err="1">
                          <a:solidFill>
                            <a:srgbClr val="002060"/>
                          </a:solidFill>
                        </a:rPr>
                        <a:t>Gijón</a:t>
                      </a:r>
                      <a:r>
                        <a:rPr lang="en-GB" sz="1200" b="1" dirty="0">
                          <a:solidFill>
                            <a:srgbClr val="002060"/>
                          </a:solidFill>
                        </a:rPr>
                        <a:t>, </a:t>
                      </a:r>
                      <a:r>
                        <a:rPr lang="en-GB" sz="1200" b="1" dirty="0" err="1">
                          <a:solidFill>
                            <a:srgbClr val="002060"/>
                          </a:solidFill>
                        </a:rPr>
                        <a:t>tarjeta</a:t>
                      </a:r>
                      <a:r>
                        <a:rPr lang="en-GB" sz="1200" b="1" dirty="0">
                          <a:solidFill>
                            <a:srgbClr val="002060"/>
                          </a:solidFill>
                        </a:rPr>
                        <a:t>, hotel</a:t>
                      </a:r>
                    </a:p>
                  </a:txBody>
                  <a:tcP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dirty="0">
                          <a:solidFill>
                            <a:srgbClr val="002060"/>
                          </a:solidFill>
                        </a:rPr>
                        <a:t>Blended learning</a:t>
                      </a:r>
                    </a:p>
                    <a:p>
                      <a:endParaRPr lang="en-GB" sz="1200" b="0" dirty="0">
                        <a:solidFill>
                          <a:srgbClr val="002060"/>
                        </a:solidFill>
                      </a:endParaRPr>
                    </a:p>
                    <a:p>
                      <a:endParaRPr lang="en-GB" sz="1200" b="0" dirty="0">
                        <a:solidFill>
                          <a:srgbClr val="002060"/>
                        </a:solidFill>
                      </a:endParaRPr>
                    </a:p>
                    <a:p>
                      <a:endParaRPr lang="en-GB" sz="1200" b="0" dirty="0">
                        <a:solidFill>
                          <a:srgbClr val="002060"/>
                        </a:solidFill>
                      </a:endParaRPr>
                    </a:p>
                    <a:p>
                      <a:endParaRPr lang="en-GB" sz="1200" dirty="0">
                        <a:solidFill>
                          <a:srgbClr val="002060"/>
                        </a:solidFill>
                      </a:endParaRPr>
                    </a:p>
                    <a:p>
                      <a:r>
                        <a:rPr lang="en-GB" sz="1200" dirty="0">
                          <a:solidFill>
                            <a:srgbClr val="002060"/>
                          </a:solidFill>
                        </a:rPr>
                        <a:t>Mixed word vocab lists to learn – 20-30 words per week</a:t>
                      </a:r>
                    </a:p>
                    <a:p>
                      <a:endParaRPr lang="en-GB" sz="1200" dirty="0">
                        <a:solidFill>
                          <a:srgbClr val="002060"/>
                        </a:solidFill>
                      </a:endParaRPr>
                    </a:p>
                    <a:p>
                      <a:r>
                        <a:rPr lang="en-GB" sz="1200" dirty="0">
                          <a:solidFill>
                            <a:srgbClr val="002060"/>
                          </a:solidFill>
                        </a:rPr>
                        <a:t>High frequency vocab relevant to context</a:t>
                      </a:r>
                    </a:p>
                    <a:p>
                      <a:endParaRPr lang="en-GB" sz="1200" dirty="0">
                        <a:solidFill>
                          <a:srgbClr val="002060"/>
                        </a:solidFill>
                      </a:endParaRPr>
                    </a:p>
                    <a:p>
                      <a:r>
                        <a:rPr lang="en-GB" sz="1200" dirty="0">
                          <a:solidFill>
                            <a:srgbClr val="002060"/>
                          </a:solidFill>
                        </a:rPr>
                        <a:t>Deepening vocabulary knowledge</a:t>
                      </a:r>
                    </a:p>
                    <a:p>
                      <a:endParaRPr lang="en-GB" sz="1200" b="0" dirty="0">
                        <a:solidFill>
                          <a:srgbClr val="002060"/>
                        </a:solidFill>
                      </a:endParaRPr>
                    </a:p>
                  </a:txBody>
                  <a:tcP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dirty="0">
                          <a:solidFill>
                            <a:srgbClr val="002060"/>
                          </a:solidFill>
                        </a:rPr>
                        <a:t>SMSC links</a:t>
                      </a:r>
                    </a:p>
                    <a:p>
                      <a:endParaRPr lang="en-GB" sz="1200" b="0" dirty="0">
                        <a:solidFill>
                          <a:srgbClr val="002060"/>
                        </a:solidFill>
                      </a:endParaRPr>
                    </a:p>
                    <a:p>
                      <a:endParaRPr lang="en-GB" sz="1200" b="0" dirty="0">
                        <a:solidFill>
                          <a:srgbClr val="002060"/>
                        </a:solidFill>
                      </a:endParaRPr>
                    </a:p>
                    <a:p>
                      <a:endParaRPr lang="en-GB" sz="1200" b="0" dirty="0">
                        <a:solidFill>
                          <a:srgbClr val="002060"/>
                        </a:solidFill>
                      </a:endParaRPr>
                    </a:p>
                    <a:p>
                      <a:endParaRPr lang="en-GB" sz="1200" dirty="0">
                        <a:solidFill>
                          <a:srgbClr val="002060"/>
                        </a:solidFill>
                      </a:endParaRPr>
                    </a:p>
                    <a:p>
                      <a:r>
                        <a:rPr lang="en-GB" sz="1200" b="1" dirty="0">
                          <a:solidFill>
                            <a:srgbClr val="002060"/>
                          </a:solidFill>
                        </a:rPr>
                        <a:t>British values  - Respect and Tolerance</a:t>
                      </a:r>
                    </a:p>
                    <a:p>
                      <a:endParaRPr lang="en-GB" sz="1200" b="1" dirty="0">
                        <a:solidFill>
                          <a:srgbClr val="002060"/>
                        </a:solidFill>
                      </a:endParaRPr>
                    </a:p>
                    <a:p>
                      <a:r>
                        <a:rPr lang="en-GB" sz="1200" b="1" dirty="0">
                          <a:solidFill>
                            <a:srgbClr val="002060"/>
                          </a:solidFill>
                        </a:rPr>
                        <a:t>Global Perspective</a:t>
                      </a:r>
                    </a:p>
                  </a:txBody>
                  <a:tcPr>
                    <a:solidFill>
                      <a:schemeClr val="bg1"/>
                    </a:solidFill>
                  </a:tcPr>
                </a:tc>
                <a:extLst>
                  <a:ext uri="{0D108BD9-81ED-4DB2-BD59-A6C34878D82A}">
                    <a16:rowId xmlns:a16="http://schemas.microsoft.com/office/drawing/2014/main" val="3331746310"/>
                  </a:ext>
                </a:extLst>
              </a:tr>
            </a:tbl>
          </a:graphicData>
        </a:graphic>
      </p:graphicFrame>
      <p:pic>
        <p:nvPicPr>
          <p:cNvPr id="3" name="Picture 2">
            <a:extLst>
              <a:ext uri="{FF2B5EF4-FFF2-40B4-BE49-F238E27FC236}">
                <a16:creationId xmlns:a16="http://schemas.microsoft.com/office/drawing/2014/main" id="{661565B4-ECE9-4E5A-B1FA-F69B6199AF81}"/>
              </a:ext>
            </a:extLst>
          </p:cNvPr>
          <p:cNvPicPr>
            <a:picLocks noChangeAspect="1"/>
          </p:cNvPicPr>
          <p:nvPr/>
        </p:nvPicPr>
        <p:blipFill rotWithShape="1">
          <a:blip r:embed="rId2"/>
          <a:srcRect l="63942" t="31033" r="13942" b="13207"/>
          <a:stretch/>
        </p:blipFill>
        <p:spPr>
          <a:xfrm>
            <a:off x="2505824" y="473288"/>
            <a:ext cx="548640" cy="523702"/>
          </a:xfrm>
          <a:prstGeom prst="rect">
            <a:avLst/>
          </a:prstGeom>
        </p:spPr>
      </p:pic>
      <p:pic>
        <p:nvPicPr>
          <p:cNvPr id="4" name="Picture 3">
            <a:extLst>
              <a:ext uri="{FF2B5EF4-FFF2-40B4-BE49-F238E27FC236}">
                <a16:creationId xmlns:a16="http://schemas.microsoft.com/office/drawing/2014/main" id="{D5039B46-20A8-40F7-9104-7A0944DC6172}"/>
              </a:ext>
            </a:extLst>
          </p:cNvPr>
          <p:cNvPicPr>
            <a:picLocks noChangeAspect="1"/>
          </p:cNvPicPr>
          <p:nvPr/>
        </p:nvPicPr>
        <p:blipFill rotWithShape="1">
          <a:blip r:embed="rId2"/>
          <a:srcRect l="5970" t="30147" r="72583" b="14092"/>
          <a:stretch/>
        </p:blipFill>
        <p:spPr>
          <a:xfrm>
            <a:off x="4729478" y="573577"/>
            <a:ext cx="532015" cy="523703"/>
          </a:xfrm>
          <a:prstGeom prst="rect">
            <a:avLst/>
          </a:prstGeom>
        </p:spPr>
      </p:pic>
      <p:pic>
        <p:nvPicPr>
          <p:cNvPr id="5" name="Picture 4">
            <a:extLst>
              <a:ext uri="{FF2B5EF4-FFF2-40B4-BE49-F238E27FC236}">
                <a16:creationId xmlns:a16="http://schemas.microsoft.com/office/drawing/2014/main" id="{FD9B0904-0E90-4EE6-B593-720C4BA4DB90}"/>
              </a:ext>
            </a:extLst>
          </p:cNvPr>
          <p:cNvPicPr>
            <a:picLocks noChangeAspect="1"/>
          </p:cNvPicPr>
          <p:nvPr/>
        </p:nvPicPr>
        <p:blipFill rotWithShape="1">
          <a:blip r:embed="rId2"/>
          <a:srcRect l="33113" t="32803" r="43095" b="14977"/>
          <a:stretch/>
        </p:blipFill>
        <p:spPr>
          <a:xfrm>
            <a:off x="1337885" y="461969"/>
            <a:ext cx="590205" cy="490452"/>
          </a:xfrm>
          <a:prstGeom prst="rect">
            <a:avLst/>
          </a:prstGeom>
        </p:spPr>
      </p:pic>
      <p:cxnSp>
        <p:nvCxnSpPr>
          <p:cNvPr id="7" name="Straight Connector 6">
            <a:extLst>
              <a:ext uri="{FF2B5EF4-FFF2-40B4-BE49-F238E27FC236}">
                <a16:creationId xmlns:a16="http://schemas.microsoft.com/office/drawing/2014/main" id="{EB2A7285-F601-41C8-B42E-C94D951CF976}"/>
              </a:ext>
            </a:extLst>
          </p:cNvPr>
          <p:cNvCxnSpPr>
            <a:cxnSpLocks/>
          </p:cNvCxnSpPr>
          <p:nvPr/>
        </p:nvCxnSpPr>
        <p:spPr>
          <a:xfrm>
            <a:off x="266007" y="1030779"/>
            <a:ext cx="9617826" cy="0"/>
          </a:xfrm>
          <a:prstGeom prst="line">
            <a:avLst/>
          </a:prstGeom>
        </p:spPr>
        <p:style>
          <a:lnRef idx="1">
            <a:schemeClr val="dk1"/>
          </a:lnRef>
          <a:fillRef idx="0">
            <a:schemeClr val="dk1"/>
          </a:fillRef>
          <a:effectRef idx="0">
            <a:schemeClr val="dk1"/>
          </a:effectRef>
          <a:fontRef idx="minor">
            <a:schemeClr val="tx1"/>
          </a:fontRef>
        </p:style>
      </p:cxnSp>
      <p:pic>
        <p:nvPicPr>
          <p:cNvPr id="9" name="Picture 8">
            <a:extLst>
              <a:ext uri="{FF2B5EF4-FFF2-40B4-BE49-F238E27FC236}">
                <a16:creationId xmlns:a16="http://schemas.microsoft.com/office/drawing/2014/main" id="{9ACB8F44-E1EE-433E-A5D8-87584D108BB0}"/>
              </a:ext>
            </a:extLst>
          </p:cNvPr>
          <p:cNvPicPr>
            <a:picLocks noChangeAspect="1"/>
          </p:cNvPicPr>
          <p:nvPr/>
        </p:nvPicPr>
        <p:blipFill>
          <a:blip r:embed="rId3"/>
          <a:stretch>
            <a:fillRect/>
          </a:stretch>
        </p:blipFill>
        <p:spPr>
          <a:xfrm>
            <a:off x="8279476" y="438270"/>
            <a:ext cx="540328" cy="592509"/>
          </a:xfrm>
          <a:prstGeom prst="rect">
            <a:avLst/>
          </a:prstGeom>
        </p:spPr>
      </p:pic>
      <p:sp>
        <p:nvSpPr>
          <p:cNvPr id="10" name="TextBox 9">
            <a:extLst>
              <a:ext uri="{FF2B5EF4-FFF2-40B4-BE49-F238E27FC236}">
                <a16:creationId xmlns:a16="http://schemas.microsoft.com/office/drawing/2014/main" id="{570F08EC-758C-47D4-9CCF-9439D166FBF0}"/>
              </a:ext>
            </a:extLst>
          </p:cNvPr>
          <p:cNvSpPr txBox="1"/>
          <p:nvPr/>
        </p:nvSpPr>
        <p:spPr>
          <a:xfrm>
            <a:off x="10026997" y="182880"/>
            <a:ext cx="1898996" cy="3785652"/>
          </a:xfrm>
          <a:prstGeom prst="rect">
            <a:avLst/>
          </a:prstGeom>
          <a:solidFill>
            <a:srgbClr val="FFFF00"/>
          </a:solidFill>
          <a:ln>
            <a:solidFill>
              <a:srgbClr val="002060"/>
            </a:solidFill>
          </a:ln>
        </p:spPr>
        <p:txBody>
          <a:bodyPr wrap="square" rtlCol="0">
            <a:spAutoFit/>
          </a:bodyPr>
          <a:lstStyle/>
          <a:p>
            <a:r>
              <a:rPr lang="en-GB" sz="1200" b="1" dirty="0">
                <a:solidFill>
                  <a:srgbClr val="002060"/>
                </a:solidFill>
              </a:rPr>
              <a:t>Big picture</a:t>
            </a:r>
          </a:p>
          <a:p>
            <a:endParaRPr lang="en-GB" sz="1200" b="1" dirty="0">
              <a:solidFill>
                <a:srgbClr val="002060"/>
              </a:solidFill>
            </a:endParaRPr>
          </a:p>
          <a:p>
            <a:endParaRPr lang="en-GB" sz="1200" b="1" dirty="0">
              <a:solidFill>
                <a:srgbClr val="002060"/>
              </a:solidFill>
            </a:endParaRPr>
          </a:p>
          <a:p>
            <a:endParaRPr lang="en-GB" sz="1200" b="1" dirty="0">
              <a:solidFill>
                <a:srgbClr val="002060"/>
              </a:solidFill>
            </a:endParaRPr>
          </a:p>
          <a:p>
            <a:endParaRPr lang="en-GB" sz="1200" b="1" dirty="0">
              <a:solidFill>
                <a:srgbClr val="002060"/>
              </a:solidFill>
            </a:endParaRPr>
          </a:p>
          <a:p>
            <a:r>
              <a:rPr lang="en-GB" sz="1200" b="1" dirty="0">
                <a:solidFill>
                  <a:srgbClr val="002060"/>
                </a:solidFill>
              </a:rPr>
              <a:t>Using holiday vocabulary learnt in year 8 to discuss holidays in greater detail</a:t>
            </a:r>
          </a:p>
          <a:p>
            <a:endParaRPr lang="en-GB" sz="1200" b="1" dirty="0">
              <a:solidFill>
                <a:srgbClr val="002060"/>
              </a:solidFill>
            </a:endParaRPr>
          </a:p>
          <a:p>
            <a:r>
              <a:rPr lang="en-GB" sz="1200" b="1" dirty="0">
                <a:solidFill>
                  <a:srgbClr val="002060"/>
                </a:solidFill>
              </a:rPr>
              <a:t>Learning about other cultures</a:t>
            </a:r>
          </a:p>
          <a:p>
            <a:endParaRPr lang="en-GB" sz="1200" b="1" dirty="0">
              <a:solidFill>
                <a:srgbClr val="002060"/>
              </a:solidFill>
            </a:endParaRPr>
          </a:p>
          <a:p>
            <a:r>
              <a:rPr lang="en-GB" sz="1200" b="1" dirty="0">
                <a:solidFill>
                  <a:srgbClr val="002060"/>
                </a:solidFill>
              </a:rPr>
              <a:t>Considering where you’d like to travel to</a:t>
            </a:r>
          </a:p>
          <a:p>
            <a:endParaRPr lang="en-GB" sz="1200" b="1" dirty="0">
              <a:solidFill>
                <a:srgbClr val="002060"/>
              </a:solidFill>
            </a:endParaRPr>
          </a:p>
          <a:p>
            <a:r>
              <a:rPr lang="en-GB" sz="1200" b="1" dirty="0">
                <a:solidFill>
                  <a:srgbClr val="002060"/>
                </a:solidFill>
              </a:rPr>
              <a:t>Covering the key structures needed to continue this topic at GCSE level.</a:t>
            </a:r>
          </a:p>
          <a:p>
            <a:endParaRPr lang="en-GB" sz="1200" b="1" dirty="0">
              <a:solidFill>
                <a:srgbClr val="002060"/>
              </a:solidFill>
            </a:endParaRPr>
          </a:p>
        </p:txBody>
      </p:sp>
      <p:pic>
        <p:nvPicPr>
          <p:cNvPr id="13" name="Picture 12">
            <a:extLst>
              <a:ext uri="{FF2B5EF4-FFF2-40B4-BE49-F238E27FC236}">
                <a16:creationId xmlns:a16="http://schemas.microsoft.com/office/drawing/2014/main" id="{E341412D-2939-4911-B9D8-AC576C183992}"/>
              </a:ext>
            </a:extLst>
          </p:cNvPr>
          <p:cNvPicPr>
            <a:picLocks noChangeAspect="1"/>
          </p:cNvPicPr>
          <p:nvPr/>
        </p:nvPicPr>
        <p:blipFill>
          <a:blip r:embed="rId4"/>
          <a:stretch>
            <a:fillRect/>
          </a:stretch>
        </p:blipFill>
        <p:spPr>
          <a:xfrm>
            <a:off x="10148893" y="521251"/>
            <a:ext cx="518205" cy="371888"/>
          </a:xfrm>
          <a:prstGeom prst="rect">
            <a:avLst/>
          </a:prstGeom>
        </p:spPr>
      </p:pic>
    </p:spTree>
    <p:extLst>
      <p:ext uri="{BB962C8B-B14F-4D97-AF65-F5344CB8AC3E}">
        <p14:creationId xmlns:p14="http://schemas.microsoft.com/office/powerpoint/2010/main" val="10743577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6B014FA9-F5C5-4899-9385-E8B05A628415}"/>
              </a:ext>
            </a:extLst>
          </p:cNvPr>
          <p:cNvGraphicFramePr>
            <a:graphicFrameLocks noGrp="1"/>
          </p:cNvGraphicFramePr>
          <p:nvPr>
            <p:extLst>
              <p:ext uri="{D42A27DB-BD31-4B8C-83A1-F6EECF244321}">
                <p14:modId xmlns:p14="http://schemas.microsoft.com/office/powerpoint/2010/main" val="2299658184"/>
              </p:ext>
            </p:extLst>
          </p:nvPr>
        </p:nvGraphicFramePr>
        <p:xfrm>
          <a:off x="174567" y="182880"/>
          <a:ext cx="9852430" cy="6492240"/>
        </p:xfrm>
        <a:graphic>
          <a:graphicData uri="http://schemas.openxmlformats.org/drawingml/2006/table">
            <a:tbl>
              <a:tblPr firstRow="1" bandRow="1">
                <a:tableStyleId>{5C22544A-7EE6-4342-B048-85BDC9FD1C3A}</a:tableStyleId>
              </a:tblPr>
              <a:tblGrid>
                <a:gridCol w="1970486">
                  <a:extLst>
                    <a:ext uri="{9D8B030D-6E8A-4147-A177-3AD203B41FA5}">
                      <a16:colId xmlns:a16="http://schemas.microsoft.com/office/drawing/2014/main" val="1080716420"/>
                    </a:ext>
                  </a:extLst>
                </a:gridCol>
                <a:gridCol w="1970486">
                  <a:extLst>
                    <a:ext uri="{9D8B030D-6E8A-4147-A177-3AD203B41FA5}">
                      <a16:colId xmlns:a16="http://schemas.microsoft.com/office/drawing/2014/main" val="146802131"/>
                    </a:ext>
                  </a:extLst>
                </a:gridCol>
                <a:gridCol w="1970486">
                  <a:extLst>
                    <a:ext uri="{9D8B030D-6E8A-4147-A177-3AD203B41FA5}">
                      <a16:colId xmlns:a16="http://schemas.microsoft.com/office/drawing/2014/main" val="1359350500"/>
                    </a:ext>
                  </a:extLst>
                </a:gridCol>
                <a:gridCol w="1970486">
                  <a:extLst>
                    <a:ext uri="{9D8B030D-6E8A-4147-A177-3AD203B41FA5}">
                      <a16:colId xmlns:a16="http://schemas.microsoft.com/office/drawing/2014/main" val="1117149984"/>
                    </a:ext>
                  </a:extLst>
                </a:gridCol>
                <a:gridCol w="1970486">
                  <a:extLst>
                    <a:ext uri="{9D8B030D-6E8A-4147-A177-3AD203B41FA5}">
                      <a16:colId xmlns:a16="http://schemas.microsoft.com/office/drawing/2014/main" val="1903769619"/>
                    </a:ext>
                  </a:extLst>
                </a:gridCol>
              </a:tblGrid>
              <a:tr h="370840">
                <a:tc>
                  <a:txBody>
                    <a:bodyPr/>
                    <a:lstStyle/>
                    <a:p>
                      <a:r>
                        <a:rPr lang="en-GB" sz="1200" u="sng" dirty="0">
                          <a:solidFill>
                            <a:srgbClr val="002060"/>
                          </a:solidFill>
                        </a:rPr>
                        <a:t>Year 9 Spring Term 2</a:t>
                      </a:r>
                    </a:p>
                    <a:p>
                      <a:r>
                        <a:rPr lang="en-GB" sz="1200" u="sng" dirty="0">
                          <a:solidFill>
                            <a:srgbClr val="002060"/>
                          </a:solidFill>
                        </a:rPr>
                        <a:t>Key knowledge</a:t>
                      </a:r>
                    </a:p>
                    <a:p>
                      <a:endParaRPr lang="en-GB" sz="1200" u="sng" dirty="0">
                        <a:solidFill>
                          <a:srgbClr val="002060"/>
                        </a:solidFill>
                      </a:endParaRPr>
                    </a:p>
                    <a:p>
                      <a:endParaRPr lang="en-GB" sz="1200" u="sng" dirty="0">
                        <a:solidFill>
                          <a:srgbClr val="002060"/>
                        </a:solidFill>
                      </a:endParaRPr>
                    </a:p>
                    <a:p>
                      <a:endParaRPr lang="en-GB" sz="1200" dirty="0"/>
                    </a:p>
                    <a:p>
                      <a:r>
                        <a:rPr lang="en-GB" sz="1200" i="1" u="sng" dirty="0" err="1">
                          <a:solidFill>
                            <a:srgbClr val="002060"/>
                          </a:solidFill>
                        </a:rPr>
                        <a:t>Viajes</a:t>
                      </a:r>
                      <a:endParaRPr lang="en-GB" sz="1200" i="1" u="sng" dirty="0">
                        <a:solidFill>
                          <a:srgbClr val="002060"/>
                        </a:solidFill>
                      </a:endParaRPr>
                    </a:p>
                    <a:p>
                      <a:endParaRPr lang="en-GB" sz="1200" dirty="0">
                        <a:solidFill>
                          <a:srgbClr val="002060"/>
                        </a:solidFill>
                        <a:latin typeface="Calibri" panose="020F0502020204030204" pitchFamily="34" charset="0"/>
                        <a:ea typeface="Calibri" panose="020F0502020204030204" pitchFamily="34" charset="0"/>
                        <a:cs typeface="Calibri" panose="020F0502020204030204" pitchFamily="34" charset="0"/>
                      </a:endParaRPr>
                    </a:p>
                    <a:p>
                      <a:r>
                        <a:rPr lang="en-GB" sz="1200" dirty="0">
                          <a:solidFill>
                            <a:srgbClr val="002060"/>
                          </a:solidFill>
                          <a:latin typeface="Calibri" panose="020F0502020204030204" pitchFamily="34" charset="0"/>
                          <a:ea typeface="Calibri" panose="020F0502020204030204" pitchFamily="34" charset="0"/>
                          <a:cs typeface="Calibri" panose="020F0502020204030204" pitchFamily="34" charset="0"/>
                        </a:rPr>
                        <a:t>Describing where you stayed</a:t>
                      </a:r>
                    </a:p>
                    <a:p>
                      <a:r>
                        <a:rPr lang="en-GB" sz="1200" dirty="0">
                          <a:solidFill>
                            <a:srgbClr val="002060"/>
                          </a:solidFill>
                          <a:latin typeface="Calibri" panose="020F0502020204030204" pitchFamily="34" charset="0"/>
                          <a:ea typeface="Calibri" panose="020F0502020204030204" pitchFamily="34" charset="0"/>
                          <a:cs typeface="Calibri" panose="020F0502020204030204" pitchFamily="34" charset="0"/>
                        </a:rPr>
                        <a:t>Using the imperfect tense for descriptions</a:t>
                      </a:r>
                    </a:p>
                    <a:p>
                      <a:r>
                        <a:rPr lang="en-GB" sz="1200" dirty="0">
                          <a:solidFill>
                            <a:srgbClr val="002060"/>
                          </a:solidFill>
                          <a:latin typeface="Calibri" panose="020F0502020204030204" pitchFamily="34" charset="0"/>
                          <a:ea typeface="Calibri" panose="020F0502020204030204" pitchFamily="34" charset="0"/>
                          <a:cs typeface="Calibri" panose="020F0502020204030204" pitchFamily="34" charset="0"/>
                        </a:rPr>
                        <a:t>Giving and spotting positive/negative opinions</a:t>
                      </a:r>
                    </a:p>
                    <a:p>
                      <a:r>
                        <a:rPr lang="en-GB" sz="1200" dirty="0">
                          <a:solidFill>
                            <a:srgbClr val="002060"/>
                          </a:solidFill>
                          <a:latin typeface="Calibri" panose="020F0502020204030204" pitchFamily="34" charset="0"/>
                          <a:ea typeface="Calibri" panose="020F0502020204030204" pitchFamily="34" charset="0"/>
                          <a:cs typeface="Calibri" panose="020F0502020204030204" pitchFamily="34" charset="0"/>
                        </a:rPr>
                        <a:t>Asking questions</a:t>
                      </a:r>
                    </a:p>
                    <a:p>
                      <a:endParaRPr lang="en-GB" sz="1200" dirty="0">
                        <a:solidFill>
                          <a:srgbClr val="002060"/>
                        </a:solidFill>
                        <a:latin typeface="Calibri" panose="020F0502020204030204" pitchFamily="34" charset="0"/>
                        <a:ea typeface="Calibri" panose="020F0502020204030204" pitchFamily="34" charset="0"/>
                        <a:cs typeface="Calibri" panose="020F0502020204030204" pitchFamily="34" charset="0"/>
                      </a:endParaRPr>
                    </a:p>
                    <a:p>
                      <a:r>
                        <a:rPr lang="en-GB" sz="1200" dirty="0">
                          <a:solidFill>
                            <a:srgbClr val="002060"/>
                          </a:solidFill>
                          <a:latin typeface="Calibri" panose="020F0502020204030204" pitchFamily="34" charset="0"/>
                          <a:ea typeface="Calibri" panose="020F0502020204030204" pitchFamily="34" charset="0"/>
                          <a:cs typeface="Calibri" panose="020F0502020204030204" pitchFamily="34" charset="0"/>
                        </a:rPr>
                        <a:t>Talking about holidays using different tenses</a:t>
                      </a:r>
                    </a:p>
                    <a:p>
                      <a:r>
                        <a:rPr lang="en-GB" sz="1200" dirty="0">
                          <a:solidFill>
                            <a:srgbClr val="002060"/>
                          </a:solidFill>
                          <a:latin typeface="Calibri" panose="020F0502020204030204" pitchFamily="34" charset="0"/>
                          <a:ea typeface="Calibri" panose="020F0502020204030204" pitchFamily="34" charset="0"/>
                          <a:cs typeface="Calibri" panose="020F0502020204030204" pitchFamily="34" charset="0"/>
                        </a:rPr>
                        <a:t>Using three different time frames</a:t>
                      </a:r>
                    </a:p>
                    <a:p>
                      <a:r>
                        <a:rPr lang="en-GB" sz="1200" dirty="0">
                          <a:solidFill>
                            <a:srgbClr val="002060"/>
                          </a:solidFill>
                          <a:latin typeface="Calibri" panose="020F0502020204030204" pitchFamily="34" charset="0"/>
                          <a:ea typeface="Calibri" panose="020F0502020204030204" pitchFamily="34" charset="0"/>
                          <a:cs typeface="Calibri" panose="020F0502020204030204" pitchFamily="34" charset="0"/>
                        </a:rPr>
                        <a:t>Using </a:t>
                      </a:r>
                      <a:r>
                        <a:rPr lang="en-GB" sz="1200" dirty="0" err="1">
                          <a:solidFill>
                            <a:srgbClr val="002060"/>
                          </a:solidFill>
                          <a:latin typeface="Calibri" panose="020F0502020204030204" pitchFamily="34" charset="0"/>
                          <a:ea typeface="Calibri" panose="020F0502020204030204" pitchFamily="34" charset="0"/>
                          <a:cs typeface="Calibri" panose="020F0502020204030204" pitchFamily="34" charset="0"/>
                        </a:rPr>
                        <a:t>suelo</a:t>
                      </a:r>
                      <a:r>
                        <a:rPr lang="en-GB" sz="1200" dirty="0">
                          <a:solidFill>
                            <a:srgbClr val="002060"/>
                          </a:solidFill>
                          <a:latin typeface="Calibri" panose="020F0502020204030204" pitchFamily="34" charset="0"/>
                          <a:ea typeface="Calibri" panose="020F0502020204030204" pitchFamily="34" charset="0"/>
                          <a:cs typeface="Calibri" panose="020F0502020204030204" pitchFamily="34" charset="0"/>
                        </a:rPr>
                        <a:t> + infinitive</a:t>
                      </a:r>
                    </a:p>
                    <a:p>
                      <a:r>
                        <a:rPr lang="en-GB" sz="1200" dirty="0">
                          <a:solidFill>
                            <a:srgbClr val="002060"/>
                          </a:solidFill>
                          <a:latin typeface="Calibri" panose="020F0502020204030204" pitchFamily="34" charset="0"/>
                          <a:ea typeface="Calibri" panose="020F0502020204030204" pitchFamily="34" charset="0"/>
                          <a:cs typeface="Calibri" panose="020F0502020204030204" pitchFamily="34" charset="0"/>
                        </a:rPr>
                        <a:t>Using strategies to work out meaning</a:t>
                      </a:r>
                    </a:p>
                    <a:p>
                      <a:endParaRPr lang="en-GB" sz="1200" u="sng" dirty="0">
                        <a:solidFill>
                          <a:srgbClr val="002060"/>
                        </a:solidFill>
                      </a:endParaRPr>
                    </a:p>
                    <a:p>
                      <a:r>
                        <a:rPr lang="en-GB" sz="1200" u="sng" dirty="0">
                          <a:solidFill>
                            <a:srgbClr val="002060"/>
                          </a:solidFill>
                        </a:rPr>
                        <a:t>Key questions</a:t>
                      </a:r>
                    </a:p>
                    <a:p>
                      <a:pPr marL="0" indent="0">
                        <a:buFont typeface="Arial" panose="020B0604020202020204" pitchFamily="34" charset="0"/>
                        <a:buNone/>
                      </a:pPr>
                      <a:r>
                        <a:rPr lang="en-GB" sz="1200" u="sng" dirty="0">
                          <a:solidFill>
                            <a:srgbClr val="002060"/>
                          </a:solidFill>
                        </a:rPr>
                        <a:t>¿</a:t>
                      </a:r>
                      <a:r>
                        <a:rPr lang="en-GB" sz="1200" u="sng" dirty="0" err="1">
                          <a:solidFill>
                            <a:srgbClr val="002060"/>
                          </a:solidFill>
                        </a:rPr>
                        <a:t>Dónde</a:t>
                      </a:r>
                      <a:r>
                        <a:rPr lang="en-GB" sz="1200" u="sng" dirty="0">
                          <a:solidFill>
                            <a:srgbClr val="002060"/>
                          </a:solidFill>
                        </a:rPr>
                        <a:t> </a:t>
                      </a:r>
                      <a:r>
                        <a:rPr lang="en-GB" sz="1200" u="sng" dirty="0" err="1">
                          <a:solidFill>
                            <a:srgbClr val="002060"/>
                          </a:solidFill>
                        </a:rPr>
                        <a:t>te</a:t>
                      </a:r>
                      <a:r>
                        <a:rPr lang="en-GB" sz="1200" u="sng" dirty="0">
                          <a:solidFill>
                            <a:srgbClr val="002060"/>
                          </a:solidFill>
                        </a:rPr>
                        <a:t> </a:t>
                      </a:r>
                      <a:r>
                        <a:rPr lang="en-GB" sz="1200" u="sng" dirty="0" err="1">
                          <a:solidFill>
                            <a:srgbClr val="002060"/>
                          </a:solidFill>
                        </a:rPr>
                        <a:t>quedaste</a:t>
                      </a:r>
                      <a:r>
                        <a:rPr lang="en-GB" sz="1200" u="sng" dirty="0">
                          <a:solidFill>
                            <a:srgbClr val="002060"/>
                          </a:solidFill>
                        </a:rPr>
                        <a:t>?</a:t>
                      </a:r>
                    </a:p>
                    <a:p>
                      <a:pPr marL="0" indent="0">
                        <a:buFont typeface="Arial" panose="020B0604020202020204" pitchFamily="34" charset="0"/>
                        <a:buNone/>
                      </a:pPr>
                      <a:r>
                        <a:rPr lang="es-ES" sz="1200" u="sng" dirty="0">
                          <a:solidFill>
                            <a:srgbClr val="002060"/>
                          </a:solidFill>
                        </a:rPr>
                        <a:t>¿Qué haces en verano normalmente?</a:t>
                      </a:r>
                    </a:p>
                    <a:p>
                      <a:pPr marL="0" indent="0">
                        <a:buFont typeface="Arial" panose="020B0604020202020204" pitchFamily="34" charset="0"/>
                        <a:buNone/>
                      </a:pPr>
                      <a:r>
                        <a:rPr lang="es-ES" sz="1200" u="sng" dirty="0">
                          <a:solidFill>
                            <a:srgbClr val="002060"/>
                          </a:solidFill>
                        </a:rPr>
                        <a:t>¿Qué sueles hacer en verano?</a:t>
                      </a:r>
                    </a:p>
                    <a:p>
                      <a:pPr marL="0" indent="0">
                        <a:buFont typeface="Arial" panose="020B0604020202020204" pitchFamily="34" charset="0"/>
                        <a:buNone/>
                      </a:pPr>
                      <a:r>
                        <a:rPr lang="es-ES" sz="1200" u="sng" dirty="0">
                          <a:solidFill>
                            <a:srgbClr val="002060"/>
                          </a:solidFill>
                        </a:rPr>
                        <a:t>¿Adónde fuiste de vacaciones el año pasado?</a:t>
                      </a:r>
                    </a:p>
                    <a:p>
                      <a:pPr marL="0" indent="0">
                        <a:buFont typeface="Arial" panose="020B0604020202020204" pitchFamily="34" charset="0"/>
                        <a:buNone/>
                      </a:pPr>
                      <a:r>
                        <a:rPr lang="es-ES" sz="1200" u="sng" dirty="0">
                          <a:solidFill>
                            <a:srgbClr val="002060"/>
                          </a:solidFill>
                        </a:rPr>
                        <a:t>¿Qué hiciste el [primer/último] día?</a:t>
                      </a:r>
                    </a:p>
                    <a:p>
                      <a:pPr marL="0" indent="0">
                        <a:buFont typeface="Arial" panose="020B0604020202020204" pitchFamily="34" charset="0"/>
                        <a:buNone/>
                      </a:pPr>
                      <a:r>
                        <a:rPr lang="es-ES" sz="1200" u="sng" dirty="0">
                          <a:solidFill>
                            <a:srgbClr val="002060"/>
                          </a:solidFill>
                        </a:rPr>
                        <a:t>¿</a:t>
                      </a:r>
                      <a:r>
                        <a:rPr lang="en-GB" sz="1200" u="sng" dirty="0" err="1">
                          <a:solidFill>
                            <a:srgbClr val="002060"/>
                          </a:solidFill>
                        </a:rPr>
                        <a:t>Qué</a:t>
                      </a:r>
                      <a:r>
                        <a:rPr lang="en-GB" sz="1200" u="sng" dirty="0">
                          <a:solidFill>
                            <a:srgbClr val="002060"/>
                          </a:solidFill>
                        </a:rPr>
                        <a:t> </a:t>
                      </a:r>
                      <a:r>
                        <a:rPr lang="en-GB" sz="1200" u="sng" dirty="0" err="1">
                          <a:solidFill>
                            <a:srgbClr val="002060"/>
                          </a:solidFill>
                        </a:rPr>
                        <a:t>tiempo</a:t>
                      </a:r>
                      <a:r>
                        <a:rPr lang="en-GB" sz="1200" u="sng" dirty="0">
                          <a:solidFill>
                            <a:srgbClr val="002060"/>
                          </a:solidFill>
                        </a:rPr>
                        <a:t> </a:t>
                      </a:r>
                      <a:r>
                        <a:rPr lang="en-GB" sz="1200" u="sng" dirty="0" err="1">
                          <a:solidFill>
                            <a:srgbClr val="002060"/>
                          </a:solidFill>
                        </a:rPr>
                        <a:t>hizo</a:t>
                      </a:r>
                      <a:r>
                        <a:rPr lang="en-GB" sz="1200" u="sng" dirty="0">
                          <a:solidFill>
                            <a:srgbClr val="002060"/>
                          </a:solidFill>
                        </a:rPr>
                        <a:t>?</a:t>
                      </a:r>
                    </a:p>
                    <a:p>
                      <a:r>
                        <a:rPr lang="en-GB" sz="1200" dirty="0"/>
                        <a:t>Saying what people do</a:t>
                      </a:r>
                    </a:p>
                  </a:txBody>
                  <a:tcP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u="sng" dirty="0">
                          <a:solidFill>
                            <a:srgbClr val="002060"/>
                          </a:solidFill>
                        </a:rPr>
                        <a:t>Grammar</a:t>
                      </a:r>
                    </a:p>
                    <a:p>
                      <a:endParaRPr lang="en-GB" sz="1200" b="0" dirty="0">
                        <a:solidFill>
                          <a:srgbClr val="002060"/>
                        </a:solidFill>
                      </a:endParaRPr>
                    </a:p>
                    <a:p>
                      <a:endParaRPr lang="en-GB" sz="1200" b="0" dirty="0">
                        <a:solidFill>
                          <a:srgbClr val="002060"/>
                        </a:solidFill>
                      </a:endParaRPr>
                    </a:p>
                    <a:p>
                      <a:endParaRPr lang="en-GB" sz="1200" b="0" dirty="0">
                        <a:solidFill>
                          <a:srgbClr val="002060"/>
                        </a:solidFill>
                      </a:endParaRPr>
                    </a:p>
                    <a:p>
                      <a:endParaRPr lang="en-GB" sz="1200" b="0" dirty="0">
                        <a:solidFill>
                          <a:srgbClr val="002060"/>
                        </a:solidFill>
                      </a:endParaRPr>
                    </a:p>
                    <a:p>
                      <a:r>
                        <a:rPr lang="en-GB" sz="1200" dirty="0">
                          <a:solidFill>
                            <a:srgbClr val="002060"/>
                          </a:solidFill>
                          <a:latin typeface="Calibri" panose="020F0502020204030204" pitchFamily="34" charset="0"/>
                          <a:ea typeface="Calibri" panose="020F0502020204030204" pitchFamily="34" charset="0"/>
                          <a:cs typeface="Calibri" panose="020F0502020204030204" pitchFamily="34" charset="0"/>
                        </a:rPr>
                        <a:t>The imperfect tense: full paradigm of </a:t>
                      </a:r>
                      <a:r>
                        <a:rPr lang="en-GB" sz="1200" dirty="0" err="1">
                          <a:solidFill>
                            <a:srgbClr val="002060"/>
                          </a:solidFill>
                          <a:latin typeface="Calibri" panose="020F0502020204030204" pitchFamily="34" charset="0"/>
                          <a:ea typeface="Calibri" panose="020F0502020204030204" pitchFamily="34" charset="0"/>
                          <a:cs typeface="Calibri" panose="020F0502020204030204" pitchFamily="34" charset="0"/>
                        </a:rPr>
                        <a:t>estar</a:t>
                      </a:r>
                      <a:r>
                        <a:rPr lang="en-GB" sz="1200" dirty="0">
                          <a:solidFill>
                            <a:srgbClr val="002060"/>
                          </a:solidFill>
                          <a:latin typeface="Calibri" panose="020F0502020204030204" pitchFamily="34" charset="0"/>
                          <a:ea typeface="Calibri" panose="020F0502020204030204" pitchFamily="34" charset="0"/>
                          <a:cs typeface="Calibri" panose="020F0502020204030204" pitchFamily="34" charset="0"/>
                        </a:rPr>
                        <a:t> and </a:t>
                      </a:r>
                      <a:r>
                        <a:rPr lang="en-GB" sz="1200" dirty="0" err="1">
                          <a:solidFill>
                            <a:srgbClr val="002060"/>
                          </a:solidFill>
                          <a:latin typeface="Calibri" panose="020F0502020204030204" pitchFamily="34" charset="0"/>
                          <a:ea typeface="Calibri" panose="020F0502020204030204" pitchFamily="34" charset="0"/>
                          <a:cs typeface="Calibri" panose="020F0502020204030204" pitchFamily="34" charset="0"/>
                        </a:rPr>
                        <a:t>tener</a:t>
                      </a:r>
                      <a:endParaRPr lang="en-GB" sz="1200" dirty="0">
                        <a:solidFill>
                          <a:srgbClr val="002060"/>
                        </a:solidFill>
                        <a:latin typeface="Calibri" panose="020F0502020204030204" pitchFamily="34" charset="0"/>
                        <a:ea typeface="Calibri" panose="020F0502020204030204" pitchFamily="34" charset="0"/>
                        <a:cs typeface="Calibri" panose="020F0502020204030204" pitchFamily="34" charset="0"/>
                      </a:endParaRPr>
                    </a:p>
                    <a:p>
                      <a:r>
                        <a:rPr lang="en-GB" sz="1200" dirty="0">
                          <a:solidFill>
                            <a:srgbClr val="002060"/>
                          </a:solidFill>
                          <a:latin typeface="Calibri" panose="020F0502020204030204" pitchFamily="34" charset="0"/>
                          <a:ea typeface="Calibri" panose="020F0502020204030204" pitchFamily="34" charset="0"/>
                          <a:cs typeface="Calibri" panose="020F0502020204030204" pitchFamily="34" charset="0"/>
                        </a:rPr>
                        <a:t>Ser (era): irregular in the imperfect</a:t>
                      </a:r>
                    </a:p>
                    <a:p>
                      <a:r>
                        <a:rPr lang="en-GB" sz="1200" dirty="0">
                          <a:solidFill>
                            <a:srgbClr val="002060"/>
                          </a:solidFill>
                          <a:latin typeface="Calibri" panose="020F0502020204030204" pitchFamily="34" charset="0"/>
                          <a:ea typeface="Calibri" panose="020F0502020204030204" pitchFamily="34" charset="0"/>
                          <a:cs typeface="Calibri" panose="020F0502020204030204" pitchFamily="34" charset="0"/>
                        </a:rPr>
                        <a:t>Hay/</a:t>
                      </a:r>
                      <a:r>
                        <a:rPr lang="en-GB" sz="1200" dirty="0" err="1">
                          <a:solidFill>
                            <a:srgbClr val="002060"/>
                          </a:solidFill>
                          <a:latin typeface="Calibri" panose="020F0502020204030204" pitchFamily="34" charset="0"/>
                          <a:ea typeface="Calibri" panose="020F0502020204030204" pitchFamily="34" charset="0"/>
                          <a:cs typeface="Calibri" panose="020F0502020204030204" pitchFamily="34" charset="0"/>
                        </a:rPr>
                        <a:t>Había</a:t>
                      </a:r>
                      <a:endParaRPr lang="en-GB" sz="1200" dirty="0">
                        <a:solidFill>
                          <a:srgbClr val="002060"/>
                        </a:solidFill>
                        <a:latin typeface="Calibri" panose="020F0502020204030204" pitchFamily="34" charset="0"/>
                        <a:ea typeface="Calibri" panose="020F0502020204030204" pitchFamily="34" charset="0"/>
                        <a:cs typeface="Calibri" panose="020F0502020204030204" pitchFamily="34" charset="0"/>
                      </a:endParaRPr>
                    </a:p>
                    <a:p>
                      <a:endParaRPr lang="en-GB" sz="1200" dirty="0">
                        <a:solidFill>
                          <a:srgbClr val="002060"/>
                        </a:solidFill>
                        <a:latin typeface="Calibri" panose="020F0502020204030204" pitchFamily="34" charset="0"/>
                        <a:ea typeface="Calibri" panose="020F0502020204030204" pitchFamily="34" charset="0"/>
                        <a:cs typeface="Calibri" panose="020F0502020204030204" pitchFamily="34" charset="0"/>
                      </a:endParaRPr>
                    </a:p>
                    <a:p>
                      <a:r>
                        <a:rPr lang="en-GB" sz="1200" dirty="0">
                          <a:solidFill>
                            <a:srgbClr val="002060"/>
                          </a:solidFill>
                          <a:latin typeface="Calibri" panose="020F0502020204030204" pitchFamily="34" charset="0"/>
                          <a:ea typeface="Calibri" panose="020F0502020204030204" pitchFamily="34" charset="0"/>
                          <a:cs typeface="Calibri" panose="020F0502020204030204" pitchFamily="34" charset="0"/>
                        </a:rPr>
                        <a:t>No ... </a:t>
                      </a:r>
                      <a:r>
                        <a:rPr lang="en-GB" sz="1200" dirty="0" err="1">
                          <a:solidFill>
                            <a:srgbClr val="002060"/>
                          </a:solidFill>
                          <a:latin typeface="Calibri" panose="020F0502020204030204" pitchFamily="34" charset="0"/>
                          <a:ea typeface="Calibri" panose="020F0502020204030204" pitchFamily="34" charset="0"/>
                          <a:cs typeface="Calibri" panose="020F0502020204030204" pitchFamily="34" charset="0"/>
                        </a:rPr>
                        <a:t>ni</a:t>
                      </a:r>
                      <a:r>
                        <a:rPr lang="en-GB" sz="1200" dirty="0">
                          <a:solidFill>
                            <a:srgbClr val="002060"/>
                          </a:solidFill>
                          <a:latin typeface="Calibri" panose="020F0502020204030204" pitchFamily="34" charset="0"/>
                          <a:ea typeface="Calibri" panose="020F0502020204030204" pitchFamily="34" charset="0"/>
                          <a:cs typeface="Calibri" panose="020F0502020204030204" pitchFamily="34" charset="0"/>
                        </a:rPr>
                        <a:t> … </a:t>
                      </a:r>
                      <a:r>
                        <a:rPr lang="en-GB" sz="1200" dirty="0" err="1">
                          <a:solidFill>
                            <a:srgbClr val="002060"/>
                          </a:solidFill>
                          <a:latin typeface="Calibri" panose="020F0502020204030204" pitchFamily="34" charset="0"/>
                          <a:ea typeface="Calibri" panose="020F0502020204030204" pitchFamily="34" charset="0"/>
                          <a:cs typeface="Calibri" panose="020F0502020204030204" pitchFamily="34" charset="0"/>
                        </a:rPr>
                        <a:t>ni</a:t>
                      </a:r>
                      <a:r>
                        <a:rPr lang="en-GB" sz="1200" dirty="0">
                          <a:solidFill>
                            <a:srgbClr val="002060"/>
                          </a:solidFill>
                          <a:latin typeface="Calibri" panose="020F0502020204030204" pitchFamily="34" charset="0"/>
                          <a:ea typeface="Calibri" panose="020F0502020204030204" pitchFamily="34" charset="0"/>
                          <a:cs typeface="Calibri" panose="020F0502020204030204" pitchFamily="34" charset="0"/>
                        </a:rPr>
                        <a:t> …</a:t>
                      </a:r>
                    </a:p>
                    <a:p>
                      <a:r>
                        <a:rPr lang="en-GB" sz="1200" dirty="0" err="1">
                          <a:solidFill>
                            <a:srgbClr val="002060"/>
                          </a:solidFill>
                          <a:latin typeface="Calibri" panose="020F0502020204030204" pitchFamily="34" charset="0"/>
                          <a:ea typeface="Calibri" panose="020F0502020204030204" pitchFamily="34" charset="0"/>
                          <a:cs typeface="Calibri" panose="020F0502020204030204" pitchFamily="34" charset="0"/>
                        </a:rPr>
                        <a:t>Tampoco</a:t>
                      </a:r>
                      <a:r>
                        <a:rPr lang="en-GB" sz="1200" dirty="0">
                          <a:solidFill>
                            <a:srgbClr val="002060"/>
                          </a:solidFill>
                          <a:latin typeface="Calibri" panose="020F0502020204030204" pitchFamily="34" charset="0"/>
                          <a:ea typeface="Calibri" panose="020F0502020204030204" pitchFamily="34" charset="0"/>
                          <a:cs typeface="Calibri" panose="020F0502020204030204" pitchFamily="34" charset="0"/>
                        </a:rPr>
                        <a:t> </a:t>
                      </a:r>
                    </a:p>
                    <a:p>
                      <a:endParaRPr lang="en-GB" sz="1200" dirty="0">
                        <a:solidFill>
                          <a:srgbClr val="002060"/>
                        </a:solidFill>
                        <a:latin typeface="Calibri" panose="020F0502020204030204" pitchFamily="34" charset="0"/>
                        <a:ea typeface="Calibri" panose="020F0502020204030204" pitchFamily="34" charset="0"/>
                        <a:cs typeface="Calibri" panose="020F0502020204030204" pitchFamily="34" charset="0"/>
                      </a:endParaRPr>
                    </a:p>
                    <a:p>
                      <a:r>
                        <a:rPr lang="en-GB" sz="1200" dirty="0">
                          <a:solidFill>
                            <a:srgbClr val="002060"/>
                          </a:solidFill>
                          <a:latin typeface="Calibri" panose="020F0502020204030204" pitchFamily="34" charset="0"/>
                          <a:ea typeface="Calibri" panose="020F0502020204030204" pitchFamily="34" charset="0"/>
                          <a:cs typeface="Calibri" panose="020F0502020204030204" pitchFamily="34" charset="0"/>
                        </a:rPr>
                        <a:t>Soler + infinitive</a:t>
                      </a:r>
                    </a:p>
                    <a:p>
                      <a:endParaRPr lang="en-GB" sz="1200" dirty="0">
                        <a:solidFill>
                          <a:srgbClr val="002060"/>
                        </a:solidFill>
                        <a:latin typeface="Calibri" panose="020F0502020204030204" pitchFamily="34" charset="0"/>
                        <a:ea typeface="Calibri" panose="020F0502020204030204" pitchFamily="34" charset="0"/>
                        <a:cs typeface="Calibri" panose="020F0502020204030204" pitchFamily="34" charset="0"/>
                      </a:endParaRPr>
                    </a:p>
                    <a:p>
                      <a:r>
                        <a:rPr lang="en-GB" sz="1200" dirty="0">
                          <a:solidFill>
                            <a:srgbClr val="002060"/>
                          </a:solidFill>
                          <a:latin typeface="Calibri" panose="020F0502020204030204" pitchFamily="34" charset="0"/>
                          <a:ea typeface="Calibri" panose="020F0502020204030204" pitchFamily="34" charset="0"/>
                          <a:cs typeface="Calibri" panose="020F0502020204030204" pitchFamily="34" charset="0"/>
                        </a:rPr>
                        <a:t>Using a range of tenses (present / </a:t>
                      </a:r>
                      <a:r>
                        <a:rPr lang="en-GB" sz="1200" dirty="0" err="1">
                          <a:solidFill>
                            <a:srgbClr val="002060"/>
                          </a:solidFill>
                          <a:latin typeface="Calibri" panose="020F0502020204030204" pitchFamily="34" charset="0"/>
                          <a:ea typeface="Calibri" panose="020F0502020204030204" pitchFamily="34" charset="0"/>
                          <a:cs typeface="Calibri" panose="020F0502020204030204" pitchFamily="34" charset="0"/>
                        </a:rPr>
                        <a:t>preterite</a:t>
                      </a:r>
                      <a:r>
                        <a:rPr lang="en-GB" sz="1200" dirty="0">
                          <a:solidFill>
                            <a:srgbClr val="002060"/>
                          </a:solidFill>
                          <a:latin typeface="Calibri" panose="020F0502020204030204" pitchFamily="34" charset="0"/>
                          <a:ea typeface="Calibri" panose="020F0502020204030204" pitchFamily="34" charset="0"/>
                          <a:cs typeface="Calibri" panose="020F0502020204030204" pitchFamily="34" charset="0"/>
                        </a:rPr>
                        <a:t> / imperfect for descriptions / near future)</a:t>
                      </a:r>
                    </a:p>
                    <a:p>
                      <a:endParaRPr lang="en-GB" sz="1200" dirty="0">
                        <a:solidFill>
                          <a:srgbClr val="002060"/>
                        </a:solidFill>
                        <a:latin typeface="Calibri" panose="020F0502020204030204" pitchFamily="34" charset="0"/>
                        <a:ea typeface="Calibri" panose="020F0502020204030204" pitchFamily="34" charset="0"/>
                        <a:cs typeface="Calibri" panose="020F0502020204030204" pitchFamily="34" charset="0"/>
                      </a:endParaRPr>
                    </a:p>
                    <a:p>
                      <a:endParaRPr lang="en-GB" sz="1200" b="0" dirty="0">
                        <a:solidFill>
                          <a:srgbClr val="002060"/>
                        </a:solidFill>
                      </a:endParaRPr>
                    </a:p>
                  </a:txBody>
                  <a:tcPr>
                    <a:solidFill>
                      <a:schemeClr val="bg1"/>
                    </a:solidFill>
                  </a:tcPr>
                </a:tc>
                <a:tc>
                  <a:txBody>
                    <a:bodyPr/>
                    <a:lstStyle/>
                    <a:p>
                      <a:r>
                        <a:rPr lang="en-GB" sz="1200" b="0" dirty="0" err="1">
                          <a:solidFill>
                            <a:srgbClr val="002060"/>
                          </a:solidFill>
                        </a:rPr>
                        <a:t>Ssc</a:t>
                      </a:r>
                      <a:r>
                        <a:rPr lang="en-GB" sz="1200" b="0" dirty="0">
                          <a:solidFill>
                            <a:srgbClr val="002060"/>
                          </a:solidFill>
                        </a:rPr>
                        <a:t> – sound symbol correspondence</a:t>
                      </a:r>
                    </a:p>
                    <a:p>
                      <a:endParaRPr lang="en-GB" sz="1200" b="0" dirty="0">
                        <a:solidFill>
                          <a:srgbClr val="002060"/>
                        </a:solidFill>
                      </a:endParaRPr>
                    </a:p>
                    <a:p>
                      <a:endParaRPr lang="en-GB" sz="1200" b="0" dirty="0">
                        <a:solidFill>
                          <a:srgbClr val="002060"/>
                        </a:solidFill>
                      </a:endParaRPr>
                    </a:p>
                    <a:p>
                      <a:endParaRPr lang="en-GB" sz="1200" b="0" dirty="0">
                        <a:solidFill>
                          <a:srgbClr val="002060"/>
                        </a:solidFill>
                      </a:endParaRPr>
                    </a:p>
                    <a:p>
                      <a:r>
                        <a:rPr lang="en-GB" sz="1200" b="1" dirty="0">
                          <a:solidFill>
                            <a:srgbClr val="002060"/>
                          </a:solidFill>
                        </a:rPr>
                        <a:t>[que] [qui]</a:t>
                      </a:r>
                    </a:p>
                  </a:txBody>
                  <a:tcP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dirty="0">
                          <a:solidFill>
                            <a:srgbClr val="002060"/>
                          </a:solidFill>
                        </a:rPr>
                        <a:t>Blended learning</a:t>
                      </a:r>
                    </a:p>
                    <a:p>
                      <a:endParaRPr lang="en-GB" sz="1200" b="0" dirty="0">
                        <a:solidFill>
                          <a:srgbClr val="002060"/>
                        </a:solidFill>
                      </a:endParaRPr>
                    </a:p>
                    <a:p>
                      <a:endParaRPr lang="en-GB" sz="1200" b="0" dirty="0">
                        <a:solidFill>
                          <a:srgbClr val="002060"/>
                        </a:solidFill>
                      </a:endParaRPr>
                    </a:p>
                    <a:p>
                      <a:endParaRPr lang="en-GB" sz="1200" b="0" dirty="0">
                        <a:solidFill>
                          <a:srgbClr val="002060"/>
                        </a:solidFill>
                      </a:endParaRPr>
                    </a:p>
                    <a:p>
                      <a:endParaRPr lang="en-GB" sz="1200" dirty="0">
                        <a:solidFill>
                          <a:srgbClr val="002060"/>
                        </a:solidFill>
                      </a:endParaRPr>
                    </a:p>
                    <a:p>
                      <a:r>
                        <a:rPr lang="en-GB" sz="1200" dirty="0">
                          <a:solidFill>
                            <a:srgbClr val="002060"/>
                          </a:solidFill>
                        </a:rPr>
                        <a:t>Mixed word vocab lists to learn – 20-30 words per week</a:t>
                      </a:r>
                    </a:p>
                    <a:p>
                      <a:endParaRPr lang="en-GB" sz="1200" dirty="0">
                        <a:solidFill>
                          <a:srgbClr val="002060"/>
                        </a:solidFill>
                      </a:endParaRPr>
                    </a:p>
                    <a:p>
                      <a:r>
                        <a:rPr lang="en-GB" sz="1200" dirty="0">
                          <a:solidFill>
                            <a:srgbClr val="002060"/>
                          </a:solidFill>
                        </a:rPr>
                        <a:t>High frequency vocab relevant to context</a:t>
                      </a:r>
                    </a:p>
                    <a:p>
                      <a:endParaRPr lang="en-GB" sz="1200" dirty="0">
                        <a:solidFill>
                          <a:srgbClr val="002060"/>
                        </a:solidFill>
                      </a:endParaRPr>
                    </a:p>
                    <a:p>
                      <a:r>
                        <a:rPr lang="en-GB" sz="1200" dirty="0">
                          <a:solidFill>
                            <a:srgbClr val="002060"/>
                          </a:solidFill>
                        </a:rPr>
                        <a:t>Deepening vocabulary knowledge</a:t>
                      </a:r>
                    </a:p>
                  </a:txBody>
                  <a:tcP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dirty="0">
                          <a:solidFill>
                            <a:srgbClr val="002060"/>
                          </a:solidFill>
                        </a:rPr>
                        <a:t>SMSC links</a:t>
                      </a:r>
                    </a:p>
                    <a:p>
                      <a:endParaRPr lang="en-GB" sz="1200" b="0" dirty="0">
                        <a:solidFill>
                          <a:srgbClr val="002060"/>
                        </a:solidFill>
                      </a:endParaRPr>
                    </a:p>
                    <a:p>
                      <a:endParaRPr lang="en-GB" sz="1200" b="0" dirty="0">
                        <a:solidFill>
                          <a:srgbClr val="002060"/>
                        </a:solidFill>
                      </a:endParaRPr>
                    </a:p>
                    <a:p>
                      <a:endParaRPr lang="en-GB" sz="1200" b="0" dirty="0">
                        <a:solidFill>
                          <a:srgbClr val="002060"/>
                        </a:solidFill>
                      </a:endParaRPr>
                    </a:p>
                    <a:p>
                      <a:endParaRPr lang="en-GB" sz="1200" dirty="0">
                        <a:solidFill>
                          <a:srgbClr val="002060"/>
                        </a:solidFill>
                      </a:endParaRPr>
                    </a:p>
                    <a:p>
                      <a:r>
                        <a:rPr lang="en-GB" sz="1200" b="1" dirty="0">
                          <a:solidFill>
                            <a:srgbClr val="002060"/>
                          </a:solidFill>
                        </a:rPr>
                        <a:t>British values  - Individual Liberty</a:t>
                      </a:r>
                    </a:p>
                    <a:p>
                      <a:endParaRPr lang="en-GB" sz="1200" b="1" dirty="0">
                        <a:solidFill>
                          <a:srgbClr val="002060"/>
                        </a:solidFill>
                      </a:endParaRPr>
                    </a:p>
                    <a:p>
                      <a:r>
                        <a:rPr lang="en-GB" sz="1200" b="1" dirty="0">
                          <a:solidFill>
                            <a:srgbClr val="002060"/>
                          </a:solidFill>
                        </a:rPr>
                        <a:t>Global Perspective</a:t>
                      </a:r>
                    </a:p>
                  </a:txBody>
                  <a:tcPr>
                    <a:solidFill>
                      <a:schemeClr val="bg1"/>
                    </a:solidFill>
                  </a:tcPr>
                </a:tc>
                <a:extLst>
                  <a:ext uri="{0D108BD9-81ED-4DB2-BD59-A6C34878D82A}">
                    <a16:rowId xmlns:a16="http://schemas.microsoft.com/office/drawing/2014/main" val="3331746310"/>
                  </a:ext>
                </a:extLst>
              </a:tr>
            </a:tbl>
          </a:graphicData>
        </a:graphic>
      </p:graphicFrame>
      <p:pic>
        <p:nvPicPr>
          <p:cNvPr id="3" name="Picture 2">
            <a:extLst>
              <a:ext uri="{FF2B5EF4-FFF2-40B4-BE49-F238E27FC236}">
                <a16:creationId xmlns:a16="http://schemas.microsoft.com/office/drawing/2014/main" id="{661565B4-ECE9-4E5A-B1FA-F69B6199AF81}"/>
              </a:ext>
            </a:extLst>
          </p:cNvPr>
          <p:cNvPicPr>
            <a:picLocks noChangeAspect="1"/>
          </p:cNvPicPr>
          <p:nvPr/>
        </p:nvPicPr>
        <p:blipFill rotWithShape="1">
          <a:blip r:embed="rId2"/>
          <a:srcRect l="63942" t="31033" r="13942" b="13207"/>
          <a:stretch/>
        </p:blipFill>
        <p:spPr>
          <a:xfrm>
            <a:off x="2505824" y="473288"/>
            <a:ext cx="548640" cy="523702"/>
          </a:xfrm>
          <a:prstGeom prst="rect">
            <a:avLst/>
          </a:prstGeom>
        </p:spPr>
      </p:pic>
      <p:pic>
        <p:nvPicPr>
          <p:cNvPr id="4" name="Picture 3">
            <a:extLst>
              <a:ext uri="{FF2B5EF4-FFF2-40B4-BE49-F238E27FC236}">
                <a16:creationId xmlns:a16="http://schemas.microsoft.com/office/drawing/2014/main" id="{D5039B46-20A8-40F7-9104-7A0944DC6172}"/>
              </a:ext>
            </a:extLst>
          </p:cNvPr>
          <p:cNvPicPr>
            <a:picLocks noChangeAspect="1"/>
          </p:cNvPicPr>
          <p:nvPr/>
        </p:nvPicPr>
        <p:blipFill rotWithShape="1">
          <a:blip r:embed="rId2"/>
          <a:srcRect l="5970" t="30147" r="72583" b="14092"/>
          <a:stretch/>
        </p:blipFill>
        <p:spPr>
          <a:xfrm>
            <a:off x="4729478" y="573577"/>
            <a:ext cx="532015" cy="523703"/>
          </a:xfrm>
          <a:prstGeom prst="rect">
            <a:avLst/>
          </a:prstGeom>
        </p:spPr>
      </p:pic>
      <p:pic>
        <p:nvPicPr>
          <p:cNvPr id="5" name="Picture 4">
            <a:extLst>
              <a:ext uri="{FF2B5EF4-FFF2-40B4-BE49-F238E27FC236}">
                <a16:creationId xmlns:a16="http://schemas.microsoft.com/office/drawing/2014/main" id="{FD9B0904-0E90-4EE6-B593-720C4BA4DB90}"/>
              </a:ext>
            </a:extLst>
          </p:cNvPr>
          <p:cNvPicPr>
            <a:picLocks noChangeAspect="1"/>
          </p:cNvPicPr>
          <p:nvPr/>
        </p:nvPicPr>
        <p:blipFill rotWithShape="1">
          <a:blip r:embed="rId2"/>
          <a:srcRect l="33113" t="32803" r="43095" b="14977"/>
          <a:stretch/>
        </p:blipFill>
        <p:spPr>
          <a:xfrm>
            <a:off x="1337885" y="461969"/>
            <a:ext cx="590205" cy="490452"/>
          </a:xfrm>
          <a:prstGeom prst="rect">
            <a:avLst/>
          </a:prstGeom>
        </p:spPr>
      </p:pic>
      <p:cxnSp>
        <p:nvCxnSpPr>
          <p:cNvPr id="7" name="Straight Connector 6">
            <a:extLst>
              <a:ext uri="{FF2B5EF4-FFF2-40B4-BE49-F238E27FC236}">
                <a16:creationId xmlns:a16="http://schemas.microsoft.com/office/drawing/2014/main" id="{EB2A7285-F601-41C8-B42E-C94D951CF976}"/>
              </a:ext>
            </a:extLst>
          </p:cNvPr>
          <p:cNvCxnSpPr>
            <a:cxnSpLocks/>
          </p:cNvCxnSpPr>
          <p:nvPr/>
        </p:nvCxnSpPr>
        <p:spPr>
          <a:xfrm>
            <a:off x="266007" y="1030779"/>
            <a:ext cx="9617826" cy="0"/>
          </a:xfrm>
          <a:prstGeom prst="line">
            <a:avLst/>
          </a:prstGeom>
        </p:spPr>
        <p:style>
          <a:lnRef idx="1">
            <a:schemeClr val="dk1"/>
          </a:lnRef>
          <a:fillRef idx="0">
            <a:schemeClr val="dk1"/>
          </a:fillRef>
          <a:effectRef idx="0">
            <a:schemeClr val="dk1"/>
          </a:effectRef>
          <a:fontRef idx="minor">
            <a:schemeClr val="tx1"/>
          </a:fontRef>
        </p:style>
      </p:cxnSp>
      <p:pic>
        <p:nvPicPr>
          <p:cNvPr id="9" name="Picture 8">
            <a:extLst>
              <a:ext uri="{FF2B5EF4-FFF2-40B4-BE49-F238E27FC236}">
                <a16:creationId xmlns:a16="http://schemas.microsoft.com/office/drawing/2014/main" id="{9ACB8F44-E1EE-433E-A5D8-87584D108BB0}"/>
              </a:ext>
            </a:extLst>
          </p:cNvPr>
          <p:cNvPicPr>
            <a:picLocks noChangeAspect="1"/>
          </p:cNvPicPr>
          <p:nvPr/>
        </p:nvPicPr>
        <p:blipFill>
          <a:blip r:embed="rId3"/>
          <a:stretch>
            <a:fillRect/>
          </a:stretch>
        </p:blipFill>
        <p:spPr>
          <a:xfrm>
            <a:off x="8279476" y="438270"/>
            <a:ext cx="540328" cy="592509"/>
          </a:xfrm>
          <a:prstGeom prst="rect">
            <a:avLst/>
          </a:prstGeom>
        </p:spPr>
      </p:pic>
      <p:sp>
        <p:nvSpPr>
          <p:cNvPr id="10" name="TextBox 9">
            <a:extLst>
              <a:ext uri="{FF2B5EF4-FFF2-40B4-BE49-F238E27FC236}">
                <a16:creationId xmlns:a16="http://schemas.microsoft.com/office/drawing/2014/main" id="{570F08EC-758C-47D4-9CCF-9439D166FBF0}"/>
              </a:ext>
            </a:extLst>
          </p:cNvPr>
          <p:cNvSpPr txBox="1"/>
          <p:nvPr/>
        </p:nvSpPr>
        <p:spPr>
          <a:xfrm>
            <a:off x="10026997" y="182880"/>
            <a:ext cx="1898996" cy="3785652"/>
          </a:xfrm>
          <a:prstGeom prst="rect">
            <a:avLst/>
          </a:prstGeom>
          <a:solidFill>
            <a:srgbClr val="FFFF00"/>
          </a:solidFill>
          <a:ln>
            <a:solidFill>
              <a:srgbClr val="002060"/>
            </a:solidFill>
          </a:ln>
        </p:spPr>
        <p:txBody>
          <a:bodyPr wrap="square" rtlCol="0">
            <a:spAutoFit/>
          </a:bodyPr>
          <a:lstStyle/>
          <a:p>
            <a:r>
              <a:rPr lang="en-GB" sz="1200" b="1" dirty="0">
                <a:solidFill>
                  <a:srgbClr val="002060"/>
                </a:solidFill>
              </a:rPr>
              <a:t>Big picture</a:t>
            </a:r>
          </a:p>
          <a:p>
            <a:endParaRPr lang="en-GB" sz="1200" b="1" dirty="0">
              <a:solidFill>
                <a:srgbClr val="002060"/>
              </a:solidFill>
            </a:endParaRPr>
          </a:p>
          <a:p>
            <a:endParaRPr lang="en-GB" sz="1200" b="1" dirty="0">
              <a:solidFill>
                <a:srgbClr val="002060"/>
              </a:solidFill>
            </a:endParaRPr>
          </a:p>
          <a:p>
            <a:endParaRPr lang="en-GB" sz="1200" b="1" dirty="0">
              <a:solidFill>
                <a:srgbClr val="002060"/>
              </a:solidFill>
            </a:endParaRPr>
          </a:p>
          <a:p>
            <a:endParaRPr lang="en-GB" sz="1200" b="1" dirty="0">
              <a:solidFill>
                <a:srgbClr val="002060"/>
              </a:solidFill>
            </a:endParaRPr>
          </a:p>
          <a:p>
            <a:r>
              <a:rPr lang="en-GB" sz="1200" b="1" dirty="0">
                <a:solidFill>
                  <a:srgbClr val="002060"/>
                </a:solidFill>
              </a:rPr>
              <a:t>Using holiday vocabulary learnt in year 8 to discuss holidays in greater detail</a:t>
            </a:r>
          </a:p>
          <a:p>
            <a:endParaRPr lang="en-GB" sz="1200" b="1" dirty="0">
              <a:solidFill>
                <a:srgbClr val="002060"/>
              </a:solidFill>
            </a:endParaRPr>
          </a:p>
          <a:p>
            <a:r>
              <a:rPr lang="en-GB" sz="1200" b="1" dirty="0">
                <a:solidFill>
                  <a:srgbClr val="002060"/>
                </a:solidFill>
              </a:rPr>
              <a:t>Learning about other cultures</a:t>
            </a:r>
          </a:p>
          <a:p>
            <a:endParaRPr lang="en-GB" sz="1200" b="1" dirty="0">
              <a:solidFill>
                <a:srgbClr val="002060"/>
              </a:solidFill>
            </a:endParaRPr>
          </a:p>
          <a:p>
            <a:r>
              <a:rPr lang="en-GB" sz="1200" b="1" dirty="0">
                <a:solidFill>
                  <a:srgbClr val="002060"/>
                </a:solidFill>
              </a:rPr>
              <a:t>Considering where you’d like to travel to</a:t>
            </a:r>
          </a:p>
          <a:p>
            <a:endParaRPr lang="en-GB" sz="1200" b="1" dirty="0">
              <a:solidFill>
                <a:srgbClr val="002060"/>
              </a:solidFill>
            </a:endParaRPr>
          </a:p>
          <a:p>
            <a:r>
              <a:rPr lang="en-GB" sz="1200" b="1" dirty="0">
                <a:solidFill>
                  <a:srgbClr val="002060"/>
                </a:solidFill>
              </a:rPr>
              <a:t>Covering the key structures needed to continue this topic at GCSE level.</a:t>
            </a:r>
          </a:p>
          <a:p>
            <a:endParaRPr lang="en-GB" sz="1200" b="1" dirty="0">
              <a:solidFill>
                <a:srgbClr val="002060"/>
              </a:solidFill>
            </a:endParaRPr>
          </a:p>
        </p:txBody>
      </p:sp>
      <p:pic>
        <p:nvPicPr>
          <p:cNvPr id="13" name="Picture 12">
            <a:extLst>
              <a:ext uri="{FF2B5EF4-FFF2-40B4-BE49-F238E27FC236}">
                <a16:creationId xmlns:a16="http://schemas.microsoft.com/office/drawing/2014/main" id="{E341412D-2939-4911-B9D8-AC576C183992}"/>
              </a:ext>
            </a:extLst>
          </p:cNvPr>
          <p:cNvPicPr>
            <a:picLocks noChangeAspect="1"/>
          </p:cNvPicPr>
          <p:nvPr/>
        </p:nvPicPr>
        <p:blipFill>
          <a:blip r:embed="rId4"/>
          <a:stretch>
            <a:fillRect/>
          </a:stretch>
        </p:blipFill>
        <p:spPr>
          <a:xfrm>
            <a:off x="10148893" y="521251"/>
            <a:ext cx="518205" cy="371888"/>
          </a:xfrm>
          <a:prstGeom prst="rect">
            <a:avLst/>
          </a:prstGeom>
        </p:spPr>
      </p:pic>
    </p:spTree>
    <p:extLst>
      <p:ext uri="{BB962C8B-B14F-4D97-AF65-F5344CB8AC3E}">
        <p14:creationId xmlns:p14="http://schemas.microsoft.com/office/powerpoint/2010/main" val="27016555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6B014FA9-F5C5-4899-9385-E8B05A628415}"/>
              </a:ext>
            </a:extLst>
          </p:cNvPr>
          <p:cNvGraphicFramePr>
            <a:graphicFrameLocks noGrp="1"/>
          </p:cNvGraphicFramePr>
          <p:nvPr>
            <p:extLst>
              <p:ext uri="{D42A27DB-BD31-4B8C-83A1-F6EECF244321}">
                <p14:modId xmlns:p14="http://schemas.microsoft.com/office/powerpoint/2010/main" val="2849790377"/>
              </p:ext>
            </p:extLst>
          </p:nvPr>
        </p:nvGraphicFramePr>
        <p:xfrm>
          <a:off x="174567" y="182880"/>
          <a:ext cx="9852430" cy="6675120"/>
        </p:xfrm>
        <a:graphic>
          <a:graphicData uri="http://schemas.openxmlformats.org/drawingml/2006/table">
            <a:tbl>
              <a:tblPr firstRow="1" bandRow="1">
                <a:tableStyleId>{5C22544A-7EE6-4342-B048-85BDC9FD1C3A}</a:tableStyleId>
              </a:tblPr>
              <a:tblGrid>
                <a:gridCol w="1970486">
                  <a:extLst>
                    <a:ext uri="{9D8B030D-6E8A-4147-A177-3AD203B41FA5}">
                      <a16:colId xmlns:a16="http://schemas.microsoft.com/office/drawing/2014/main" val="1080716420"/>
                    </a:ext>
                  </a:extLst>
                </a:gridCol>
                <a:gridCol w="1970486">
                  <a:extLst>
                    <a:ext uri="{9D8B030D-6E8A-4147-A177-3AD203B41FA5}">
                      <a16:colId xmlns:a16="http://schemas.microsoft.com/office/drawing/2014/main" val="146802131"/>
                    </a:ext>
                  </a:extLst>
                </a:gridCol>
                <a:gridCol w="1970486">
                  <a:extLst>
                    <a:ext uri="{9D8B030D-6E8A-4147-A177-3AD203B41FA5}">
                      <a16:colId xmlns:a16="http://schemas.microsoft.com/office/drawing/2014/main" val="1359350500"/>
                    </a:ext>
                  </a:extLst>
                </a:gridCol>
                <a:gridCol w="1970486">
                  <a:extLst>
                    <a:ext uri="{9D8B030D-6E8A-4147-A177-3AD203B41FA5}">
                      <a16:colId xmlns:a16="http://schemas.microsoft.com/office/drawing/2014/main" val="1117149984"/>
                    </a:ext>
                  </a:extLst>
                </a:gridCol>
                <a:gridCol w="1970486">
                  <a:extLst>
                    <a:ext uri="{9D8B030D-6E8A-4147-A177-3AD203B41FA5}">
                      <a16:colId xmlns:a16="http://schemas.microsoft.com/office/drawing/2014/main" val="1903769619"/>
                    </a:ext>
                  </a:extLst>
                </a:gridCol>
              </a:tblGrid>
              <a:tr h="370840">
                <a:tc>
                  <a:txBody>
                    <a:bodyPr/>
                    <a:lstStyle/>
                    <a:p>
                      <a:r>
                        <a:rPr lang="en-GB" sz="1200" u="sng" dirty="0">
                          <a:solidFill>
                            <a:srgbClr val="002060"/>
                          </a:solidFill>
                        </a:rPr>
                        <a:t>Year 9 Summer Term 1</a:t>
                      </a:r>
                    </a:p>
                    <a:p>
                      <a:r>
                        <a:rPr lang="en-GB" sz="1200" u="sng" dirty="0">
                          <a:solidFill>
                            <a:srgbClr val="002060"/>
                          </a:solidFill>
                        </a:rPr>
                        <a:t>Key knowledge</a:t>
                      </a:r>
                    </a:p>
                    <a:p>
                      <a:endParaRPr lang="en-GB" sz="1200" u="sng" dirty="0">
                        <a:solidFill>
                          <a:srgbClr val="002060"/>
                        </a:solidFill>
                      </a:endParaRPr>
                    </a:p>
                    <a:p>
                      <a:endParaRPr lang="en-GB" sz="1200" u="sng" dirty="0">
                        <a:solidFill>
                          <a:srgbClr val="002060"/>
                        </a:solidFill>
                      </a:endParaRPr>
                    </a:p>
                    <a:p>
                      <a:endParaRPr lang="en-GB" sz="1200" u="sng" dirty="0">
                        <a:solidFill>
                          <a:srgbClr val="002060"/>
                        </a:solidFill>
                      </a:endParaRPr>
                    </a:p>
                    <a:p>
                      <a:r>
                        <a:rPr lang="en-GB" sz="1200" i="1" u="sng" dirty="0">
                          <a:solidFill>
                            <a:srgbClr val="002060"/>
                          </a:solidFill>
                        </a:rPr>
                        <a:t>Mi </a:t>
                      </a:r>
                      <a:r>
                        <a:rPr lang="en-GB" sz="1200" i="1" u="sng" dirty="0" err="1">
                          <a:solidFill>
                            <a:srgbClr val="002060"/>
                          </a:solidFill>
                        </a:rPr>
                        <a:t>gente</a:t>
                      </a:r>
                      <a:r>
                        <a:rPr lang="en-GB" sz="1200" i="1" u="sng" dirty="0">
                          <a:solidFill>
                            <a:srgbClr val="002060"/>
                          </a:solidFill>
                        </a:rPr>
                        <a:t>, mi </a:t>
                      </a:r>
                      <a:r>
                        <a:rPr lang="en-GB" sz="1200" i="1" u="sng" dirty="0" err="1">
                          <a:solidFill>
                            <a:srgbClr val="002060"/>
                          </a:solidFill>
                        </a:rPr>
                        <a:t>mundo</a:t>
                      </a:r>
                      <a:endParaRPr lang="en-GB" sz="1200" i="1" u="sng" dirty="0">
                        <a:solidFill>
                          <a:srgbClr val="002060"/>
                        </a:solidFill>
                      </a:endParaRPr>
                    </a:p>
                    <a:p>
                      <a:endParaRPr lang="en-GB" sz="1200" dirty="0">
                        <a:solidFill>
                          <a:srgbClr val="002060"/>
                        </a:solidFill>
                        <a:latin typeface="Calibri" panose="020F0502020204030204" pitchFamily="34" charset="0"/>
                        <a:ea typeface="Calibri" panose="020F0502020204030204" pitchFamily="34" charset="0"/>
                        <a:cs typeface="Calibri" panose="020F0502020204030204" pitchFamily="34" charset="0"/>
                      </a:endParaRPr>
                    </a:p>
                    <a:p>
                      <a:r>
                        <a:rPr lang="en-GB" sz="1200" dirty="0">
                          <a:solidFill>
                            <a:srgbClr val="002060"/>
                          </a:solidFill>
                          <a:latin typeface="Calibri" panose="020F0502020204030204" pitchFamily="34" charset="0"/>
                          <a:ea typeface="Calibri" panose="020F0502020204030204" pitchFamily="34" charset="0"/>
                          <a:cs typeface="Calibri" panose="020F0502020204030204" pitchFamily="34" charset="0"/>
                        </a:rPr>
                        <a:t>Reading about different families</a:t>
                      </a:r>
                    </a:p>
                    <a:p>
                      <a:endParaRPr lang="en-GB" sz="1200" dirty="0">
                        <a:solidFill>
                          <a:srgbClr val="002060"/>
                        </a:solidFill>
                        <a:latin typeface="Calibri" panose="020F0502020204030204" pitchFamily="34" charset="0"/>
                        <a:ea typeface="Calibri" panose="020F0502020204030204" pitchFamily="34" charset="0"/>
                        <a:cs typeface="Calibri" panose="020F0502020204030204" pitchFamily="34" charset="0"/>
                      </a:endParaRPr>
                    </a:p>
                    <a:p>
                      <a:r>
                        <a:rPr lang="en-GB" sz="1200" dirty="0">
                          <a:solidFill>
                            <a:srgbClr val="002060"/>
                          </a:solidFill>
                          <a:latin typeface="Calibri" panose="020F0502020204030204" pitchFamily="34" charset="0"/>
                          <a:ea typeface="Calibri" panose="020F0502020204030204" pitchFamily="34" charset="0"/>
                          <a:cs typeface="Calibri" panose="020F0502020204030204" pitchFamily="34" charset="0"/>
                        </a:rPr>
                        <a:t>Describing people </a:t>
                      </a:r>
                    </a:p>
                    <a:p>
                      <a:endParaRPr lang="en-GB" sz="1200" dirty="0">
                        <a:solidFill>
                          <a:srgbClr val="002060"/>
                        </a:solidFill>
                        <a:latin typeface="Calibri" panose="020F0502020204030204" pitchFamily="34" charset="0"/>
                        <a:ea typeface="Calibri" panose="020F0502020204030204" pitchFamily="34" charset="0"/>
                        <a:cs typeface="Calibri" panose="020F0502020204030204" pitchFamily="34" charset="0"/>
                      </a:endParaRPr>
                    </a:p>
                    <a:p>
                      <a:r>
                        <a:rPr lang="en-GB" sz="1200" dirty="0">
                          <a:solidFill>
                            <a:srgbClr val="002060"/>
                          </a:solidFill>
                          <a:latin typeface="Calibri" panose="020F0502020204030204" pitchFamily="34" charset="0"/>
                          <a:ea typeface="Calibri" panose="020F0502020204030204" pitchFamily="34" charset="0"/>
                          <a:cs typeface="Calibri" panose="020F0502020204030204" pitchFamily="34" charset="0"/>
                        </a:rPr>
                        <a:t>Describe a picture (present continuous)</a:t>
                      </a:r>
                    </a:p>
                    <a:p>
                      <a:endParaRPr lang="en-GB" sz="1200" dirty="0">
                        <a:solidFill>
                          <a:srgbClr val="002060"/>
                        </a:solidFill>
                        <a:latin typeface="Calibri" panose="020F0502020204030204" pitchFamily="34" charset="0"/>
                        <a:ea typeface="Calibri" panose="020F0502020204030204" pitchFamily="34" charset="0"/>
                        <a:cs typeface="Calibri" panose="020F0502020204030204" pitchFamily="34" charset="0"/>
                      </a:endParaRPr>
                    </a:p>
                    <a:p>
                      <a:r>
                        <a:rPr lang="en-GB" sz="1200" dirty="0">
                          <a:solidFill>
                            <a:srgbClr val="002060"/>
                          </a:solidFill>
                          <a:latin typeface="Calibri" panose="020F0502020204030204" pitchFamily="34" charset="0"/>
                          <a:ea typeface="Calibri" panose="020F0502020204030204" pitchFamily="34" charset="0"/>
                          <a:cs typeface="Calibri" panose="020F0502020204030204" pitchFamily="34" charset="0"/>
                        </a:rPr>
                        <a:t>Ser and </a:t>
                      </a:r>
                      <a:r>
                        <a:rPr lang="en-GB" sz="1200" dirty="0" err="1">
                          <a:solidFill>
                            <a:srgbClr val="002060"/>
                          </a:solidFill>
                          <a:latin typeface="Calibri" panose="020F0502020204030204" pitchFamily="34" charset="0"/>
                          <a:ea typeface="Calibri" panose="020F0502020204030204" pitchFamily="34" charset="0"/>
                          <a:cs typeface="Calibri" panose="020F0502020204030204" pitchFamily="34" charset="0"/>
                        </a:rPr>
                        <a:t>estar</a:t>
                      </a:r>
                      <a:r>
                        <a:rPr lang="en-GB" sz="1200" dirty="0">
                          <a:solidFill>
                            <a:srgbClr val="002060"/>
                          </a:solidFill>
                          <a:latin typeface="Calibri" panose="020F0502020204030204" pitchFamily="34" charset="0"/>
                          <a:ea typeface="Calibri" panose="020F0502020204030204" pitchFamily="34" charset="0"/>
                          <a:cs typeface="Calibri" panose="020F0502020204030204" pitchFamily="34" charset="0"/>
                        </a:rPr>
                        <a:t> – description and location</a:t>
                      </a:r>
                    </a:p>
                    <a:p>
                      <a:endParaRPr lang="en-GB" sz="1200" dirty="0">
                        <a:solidFill>
                          <a:srgbClr val="002060"/>
                        </a:solidFill>
                        <a:latin typeface="Calibri" panose="020F0502020204030204" pitchFamily="34" charset="0"/>
                        <a:ea typeface="Calibri" panose="020F0502020204030204" pitchFamily="34" charset="0"/>
                        <a:cs typeface="Calibri" panose="020F0502020204030204" pitchFamily="34" charset="0"/>
                      </a:endParaRPr>
                    </a:p>
                    <a:p>
                      <a:r>
                        <a:rPr lang="en-GB" sz="1200" dirty="0">
                          <a:solidFill>
                            <a:srgbClr val="002060"/>
                          </a:solidFill>
                          <a:latin typeface="Calibri" panose="020F0502020204030204" pitchFamily="34" charset="0"/>
                          <a:ea typeface="Calibri" panose="020F0502020204030204" pitchFamily="34" charset="0"/>
                          <a:cs typeface="Calibri" panose="020F0502020204030204" pitchFamily="34" charset="0"/>
                        </a:rPr>
                        <a:t>Saying how long you have been doing something </a:t>
                      </a:r>
                    </a:p>
                    <a:p>
                      <a:endParaRPr lang="en-GB" sz="1200" dirty="0">
                        <a:solidFill>
                          <a:srgbClr val="002060"/>
                        </a:solidFill>
                        <a:latin typeface="Calibri" panose="020F0502020204030204" pitchFamily="34" charset="0"/>
                        <a:ea typeface="Calibri" panose="020F0502020204030204" pitchFamily="34" charset="0"/>
                        <a:cs typeface="Calibri" panose="020F0502020204030204" pitchFamily="34" charset="0"/>
                      </a:endParaRPr>
                    </a:p>
                    <a:p>
                      <a:r>
                        <a:rPr lang="en-GB" sz="1200" dirty="0">
                          <a:solidFill>
                            <a:srgbClr val="002060"/>
                          </a:solidFill>
                          <a:latin typeface="Calibri" panose="020F0502020204030204" pitchFamily="34" charset="0"/>
                          <a:ea typeface="Calibri" panose="020F0502020204030204" pitchFamily="34" charset="0"/>
                          <a:cs typeface="Calibri" panose="020F0502020204030204" pitchFamily="34" charset="0"/>
                        </a:rPr>
                        <a:t>Using the personal a</a:t>
                      </a:r>
                    </a:p>
                    <a:p>
                      <a:endParaRPr lang="en-GB" sz="1200" dirty="0">
                        <a:solidFill>
                          <a:srgbClr val="002060"/>
                        </a:solidFill>
                        <a:latin typeface="Calibri" panose="020F0502020204030204" pitchFamily="34" charset="0"/>
                        <a:ea typeface="Calibri" panose="020F0502020204030204" pitchFamily="34" charset="0"/>
                        <a:cs typeface="Calibri" panose="020F0502020204030204" pitchFamily="34" charset="0"/>
                      </a:endParaRPr>
                    </a:p>
                    <a:p>
                      <a:r>
                        <a:rPr lang="en-GB" sz="1200" dirty="0">
                          <a:solidFill>
                            <a:srgbClr val="002060"/>
                          </a:solidFill>
                          <a:latin typeface="Calibri" panose="020F0502020204030204" pitchFamily="34" charset="0"/>
                          <a:ea typeface="Calibri" panose="020F0502020204030204" pitchFamily="34" charset="0"/>
                          <a:cs typeface="Calibri" panose="020F0502020204030204" pitchFamily="34" charset="0"/>
                        </a:rPr>
                        <a:t>Talking about friendships and relationships</a:t>
                      </a:r>
                    </a:p>
                    <a:p>
                      <a:endParaRPr lang="en-GB" sz="1200" dirty="0">
                        <a:solidFill>
                          <a:srgbClr val="002060"/>
                        </a:solidFill>
                        <a:latin typeface="Calibri" panose="020F0502020204030204" pitchFamily="34" charset="0"/>
                        <a:ea typeface="Calibri" panose="020F0502020204030204" pitchFamily="34" charset="0"/>
                        <a:cs typeface="Calibri" panose="020F0502020204030204" pitchFamily="34" charset="0"/>
                      </a:endParaRPr>
                    </a:p>
                    <a:p>
                      <a:r>
                        <a:rPr lang="en-GB" sz="1200" dirty="0">
                          <a:solidFill>
                            <a:srgbClr val="002060"/>
                          </a:solidFill>
                          <a:latin typeface="Calibri" panose="020F0502020204030204" pitchFamily="34" charset="0"/>
                          <a:ea typeface="Calibri" panose="020F0502020204030204" pitchFamily="34" charset="0"/>
                          <a:cs typeface="Calibri" panose="020F0502020204030204" pitchFamily="34" charset="0"/>
                        </a:rPr>
                        <a:t>Using reflexive verbs</a:t>
                      </a:r>
                    </a:p>
                    <a:p>
                      <a:endParaRPr lang="en-GB" sz="1200" u="sng" dirty="0">
                        <a:solidFill>
                          <a:srgbClr val="002060"/>
                        </a:solidFill>
                      </a:endParaRPr>
                    </a:p>
                    <a:p>
                      <a:r>
                        <a:rPr lang="en-GB" sz="1200" u="sng" dirty="0">
                          <a:solidFill>
                            <a:srgbClr val="002060"/>
                          </a:solidFill>
                        </a:rPr>
                        <a:t>Key questions</a:t>
                      </a:r>
                    </a:p>
                    <a:p>
                      <a:pPr marL="0" indent="0">
                        <a:buFont typeface="Arial" panose="020B0604020202020204" pitchFamily="34" charset="0"/>
                        <a:buNone/>
                      </a:pPr>
                      <a:r>
                        <a:rPr lang="es-ES" sz="1200" u="sng" dirty="0">
                          <a:solidFill>
                            <a:srgbClr val="002060"/>
                          </a:solidFill>
                        </a:rPr>
                        <a:t>¿Quién está en la foto?</a:t>
                      </a:r>
                      <a:endParaRPr lang="en-GB" sz="1200" u="sng" dirty="0">
                        <a:solidFill>
                          <a:srgbClr val="002060"/>
                        </a:solidFill>
                      </a:endParaRPr>
                    </a:p>
                    <a:p>
                      <a:pPr marL="0" indent="0">
                        <a:buFont typeface="Arial" panose="020B0604020202020204" pitchFamily="34" charset="0"/>
                        <a:buNone/>
                      </a:pPr>
                      <a:r>
                        <a:rPr lang="en-GB" sz="1200" u="sng" dirty="0">
                          <a:solidFill>
                            <a:srgbClr val="002060"/>
                          </a:solidFill>
                        </a:rPr>
                        <a:t>¿</a:t>
                      </a:r>
                      <a:r>
                        <a:rPr lang="en-GB" sz="1200" u="sng" dirty="0" err="1">
                          <a:solidFill>
                            <a:srgbClr val="002060"/>
                          </a:solidFill>
                        </a:rPr>
                        <a:t>Qué</a:t>
                      </a:r>
                      <a:r>
                        <a:rPr lang="en-GB" sz="1200" u="sng" dirty="0">
                          <a:solidFill>
                            <a:srgbClr val="002060"/>
                          </a:solidFill>
                        </a:rPr>
                        <a:t> </a:t>
                      </a:r>
                      <a:r>
                        <a:rPr lang="en-GB" sz="1200" u="sng" dirty="0" err="1">
                          <a:solidFill>
                            <a:srgbClr val="002060"/>
                          </a:solidFill>
                        </a:rPr>
                        <a:t>están</a:t>
                      </a:r>
                      <a:r>
                        <a:rPr lang="en-GB" sz="1200" u="sng" dirty="0">
                          <a:solidFill>
                            <a:srgbClr val="002060"/>
                          </a:solidFill>
                        </a:rPr>
                        <a:t> </a:t>
                      </a:r>
                      <a:r>
                        <a:rPr lang="en-GB" sz="1200" u="sng" dirty="0" err="1">
                          <a:solidFill>
                            <a:srgbClr val="002060"/>
                          </a:solidFill>
                        </a:rPr>
                        <a:t>haciendo</a:t>
                      </a:r>
                      <a:r>
                        <a:rPr lang="en-GB" sz="1200" u="sng" dirty="0">
                          <a:solidFill>
                            <a:srgbClr val="002060"/>
                          </a:solidFill>
                        </a:rPr>
                        <a:t>?</a:t>
                      </a:r>
                    </a:p>
                    <a:p>
                      <a:pPr marL="0" indent="0">
                        <a:buFont typeface="Arial" panose="020B0604020202020204" pitchFamily="34" charset="0"/>
                        <a:buNone/>
                      </a:pPr>
                      <a:r>
                        <a:rPr lang="en-GB" sz="1200" u="sng" dirty="0">
                          <a:solidFill>
                            <a:srgbClr val="002060"/>
                          </a:solidFill>
                        </a:rPr>
                        <a:t>¿</a:t>
                      </a:r>
                      <a:r>
                        <a:rPr lang="en-GB" sz="1200" u="sng" dirty="0" err="1">
                          <a:solidFill>
                            <a:srgbClr val="002060"/>
                          </a:solidFill>
                        </a:rPr>
                        <a:t>Cómo</a:t>
                      </a:r>
                      <a:r>
                        <a:rPr lang="en-GB" sz="1200" u="sng" dirty="0">
                          <a:solidFill>
                            <a:srgbClr val="002060"/>
                          </a:solidFill>
                        </a:rPr>
                        <a:t> </a:t>
                      </a:r>
                      <a:r>
                        <a:rPr lang="en-GB" sz="1200" u="sng" dirty="0" err="1">
                          <a:solidFill>
                            <a:srgbClr val="002060"/>
                          </a:solidFill>
                        </a:rPr>
                        <a:t>eres</a:t>
                      </a:r>
                      <a:r>
                        <a:rPr lang="en-GB" sz="1200" u="sng" dirty="0">
                          <a:solidFill>
                            <a:srgbClr val="002060"/>
                          </a:solidFill>
                        </a:rPr>
                        <a:t>/es?</a:t>
                      </a:r>
                    </a:p>
                    <a:p>
                      <a:pPr marL="0" indent="0">
                        <a:buFont typeface="Arial" panose="020B0604020202020204" pitchFamily="34" charset="0"/>
                        <a:buNone/>
                      </a:pPr>
                      <a:r>
                        <a:rPr lang="es-ES" sz="1200" u="sng" dirty="0">
                          <a:solidFill>
                            <a:srgbClr val="002060"/>
                          </a:solidFill>
                        </a:rPr>
                        <a:t>¿Quién es tu personalidad famosa favorita?</a:t>
                      </a:r>
                    </a:p>
                    <a:p>
                      <a:pPr marL="0" indent="0">
                        <a:buFont typeface="Arial" panose="020B0604020202020204" pitchFamily="34" charset="0"/>
                        <a:buNone/>
                      </a:pPr>
                      <a:r>
                        <a:rPr lang="es-ES" sz="1200" u="sng" dirty="0">
                          <a:solidFill>
                            <a:srgbClr val="002060"/>
                          </a:solidFill>
                        </a:rPr>
                        <a:t>¿Cómo te llevas con tus amigos/as?</a:t>
                      </a:r>
                      <a:endParaRPr lang="en-GB" sz="1200" dirty="0"/>
                    </a:p>
                  </a:txBody>
                  <a:tcP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u="sng" dirty="0">
                          <a:solidFill>
                            <a:srgbClr val="002060"/>
                          </a:solidFill>
                        </a:rPr>
                        <a:t>Grammar</a:t>
                      </a:r>
                    </a:p>
                    <a:p>
                      <a:endParaRPr lang="en-GB" sz="1200" b="0" dirty="0">
                        <a:solidFill>
                          <a:srgbClr val="002060"/>
                        </a:solidFill>
                      </a:endParaRPr>
                    </a:p>
                    <a:p>
                      <a:endParaRPr lang="en-GB" sz="1200" b="0" dirty="0">
                        <a:solidFill>
                          <a:srgbClr val="002060"/>
                        </a:solidFill>
                      </a:endParaRPr>
                    </a:p>
                    <a:p>
                      <a:endParaRPr lang="en-GB" sz="1200" b="0" dirty="0">
                        <a:solidFill>
                          <a:srgbClr val="002060"/>
                        </a:solidFill>
                      </a:endParaRPr>
                    </a:p>
                    <a:p>
                      <a:endParaRPr lang="en-GB" sz="1200" b="0" dirty="0">
                        <a:solidFill>
                          <a:srgbClr val="002060"/>
                        </a:solidFill>
                      </a:endParaRPr>
                    </a:p>
                    <a:p>
                      <a:r>
                        <a:rPr lang="en-GB" sz="1200" dirty="0">
                          <a:solidFill>
                            <a:srgbClr val="002060"/>
                          </a:solidFill>
                          <a:latin typeface="Calibri" panose="020F0502020204030204" pitchFamily="34" charset="0"/>
                          <a:ea typeface="Calibri" panose="020F0502020204030204" pitchFamily="34" charset="0"/>
                          <a:cs typeface="Calibri" panose="020F0502020204030204" pitchFamily="34" charset="0"/>
                        </a:rPr>
                        <a:t>Possessive adjectives</a:t>
                      </a:r>
                    </a:p>
                    <a:p>
                      <a:endParaRPr lang="en-GB" sz="1200" dirty="0">
                        <a:solidFill>
                          <a:srgbClr val="002060"/>
                        </a:solidFill>
                        <a:latin typeface="Calibri" panose="020F0502020204030204" pitchFamily="34" charset="0"/>
                        <a:ea typeface="Calibri" panose="020F0502020204030204" pitchFamily="34" charset="0"/>
                        <a:cs typeface="Calibri" panose="020F0502020204030204" pitchFamily="34" charset="0"/>
                      </a:endParaRPr>
                    </a:p>
                    <a:p>
                      <a:r>
                        <a:rPr lang="en-GB" sz="1200" dirty="0">
                          <a:solidFill>
                            <a:srgbClr val="002060"/>
                          </a:solidFill>
                          <a:latin typeface="Calibri" panose="020F0502020204030204" pitchFamily="34" charset="0"/>
                          <a:ea typeface="Calibri" panose="020F0502020204030204" pitchFamily="34" charset="0"/>
                          <a:cs typeface="Calibri" panose="020F0502020204030204" pitchFamily="34" charset="0"/>
                        </a:rPr>
                        <a:t>Present continuous tense </a:t>
                      </a:r>
                    </a:p>
                    <a:p>
                      <a:r>
                        <a:rPr lang="en-GB" sz="1200" dirty="0" err="1">
                          <a:solidFill>
                            <a:srgbClr val="002060"/>
                          </a:solidFill>
                          <a:latin typeface="Calibri" panose="020F0502020204030204" pitchFamily="34" charset="0"/>
                          <a:ea typeface="Calibri" panose="020F0502020204030204" pitchFamily="34" charset="0"/>
                          <a:cs typeface="Calibri" panose="020F0502020204030204" pitchFamily="34" charset="0"/>
                        </a:rPr>
                        <a:t>Estar</a:t>
                      </a:r>
                      <a:r>
                        <a:rPr lang="en-GB" sz="1200" dirty="0">
                          <a:solidFill>
                            <a:srgbClr val="002060"/>
                          </a:solidFill>
                          <a:latin typeface="Calibri" panose="020F0502020204030204" pitchFamily="34" charset="0"/>
                          <a:ea typeface="Calibri" panose="020F0502020204030204" pitchFamily="34" charset="0"/>
                          <a:cs typeface="Calibri" panose="020F0502020204030204" pitchFamily="34" charset="0"/>
                        </a:rPr>
                        <a:t> + present participle (full paradigm)</a:t>
                      </a:r>
                    </a:p>
                    <a:p>
                      <a:r>
                        <a:rPr lang="en-GB" sz="1200" dirty="0">
                          <a:solidFill>
                            <a:srgbClr val="002060"/>
                          </a:solidFill>
                          <a:latin typeface="Calibri" panose="020F0502020204030204" pitchFamily="34" charset="0"/>
                          <a:ea typeface="Calibri" panose="020F0502020204030204" pitchFamily="34" charset="0"/>
                          <a:cs typeface="Calibri" panose="020F0502020204030204" pitchFamily="34" charset="0"/>
                        </a:rPr>
                        <a:t>Irregular present participles: leer, </a:t>
                      </a:r>
                      <a:r>
                        <a:rPr lang="en-GB" sz="1200" dirty="0" err="1">
                          <a:solidFill>
                            <a:srgbClr val="002060"/>
                          </a:solidFill>
                          <a:latin typeface="Calibri" panose="020F0502020204030204" pitchFamily="34" charset="0"/>
                          <a:ea typeface="Calibri" panose="020F0502020204030204" pitchFamily="34" charset="0"/>
                          <a:cs typeface="Calibri" panose="020F0502020204030204" pitchFamily="34" charset="0"/>
                        </a:rPr>
                        <a:t>sonreír</a:t>
                      </a:r>
                      <a:endParaRPr lang="en-GB" sz="1200" dirty="0">
                        <a:solidFill>
                          <a:srgbClr val="002060"/>
                        </a:solidFill>
                        <a:latin typeface="Calibri" panose="020F0502020204030204" pitchFamily="34" charset="0"/>
                        <a:ea typeface="Calibri" panose="020F0502020204030204" pitchFamily="34" charset="0"/>
                        <a:cs typeface="Calibri" panose="020F0502020204030204" pitchFamily="34" charset="0"/>
                      </a:endParaRPr>
                    </a:p>
                    <a:p>
                      <a:endParaRPr lang="en-GB" sz="1200" dirty="0">
                        <a:solidFill>
                          <a:srgbClr val="002060"/>
                        </a:solidFill>
                        <a:latin typeface="Calibri" panose="020F0502020204030204" pitchFamily="34" charset="0"/>
                        <a:ea typeface="Calibri" panose="020F0502020204030204" pitchFamily="34" charset="0"/>
                        <a:cs typeface="Calibri" panose="020F0502020204030204" pitchFamily="34" charset="0"/>
                      </a:endParaRPr>
                    </a:p>
                    <a:p>
                      <a:r>
                        <a:rPr lang="fr-FR" sz="1200" dirty="0" err="1">
                          <a:solidFill>
                            <a:srgbClr val="002060"/>
                          </a:solidFill>
                          <a:latin typeface="Calibri" panose="020F0502020204030204" pitchFamily="34" charset="0"/>
                          <a:ea typeface="Calibri" panose="020F0502020204030204" pitchFamily="34" charset="0"/>
                          <a:cs typeface="Calibri" panose="020F0502020204030204" pitchFamily="34" charset="0"/>
                        </a:rPr>
                        <a:t>Ser</a:t>
                      </a:r>
                      <a:r>
                        <a:rPr lang="fr-FR" sz="1200" dirty="0">
                          <a:solidFill>
                            <a:srgbClr val="002060"/>
                          </a:solidFill>
                          <a:latin typeface="Calibri" panose="020F0502020204030204" pitchFamily="34" charset="0"/>
                          <a:ea typeface="Calibri" panose="020F0502020204030204" pitchFamily="34" charset="0"/>
                          <a:cs typeface="Calibri" panose="020F0502020204030204" pitchFamily="34" charset="0"/>
                        </a:rPr>
                        <a:t> – </a:t>
                      </a:r>
                      <a:r>
                        <a:rPr lang="fr-FR" sz="1200" dirty="0" err="1">
                          <a:solidFill>
                            <a:srgbClr val="002060"/>
                          </a:solidFill>
                          <a:latin typeface="Calibri" panose="020F0502020204030204" pitchFamily="34" charset="0"/>
                          <a:ea typeface="Calibri" panose="020F0502020204030204" pitchFamily="34" charset="0"/>
                          <a:cs typeface="Calibri" panose="020F0502020204030204" pitchFamily="34" charset="0"/>
                        </a:rPr>
                        <a:t>physical</a:t>
                      </a:r>
                      <a:r>
                        <a:rPr lang="fr-FR" sz="1200" dirty="0">
                          <a:solidFill>
                            <a:srgbClr val="002060"/>
                          </a:solidFill>
                          <a:latin typeface="Calibri" panose="020F0502020204030204" pitchFamily="34" charset="0"/>
                          <a:ea typeface="Calibri" panose="020F0502020204030204" pitchFamily="34" charset="0"/>
                          <a:cs typeface="Calibri" panose="020F0502020204030204" pitchFamily="34" charset="0"/>
                        </a:rPr>
                        <a:t> descriptions </a:t>
                      </a:r>
                    </a:p>
                    <a:p>
                      <a:r>
                        <a:rPr lang="fr-FR" sz="1200" dirty="0" err="1">
                          <a:solidFill>
                            <a:srgbClr val="002060"/>
                          </a:solidFill>
                          <a:latin typeface="Calibri" panose="020F0502020204030204" pitchFamily="34" charset="0"/>
                          <a:ea typeface="Calibri" panose="020F0502020204030204" pitchFamily="34" charset="0"/>
                          <a:cs typeface="Calibri" panose="020F0502020204030204" pitchFamily="34" charset="0"/>
                        </a:rPr>
                        <a:t>Estar</a:t>
                      </a:r>
                      <a:r>
                        <a:rPr lang="fr-FR" sz="1200" dirty="0">
                          <a:solidFill>
                            <a:srgbClr val="002060"/>
                          </a:solidFill>
                          <a:latin typeface="Calibri" panose="020F0502020204030204" pitchFamily="34" charset="0"/>
                          <a:ea typeface="Calibri" panose="020F0502020204030204" pitchFamily="34" charset="0"/>
                          <a:cs typeface="Calibri" panose="020F0502020204030204" pitchFamily="34" charset="0"/>
                        </a:rPr>
                        <a:t> – location </a:t>
                      </a:r>
                    </a:p>
                    <a:p>
                      <a:endParaRPr lang="en-GB" sz="1200" dirty="0">
                        <a:solidFill>
                          <a:srgbClr val="002060"/>
                        </a:solidFill>
                        <a:latin typeface="Calibri" panose="020F0502020204030204" pitchFamily="34" charset="0"/>
                        <a:ea typeface="Calibri" panose="020F0502020204030204" pitchFamily="34" charset="0"/>
                        <a:cs typeface="Calibri" panose="020F0502020204030204" pitchFamily="34" charset="0"/>
                      </a:endParaRPr>
                    </a:p>
                    <a:p>
                      <a:r>
                        <a:rPr lang="en-GB" sz="1200" dirty="0">
                          <a:solidFill>
                            <a:srgbClr val="002060"/>
                          </a:solidFill>
                          <a:latin typeface="Calibri" panose="020F0502020204030204" pitchFamily="34" charset="0"/>
                          <a:ea typeface="Calibri" panose="020F0502020204030204" pitchFamily="34" charset="0"/>
                          <a:cs typeface="Calibri" panose="020F0502020204030204" pitchFamily="34" charset="0"/>
                        </a:rPr>
                        <a:t>Adjectival agreement (Recap)</a:t>
                      </a:r>
                    </a:p>
                    <a:p>
                      <a:endParaRPr lang="en-GB" sz="1200" dirty="0">
                        <a:solidFill>
                          <a:srgbClr val="002060"/>
                        </a:solidFill>
                        <a:latin typeface="Calibri" panose="020F0502020204030204" pitchFamily="34" charset="0"/>
                        <a:ea typeface="Calibri" panose="020F0502020204030204" pitchFamily="34" charset="0"/>
                        <a:cs typeface="Calibri" panose="020F0502020204030204" pitchFamily="34" charset="0"/>
                      </a:endParaRPr>
                    </a:p>
                    <a:p>
                      <a:r>
                        <a:rPr lang="en-GB" sz="1200" dirty="0">
                          <a:solidFill>
                            <a:srgbClr val="002060"/>
                          </a:solidFill>
                          <a:latin typeface="Calibri" panose="020F0502020204030204" pitchFamily="34" charset="0"/>
                          <a:ea typeface="Calibri" panose="020F0502020204030204" pitchFamily="34" charset="0"/>
                          <a:cs typeface="Calibri" panose="020F0502020204030204" pitchFamily="34" charset="0"/>
                        </a:rPr>
                        <a:t>Irregular 3</a:t>
                      </a:r>
                      <a:r>
                        <a:rPr lang="en-GB" sz="1200" baseline="30000" dirty="0">
                          <a:solidFill>
                            <a:srgbClr val="002060"/>
                          </a:solidFill>
                          <a:latin typeface="Calibri" panose="020F0502020204030204" pitchFamily="34" charset="0"/>
                          <a:ea typeface="Calibri" panose="020F0502020204030204" pitchFamily="34" charset="0"/>
                          <a:cs typeface="Calibri" panose="020F0502020204030204" pitchFamily="34" charset="0"/>
                        </a:rPr>
                        <a:t>rd</a:t>
                      </a:r>
                      <a:r>
                        <a:rPr lang="en-GB" sz="1200" dirty="0">
                          <a:solidFill>
                            <a:srgbClr val="002060"/>
                          </a:solidFill>
                          <a:latin typeface="Calibri" panose="020F0502020204030204" pitchFamily="34" charset="0"/>
                          <a:ea typeface="Calibri" panose="020F0502020204030204" pitchFamily="34" charset="0"/>
                          <a:cs typeface="Calibri" panose="020F0502020204030204" pitchFamily="34" charset="0"/>
                        </a:rPr>
                        <a:t> person verbs:</a:t>
                      </a:r>
                    </a:p>
                    <a:p>
                      <a:r>
                        <a:rPr lang="en-GB" sz="1200" dirty="0" err="1">
                          <a:solidFill>
                            <a:srgbClr val="002060"/>
                          </a:solidFill>
                          <a:latin typeface="Calibri" panose="020F0502020204030204" pitchFamily="34" charset="0"/>
                          <a:ea typeface="Calibri" panose="020F0502020204030204" pitchFamily="34" charset="0"/>
                          <a:cs typeface="Calibri" panose="020F0502020204030204" pitchFamily="34" charset="0"/>
                        </a:rPr>
                        <a:t>fue</a:t>
                      </a:r>
                      <a:r>
                        <a:rPr lang="en-GB" sz="1200" dirty="0">
                          <a:solidFill>
                            <a:srgbClr val="002060"/>
                          </a:solidFill>
                          <a:latin typeface="Calibri" panose="020F0502020204030204" pitchFamily="34" charset="0"/>
                          <a:ea typeface="Calibri" panose="020F0502020204030204" pitchFamily="34" charset="0"/>
                          <a:cs typeface="Calibri" panose="020F0502020204030204" pitchFamily="34" charset="0"/>
                        </a:rPr>
                        <a:t>, </a:t>
                      </a:r>
                      <a:r>
                        <a:rPr lang="en-GB" sz="1200" dirty="0" err="1">
                          <a:solidFill>
                            <a:srgbClr val="002060"/>
                          </a:solidFill>
                          <a:latin typeface="Calibri" panose="020F0502020204030204" pitchFamily="34" charset="0"/>
                          <a:ea typeface="Calibri" panose="020F0502020204030204" pitchFamily="34" charset="0"/>
                          <a:cs typeface="Calibri" panose="020F0502020204030204" pitchFamily="34" charset="0"/>
                        </a:rPr>
                        <a:t>tuvo</a:t>
                      </a:r>
                      <a:r>
                        <a:rPr lang="en-GB" sz="1200" dirty="0">
                          <a:solidFill>
                            <a:srgbClr val="002060"/>
                          </a:solidFill>
                          <a:latin typeface="Calibri" panose="020F0502020204030204" pitchFamily="34" charset="0"/>
                          <a:ea typeface="Calibri" panose="020F0502020204030204" pitchFamily="34" charset="0"/>
                          <a:cs typeface="Calibri" panose="020F0502020204030204" pitchFamily="34" charset="0"/>
                        </a:rPr>
                        <a:t>, </a:t>
                      </a:r>
                      <a:r>
                        <a:rPr lang="en-GB" sz="1200" dirty="0" err="1">
                          <a:solidFill>
                            <a:srgbClr val="002060"/>
                          </a:solidFill>
                          <a:latin typeface="Calibri" panose="020F0502020204030204" pitchFamily="34" charset="0"/>
                          <a:ea typeface="Calibri" panose="020F0502020204030204" pitchFamily="34" charset="0"/>
                          <a:cs typeface="Calibri" panose="020F0502020204030204" pitchFamily="34" charset="0"/>
                        </a:rPr>
                        <a:t>hizo</a:t>
                      </a:r>
                      <a:endParaRPr lang="en-GB" sz="1200" dirty="0">
                        <a:solidFill>
                          <a:srgbClr val="002060"/>
                        </a:solidFill>
                        <a:latin typeface="Calibri" panose="020F0502020204030204" pitchFamily="34" charset="0"/>
                        <a:ea typeface="Calibri" panose="020F0502020204030204" pitchFamily="34" charset="0"/>
                        <a:cs typeface="Calibri" panose="020F0502020204030204" pitchFamily="34" charset="0"/>
                      </a:endParaRPr>
                    </a:p>
                    <a:p>
                      <a:endParaRPr lang="en-GB" sz="1200" dirty="0">
                        <a:solidFill>
                          <a:srgbClr val="002060"/>
                        </a:solidFill>
                        <a:latin typeface="Calibri" panose="020F0502020204030204" pitchFamily="34" charset="0"/>
                        <a:ea typeface="Calibri" panose="020F0502020204030204" pitchFamily="34" charset="0"/>
                        <a:cs typeface="Calibri" panose="020F0502020204030204" pitchFamily="34" charset="0"/>
                      </a:endParaRPr>
                    </a:p>
                    <a:p>
                      <a:r>
                        <a:rPr lang="en-GB" sz="1200" dirty="0" err="1">
                          <a:solidFill>
                            <a:srgbClr val="002060"/>
                          </a:solidFill>
                          <a:latin typeface="Calibri" panose="020F0502020204030204" pitchFamily="34" charset="0"/>
                          <a:ea typeface="Calibri" panose="020F0502020204030204" pitchFamily="34" charset="0"/>
                          <a:cs typeface="Calibri" panose="020F0502020204030204" pitchFamily="34" charset="0"/>
                        </a:rPr>
                        <a:t>Desde</a:t>
                      </a:r>
                      <a:r>
                        <a:rPr lang="en-GB" sz="1200" dirty="0">
                          <a:solidFill>
                            <a:srgbClr val="002060"/>
                          </a:solidFill>
                          <a:latin typeface="Calibri" panose="020F0502020204030204" pitchFamily="34" charset="0"/>
                          <a:ea typeface="Calibri" panose="020F0502020204030204" pitchFamily="34" charset="0"/>
                          <a:cs typeface="Calibri" panose="020F0502020204030204" pitchFamily="34" charset="0"/>
                        </a:rPr>
                        <a:t> </a:t>
                      </a:r>
                      <a:r>
                        <a:rPr lang="en-GB" sz="1200" dirty="0" err="1">
                          <a:solidFill>
                            <a:srgbClr val="002060"/>
                          </a:solidFill>
                          <a:latin typeface="Calibri" panose="020F0502020204030204" pitchFamily="34" charset="0"/>
                          <a:ea typeface="Calibri" panose="020F0502020204030204" pitchFamily="34" charset="0"/>
                          <a:cs typeface="Calibri" panose="020F0502020204030204" pitchFamily="34" charset="0"/>
                        </a:rPr>
                        <a:t>hace</a:t>
                      </a:r>
                      <a:r>
                        <a:rPr lang="en-GB" sz="1200" dirty="0">
                          <a:solidFill>
                            <a:srgbClr val="002060"/>
                          </a:solidFill>
                          <a:latin typeface="Calibri" panose="020F0502020204030204" pitchFamily="34" charset="0"/>
                          <a:ea typeface="Calibri" panose="020F0502020204030204" pitchFamily="34" charset="0"/>
                          <a:cs typeface="Calibri" panose="020F0502020204030204" pitchFamily="34" charset="0"/>
                        </a:rPr>
                        <a:t> + period of time</a:t>
                      </a:r>
                    </a:p>
                    <a:p>
                      <a:endParaRPr lang="en-GB" sz="1200" dirty="0">
                        <a:solidFill>
                          <a:srgbClr val="002060"/>
                        </a:solidFill>
                        <a:latin typeface="Calibri" panose="020F0502020204030204" pitchFamily="34" charset="0"/>
                        <a:ea typeface="Calibri" panose="020F0502020204030204" pitchFamily="34" charset="0"/>
                        <a:cs typeface="Calibri" panose="020F0502020204030204" pitchFamily="34" charset="0"/>
                      </a:endParaRPr>
                    </a:p>
                    <a:p>
                      <a:r>
                        <a:rPr lang="en-GB" sz="1200" dirty="0" err="1">
                          <a:solidFill>
                            <a:srgbClr val="002060"/>
                          </a:solidFill>
                          <a:latin typeface="Calibri" panose="020F0502020204030204" pitchFamily="34" charset="0"/>
                          <a:ea typeface="Calibri" panose="020F0502020204030204" pitchFamily="34" charset="0"/>
                          <a:cs typeface="Calibri" panose="020F0502020204030204" pitchFamily="34" charset="0"/>
                        </a:rPr>
                        <a:t>Seguir</a:t>
                      </a:r>
                      <a:r>
                        <a:rPr lang="en-GB" sz="1200" dirty="0">
                          <a:solidFill>
                            <a:srgbClr val="002060"/>
                          </a:solidFill>
                          <a:latin typeface="Calibri" panose="020F0502020204030204" pitchFamily="34" charset="0"/>
                          <a:ea typeface="Calibri" panose="020F0502020204030204" pitchFamily="34" charset="0"/>
                          <a:cs typeface="Calibri" panose="020F0502020204030204" pitchFamily="34" charset="0"/>
                        </a:rPr>
                        <a:t> – present tense stem-change</a:t>
                      </a:r>
                    </a:p>
                    <a:p>
                      <a:endParaRPr lang="en-GB" sz="1200" dirty="0">
                        <a:solidFill>
                          <a:srgbClr val="002060"/>
                        </a:solidFill>
                        <a:latin typeface="Calibri" panose="020F0502020204030204" pitchFamily="34" charset="0"/>
                        <a:ea typeface="Calibri" panose="020F0502020204030204" pitchFamily="34" charset="0"/>
                        <a:cs typeface="Calibri" panose="020F0502020204030204" pitchFamily="34" charset="0"/>
                      </a:endParaRPr>
                    </a:p>
                    <a:p>
                      <a:r>
                        <a:rPr lang="en-GB" sz="1200" dirty="0">
                          <a:solidFill>
                            <a:srgbClr val="002060"/>
                          </a:solidFill>
                          <a:latin typeface="Calibri" panose="020F0502020204030204" pitchFamily="34" charset="0"/>
                          <a:ea typeface="Calibri" panose="020F0502020204030204" pitchFamily="34" charset="0"/>
                          <a:cs typeface="Calibri" panose="020F0502020204030204" pitchFamily="34" charset="0"/>
                        </a:rPr>
                        <a:t>The personal a </a:t>
                      </a:r>
                    </a:p>
                    <a:p>
                      <a:endParaRPr lang="en-GB" sz="1200" dirty="0">
                        <a:solidFill>
                          <a:srgbClr val="002060"/>
                        </a:solidFill>
                        <a:latin typeface="Calibri" panose="020F0502020204030204" pitchFamily="34" charset="0"/>
                        <a:ea typeface="Calibri" panose="020F0502020204030204" pitchFamily="34" charset="0"/>
                        <a:cs typeface="Calibri" panose="020F0502020204030204" pitchFamily="34" charset="0"/>
                      </a:endParaRPr>
                    </a:p>
                    <a:p>
                      <a:r>
                        <a:rPr lang="en-GB" sz="1200" dirty="0" err="1">
                          <a:solidFill>
                            <a:srgbClr val="002060"/>
                          </a:solidFill>
                          <a:latin typeface="Calibri" panose="020F0502020204030204" pitchFamily="34" charset="0"/>
                          <a:ea typeface="Calibri" panose="020F0502020204030204" pitchFamily="34" charset="0"/>
                          <a:cs typeface="Calibri" panose="020F0502020204030204" pitchFamily="34" charset="0"/>
                        </a:rPr>
                        <a:t>Interesar</a:t>
                      </a:r>
                      <a:r>
                        <a:rPr lang="en-GB" sz="1200" dirty="0">
                          <a:solidFill>
                            <a:srgbClr val="002060"/>
                          </a:solidFill>
                          <a:latin typeface="Calibri" panose="020F0502020204030204" pitchFamily="34" charset="0"/>
                          <a:ea typeface="Calibri" panose="020F0502020204030204" pitchFamily="34" charset="0"/>
                          <a:cs typeface="Calibri" panose="020F0502020204030204" pitchFamily="34" charset="0"/>
                        </a:rPr>
                        <a:t> and importer</a:t>
                      </a:r>
                    </a:p>
                    <a:p>
                      <a:endParaRPr lang="en-GB" sz="1200" dirty="0">
                        <a:solidFill>
                          <a:srgbClr val="002060"/>
                        </a:solidFill>
                        <a:latin typeface="Calibri" panose="020F0502020204030204" pitchFamily="34" charset="0"/>
                        <a:ea typeface="Calibri" panose="020F0502020204030204" pitchFamily="34" charset="0"/>
                        <a:cs typeface="Calibri" panose="020F0502020204030204" pitchFamily="34" charset="0"/>
                      </a:endParaRPr>
                    </a:p>
                    <a:p>
                      <a:r>
                        <a:rPr lang="es-ES" sz="1200" dirty="0" err="1">
                          <a:solidFill>
                            <a:srgbClr val="002060"/>
                          </a:solidFill>
                          <a:latin typeface="Calibri" panose="020F0502020204030204" pitchFamily="34" charset="0"/>
                          <a:ea typeface="Calibri" panose="020F0502020204030204" pitchFamily="34" charset="0"/>
                          <a:cs typeface="Calibri" panose="020F0502020204030204" pitchFamily="34" charset="0"/>
                        </a:rPr>
                        <a:t>Reflexive</a:t>
                      </a:r>
                      <a:r>
                        <a:rPr lang="es-ES" sz="1200" dirty="0">
                          <a:solidFill>
                            <a:srgbClr val="002060"/>
                          </a:solidFill>
                          <a:latin typeface="Calibri" panose="020F0502020204030204" pitchFamily="34" charset="0"/>
                          <a:ea typeface="Calibri" panose="020F0502020204030204" pitchFamily="34" charset="0"/>
                          <a:cs typeface="Calibri" panose="020F0502020204030204" pitchFamily="34" charset="0"/>
                        </a:rPr>
                        <a:t> </a:t>
                      </a:r>
                      <a:r>
                        <a:rPr lang="es-ES" sz="1200" dirty="0" err="1">
                          <a:solidFill>
                            <a:srgbClr val="002060"/>
                          </a:solidFill>
                          <a:latin typeface="Calibri" panose="020F0502020204030204" pitchFamily="34" charset="0"/>
                          <a:ea typeface="Calibri" panose="020F0502020204030204" pitchFamily="34" charset="0"/>
                          <a:cs typeface="Calibri" panose="020F0502020204030204" pitchFamily="34" charset="0"/>
                        </a:rPr>
                        <a:t>verbs</a:t>
                      </a:r>
                      <a:endParaRPr lang="es-ES" sz="1200" dirty="0">
                        <a:solidFill>
                          <a:srgbClr val="002060"/>
                        </a:solidFill>
                        <a:latin typeface="Calibri" panose="020F0502020204030204" pitchFamily="34" charset="0"/>
                        <a:ea typeface="Calibri" panose="020F0502020204030204" pitchFamily="34" charset="0"/>
                        <a:cs typeface="Calibri" panose="020F0502020204030204" pitchFamily="34" charset="0"/>
                      </a:endParaRPr>
                    </a:p>
                    <a:p>
                      <a:r>
                        <a:rPr lang="es-ES" sz="1200" dirty="0">
                          <a:solidFill>
                            <a:srgbClr val="002060"/>
                          </a:solidFill>
                          <a:latin typeface="Calibri" panose="020F0502020204030204" pitchFamily="34" charset="0"/>
                          <a:ea typeface="Calibri" panose="020F0502020204030204" pitchFamily="34" charset="0"/>
                          <a:cs typeface="Calibri" panose="020F0502020204030204" pitchFamily="34" charset="0"/>
                        </a:rPr>
                        <a:t>llevarse (full </a:t>
                      </a:r>
                      <a:r>
                        <a:rPr lang="es-ES" sz="1200" dirty="0" err="1">
                          <a:solidFill>
                            <a:srgbClr val="002060"/>
                          </a:solidFill>
                          <a:latin typeface="Calibri" panose="020F0502020204030204" pitchFamily="34" charset="0"/>
                          <a:ea typeface="Calibri" panose="020F0502020204030204" pitchFamily="34" charset="0"/>
                          <a:cs typeface="Calibri" panose="020F0502020204030204" pitchFamily="34" charset="0"/>
                        </a:rPr>
                        <a:t>paradigm</a:t>
                      </a:r>
                      <a:r>
                        <a:rPr lang="es-ES" sz="1200" dirty="0">
                          <a:solidFill>
                            <a:srgbClr val="002060"/>
                          </a:solidFill>
                          <a:latin typeface="Calibri" panose="020F0502020204030204" pitchFamily="34" charset="0"/>
                          <a:ea typeface="Calibri" panose="020F0502020204030204" pitchFamily="34" charset="0"/>
                          <a:cs typeface="Calibri" panose="020F0502020204030204" pitchFamily="34" charset="0"/>
                        </a:rPr>
                        <a:t>)</a:t>
                      </a:r>
                    </a:p>
                    <a:p>
                      <a:r>
                        <a:rPr lang="es-ES" sz="1200" dirty="0">
                          <a:solidFill>
                            <a:srgbClr val="002060"/>
                          </a:solidFill>
                          <a:latin typeface="Calibri" panose="020F0502020204030204" pitchFamily="34" charset="0"/>
                          <a:ea typeface="Calibri" panose="020F0502020204030204" pitchFamily="34" charset="0"/>
                          <a:cs typeface="Calibri" panose="020F0502020204030204" pitchFamily="34" charset="0"/>
                        </a:rPr>
                        <a:t>pelearse, sentirse </a:t>
                      </a:r>
                    </a:p>
                    <a:p>
                      <a:r>
                        <a:rPr lang="es-ES" sz="1200" dirty="0">
                          <a:solidFill>
                            <a:srgbClr val="002060"/>
                          </a:solidFill>
                          <a:latin typeface="Calibri" panose="020F0502020204030204" pitchFamily="34" charset="0"/>
                          <a:ea typeface="Calibri" panose="020F0502020204030204" pitchFamily="34" charset="0"/>
                          <a:cs typeface="Calibri" panose="020F0502020204030204" pitchFamily="34" charset="0"/>
                        </a:rPr>
                        <a:t>divertirse, reírse</a:t>
                      </a:r>
                      <a:endParaRPr lang="en-GB" sz="1200" dirty="0">
                        <a:solidFill>
                          <a:srgbClr val="002060"/>
                        </a:solidFill>
                        <a:latin typeface="Calibri" panose="020F0502020204030204" pitchFamily="34" charset="0"/>
                        <a:ea typeface="Calibri" panose="020F0502020204030204" pitchFamily="34" charset="0"/>
                        <a:cs typeface="Calibri" panose="020F0502020204030204" pitchFamily="34" charset="0"/>
                      </a:endParaRPr>
                    </a:p>
                    <a:p>
                      <a:endParaRPr lang="en-GB" sz="1200" b="0" dirty="0">
                        <a:solidFill>
                          <a:srgbClr val="002060"/>
                        </a:solidFill>
                      </a:endParaRPr>
                    </a:p>
                  </a:txBody>
                  <a:tcPr>
                    <a:solidFill>
                      <a:schemeClr val="bg1"/>
                    </a:solidFill>
                  </a:tcPr>
                </a:tc>
                <a:tc>
                  <a:txBody>
                    <a:bodyPr/>
                    <a:lstStyle/>
                    <a:p>
                      <a:r>
                        <a:rPr lang="en-GB" sz="1200" b="0" dirty="0" err="1">
                          <a:solidFill>
                            <a:srgbClr val="002060"/>
                          </a:solidFill>
                        </a:rPr>
                        <a:t>Ssc</a:t>
                      </a:r>
                      <a:r>
                        <a:rPr lang="en-GB" sz="1200" b="0" dirty="0">
                          <a:solidFill>
                            <a:srgbClr val="002060"/>
                          </a:solidFill>
                        </a:rPr>
                        <a:t> – sound symbol correspondence</a:t>
                      </a:r>
                    </a:p>
                    <a:p>
                      <a:endParaRPr lang="en-GB" sz="1200" b="0" dirty="0">
                        <a:solidFill>
                          <a:srgbClr val="002060"/>
                        </a:solidFill>
                      </a:endParaRPr>
                    </a:p>
                    <a:p>
                      <a:endParaRPr lang="en-GB" sz="1200" b="0" dirty="0">
                        <a:solidFill>
                          <a:srgbClr val="002060"/>
                        </a:solidFill>
                      </a:endParaRPr>
                    </a:p>
                    <a:p>
                      <a:endParaRPr lang="en-GB" sz="1200" b="0" dirty="0">
                        <a:solidFill>
                          <a:srgbClr val="002060"/>
                        </a:solidFill>
                      </a:endParaRPr>
                    </a:p>
                    <a:p>
                      <a:r>
                        <a:rPr lang="en-GB" sz="1200" b="1" dirty="0">
                          <a:solidFill>
                            <a:srgbClr val="002060"/>
                          </a:solidFill>
                        </a:rPr>
                        <a:t>[h] [v/b] [j/</a:t>
                      </a:r>
                      <a:r>
                        <a:rPr lang="en-GB" sz="1200" b="1" dirty="0" err="1">
                          <a:solidFill>
                            <a:srgbClr val="002060"/>
                          </a:solidFill>
                        </a:rPr>
                        <a:t>ge</a:t>
                      </a:r>
                      <a:r>
                        <a:rPr lang="en-GB" sz="1200" b="1" dirty="0">
                          <a:solidFill>
                            <a:srgbClr val="002060"/>
                          </a:solidFill>
                        </a:rPr>
                        <a:t>/</a:t>
                      </a:r>
                      <a:r>
                        <a:rPr lang="en-GB" sz="1200" b="1" dirty="0" err="1">
                          <a:solidFill>
                            <a:srgbClr val="002060"/>
                          </a:solidFill>
                        </a:rPr>
                        <a:t>gi</a:t>
                      </a:r>
                      <a:r>
                        <a:rPr lang="en-GB" sz="1200" b="1" dirty="0">
                          <a:solidFill>
                            <a:srgbClr val="002060"/>
                          </a:solidFill>
                        </a:rPr>
                        <a:t>]</a:t>
                      </a:r>
                    </a:p>
                  </a:txBody>
                  <a:tcP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dirty="0">
                          <a:solidFill>
                            <a:srgbClr val="002060"/>
                          </a:solidFill>
                        </a:rPr>
                        <a:t>Blended learning</a:t>
                      </a:r>
                    </a:p>
                    <a:p>
                      <a:endParaRPr lang="en-GB" sz="1200" b="0" dirty="0">
                        <a:solidFill>
                          <a:srgbClr val="002060"/>
                        </a:solidFill>
                      </a:endParaRPr>
                    </a:p>
                    <a:p>
                      <a:endParaRPr lang="en-GB" sz="1200" b="0" dirty="0">
                        <a:solidFill>
                          <a:srgbClr val="002060"/>
                        </a:solidFill>
                      </a:endParaRPr>
                    </a:p>
                    <a:p>
                      <a:endParaRPr lang="en-GB" sz="1200" b="0" dirty="0">
                        <a:solidFill>
                          <a:srgbClr val="002060"/>
                        </a:solidFill>
                      </a:endParaRPr>
                    </a:p>
                    <a:p>
                      <a:endParaRPr lang="en-GB" sz="1200" dirty="0">
                        <a:solidFill>
                          <a:srgbClr val="002060"/>
                        </a:solidFill>
                      </a:endParaRPr>
                    </a:p>
                    <a:p>
                      <a:r>
                        <a:rPr lang="en-GB" sz="1200" dirty="0">
                          <a:solidFill>
                            <a:srgbClr val="002060"/>
                          </a:solidFill>
                        </a:rPr>
                        <a:t>Mixed word vocab lists to learn – 20-30 words per week</a:t>
                      </a:r>
                    </a:p>
                    <a:p>
                      <a:endParaRPr lang="en-GB" sz="1200" dirty="0">
                        <a:solidFill>
                          <a:srgbClr val="002060"/>
                        </a:solidFill>
                      </a:endParaRPr>
                    </a:p>
                    <a:p>
                      <a:r>
                        <a:rPr lang="en-GB" sz="1200" dirty="0">
                          <a:solidFill>
                            <a:srgbClr val="002060"/>
                          </a:solidFill>
                        </a:rPr>
                        <a:t>High frequency vocab relevant to context</a:t>
                      </a:r>
                    </a:p>
                    <a:p>
                      <a:endParaRPr lang="en-GB" sz="1200" dirty="0">
                        <a:solidFill>
                          <a:srgbClr val="002060"/>
                        </a:solidFill>
                      </a:endParaRPr>
                    </a:p>
                    <a:p>
                      <a:r>
                        <a:rPr lang="en-GB" sz="1200" dirty="0">
                          <a:solidFill>
                            <a:srgbClr val="002060"/>
                          </a:solidFill>
                        </a:rPr>
                        <a:t>Deepening vocabulary knowledge</a:t>
                      </a:r>
                    </a:p>
                    <a:p>
                      <a:endParaRPr lang="en-GB" sz="1200" b="0" dirty="0">
                        <a:solidFill>
                          <a:srgbClr val="002060"/>
                        </a:solidFill>
                      </a:endParaRPr>
                    </a:p>
                  </a:txBody>
                  <a:tcP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dirty="0">
                          <a:solidFill>
                            <a:srgbClr val="002060"/>
                          </a:solidFill>
                        </a:rPr>
                        <a:t>SMSC links</a:t>
                      </a:r>
                    </a:p>
                    <a:p>
                      <a:endParaRPr lang="en-GB" sz="1200" b="0" dirty="0">
                        <a:solidFill>
                          <a:srgbClr val="002060"/>
                        </a:solidFill>
                      </a:endParaRPr>
                    </a:p>
                    <a:p>
                      <a:endParaRPr lang="en-GB" sz="1200" b="0" dirty="0">
                        <a:solidFill>
                          <a:srgbClr val="002060"/>
                        </a:solidFill>
                      </a:endParaRPr>
                    </a:p>
                    <a:p>
                      <a:endParaRPr lang="en-GB" sz="1200" b="0" dirty="0">
                        <a:solidFill>
                          <a:srgbClr val="002060"/>
                        </a:solidFill>
                      </a:endParaRPr>
                    </a:p>
                    <a:p>
                      <a:endParaRPr lang="en-GB" sz="1200" dirty="0">
                        <a:solidFill>
                          <a:srgbClr val="002060"/>
                        </a:solidFill>
                      </a:endParaRPr>
                    </a:p>
                    <a:p>
                      <a:r>
                        <a:rPr lang="en-GB" sz="1200" b="1" dirty="0">
                          <a:solidFill>
                            <a:srgbClr val="002060"/>
                          </a:solidFill>
                        </a:rPr>
                        <a:t>British values  - Respect and Tolerance</a:t>
                      </a:r>
                    </a:p>
                    <a:p>
                      <a:endParaRPr lang="en-GB" sz="1200" b="1" dirty="0">
                        <a:solidFill>
                          <a:srgbClr val="002060"/>
                        </a:solidFill>
                      </a:endParaRPr>
                    </a:p>
                    <a:p>
                      <a:r>
                        <a:rPr lang="en-GB" sz="1200" b="1" dirty="0">
                          <a:solidFill>
                            <a:srgbClr val="002060"/>
                          </a:solidFill>
                        </a:rPr>
                        <a:t>Positive role models and healthy friendships and relationship</a:t>
                      </a:r>
                    </a:p>
                  </a:txBody>
                  <a:tcPr>
                    <a:solidFill>
                      <a:schemeClr val="bg1"/>
                    </a:solidFill>
                  </a:tcPr>
                </a:tc>
                <a:extLst>
                  <a:ext uri="{0D108BD9-81ED-4DB2-BD59-A6C34878D82A}">
                    <a16:rowId xmlns:a16="http://schemas.microsoft.com/office/drawing/2014/main" val="3331746310"/>
                  </a:ext>
                </a:extLst>
              </a:tr>
            </a:tbl>
          </a:graphicData>
        </a:graphic>
      </p:graphicFrame>
      <p:pic>
        <p:nvPicPr>
          <p:cNvPr id="3" name="Picture 2">
            <a:extLst>
              <a:ext uri="{FF2B5EF4-FFF2-40B4-BE49-F238E27FC236}">
                <a16:creationId xmlns:a16="http://schemas.microsoft.com/office/drawing/2014/main" id="{661565B4-ECE9-4E5A-B1FA-F69B6199AF81}"/>
              </a:ext>
            </a:extLst>
          </p:cNvPr>
          <p:cNvPicPr>
            <a:picLocks noChangeAspect="1"/>
          </p:cNvPicPr>
          <p:nvPr/>
        </p:nvPicPr>
        <p:blipFill rotWithShape="1">
          <a:blip r:embed="rId2"/>
          <a:srcRect l="63942" t="31033" r="13942" b="13207"/>
          <a:stretch/>
        </p:blipFill>
        <p:spPr>
          <a:xfrm>
            <a:off x="2505824" y="473288"/>
            <a:ext cx="548640" cy="523702"/>
          </a:xfrm>
          <a:prstGeom prst="rect">
            <a:avLst/>
          </a:prstGeom>
        </p:spPr>
      </p:pic>
      <p:pic>
        <p:nvPicPr>
          <p:cNvPr id="4" name="Picture 3">
            <a:extLst>
              <a:ext uri="{FF2B5EF4-FFF2-40B4-BE49-F238E27FC236}">
                <a16:creationId xmlns:a16="http://schemas.microsoft.com/office/drawing/2014/main" id="{D5039B46-20A8-40F7-9104-7A0944DC6172}"/>
              </a:ext>
            </a:extLst>
          </p:cNvPr>
          <p:cNvPicPr>
            <a:picLocks noChangeAspect="1"/>
          </p:cNvPicPr>
          <p:nvPr/>
        </p:nvPicPr>
        <p:blipFill rotWithShape="1">
          <a:blip r:embed="rId2"/>
          <a:srcRect l="5970" t="30147" r="72583" b="14092"/>
          <a:stretch/>
        </p:blipFill>
        <p:spPr>
          <a:xfrm>
            <a:off x="4729478" y="573577"/>
            <a:ext cx="532015" cy="523703"/>
          </a:xfrm>
          <a:prstGeom prst="rect">
            <a:avLst/>
          </a:prstGeom>
        </p:spPr>
      </p:pic>
      <p:pic>
        <p:nvPicPr>
          <p:cNvPr id="5" name="Picture 4">
            <a:extLst>
              <a:ext uri="{FF2B5EF4-FFF2-40B4-BE49-F238E27FC236}">
                <a16:creationId xmlns:a16="http://schemas.microsoft.com/office/drawing/2014/main" id="{FD9B0904-0E90-4EE6-B593-720C4BA4DB90}"/>
              </a:ext>
            </a:extLst>
          </p:cNvPr>
          <p:cNvPicPr>
            <a:picLocks noChangeAspect="1"/>
          </p:cNvPicPr>
          <p:nvPr/>
        </p:nvPicPr>
        <p:blipFill rotWithShape="1">
          <a:blip r:embed="rId2"/>
          <a:srcRect l="33113" t="32803" r="43095" b="14977"/>
          <a:stretch/>
        </p:blipFill>
        <p:spPr>
          <a:xfrm>
            <a:off x="1337885" y="461969"/>
            <a:ext cx="590205" cy="490452"/>
          </a:xfrm>
          <a:prstGeom prst="rect">
            <a:avLst/>
          </a:prstGeom>
        </p:spPr>
      </p:pic>
      <p:cxnSp>
        <p:nvCxnSpPr>
          <p:cNvPr id="7" name="Straight Connector 6">
            <a:extLst>
              <a:ext uri="{FF2B5EF4-FFF2-40B4-BE49-F238E27FC236}">
                <a16:creationId xmlns:a16="http://schemas.microsoft.com/office/drawing/2014/main" id="{EB2A7285-F601-41C8-B42E-C94D951CF976}"/>
              </a:ext>
            </a:extLst>
          </p:cNvPr>
          <p:cNvCxnSpPr>
            <a:cxnSpLocks/>
          </p:cNvCxnSpPr>
          <p:nvPr/>
        </p:nvCxnSpPr>
        <p:spPr>
          <a:xfrm>
            <a:off x="266007" y="1030779"/>
            <a:ext cx="9617826" cy="0"/>
          </a:xfrm>
          <a:prstGeom prst="line">
            <a:avLst/>
          </a:prstGeom>
        </p:spPr>
        <p:style>
          <a:lnRef idx="1">
            <a:schemeClr val="dk1"/>
          </a:lnRef>
          <a:fillRef idx="0">
            <a:schemeClr val="dk1"/>
          </a:fillRef>
          <a:effectRef idx="0">
            <a:schemeClr val="dk1"/>
          </a:effectRef>
          <a:fontRef idx="minor">
            <a:schemeClr val="tx1"/>
          </a:fontRef>
        </p:style>
      </p:cxnSp>
      <p:pic>
        <p:nvPicPr>
          <p:cNvPr id="9" name="Picture 8">
            <a:extLst>
              <a:ext uri="{FF2B5EF4-FFF2-40B4-BE49-F238E27FC236}">
                <a16:creationId xmlns:a16="http://schemas.microsoft.com/office/drawing/2014/main" id="{9ACB8F44-E1EE-433E-A5D8-87584D108BB0}"/>
              </a:ext>
            </a:extLst>
          </p:cNvPr>
          <p:cNvPicPr>
            <a:picLocks noChangeAspect="1"/>
          </p:cNvPicPr>
          <p:nvPr/>
        </p:nvPicPr>
        <p:blipFill>
          <a:blip r:embed="rId3"/>
          <a:stretch>
            <a:fillRect/>
          </a:stretch>
        </p:blipFill>
        <p:spPr>
          <a:xfrm>
            <a:off x="8279476" y="438270"/>
            <a:ext cx="540328" cy="592509"/>
          </a:xfrm>
          <a:prstGeom prst="rect">
            <a:avLst/>
          </a:prstGeom>
        </p:spPr>
      </p:pic>
      <p:sp>
        <p:nvSpPr>
          <p:cNvPr id="10" name="TextBox 9">
            <a:extLst>
              <a:ext uri="{FF2B5EF4-FFF2-40B4-BE49-F238E27FC236}">
                <a16:creationId xmlns:a16="http://schemas.microsoft.com/office/drawing/2014/main" id="{570F08EC-758C-47D4-9CCF-9439D166FBF0}"/>
              </a:ext>
            </a:extLst>
          </p:cNvPr>
          <p:cNvSpPr txBox="1"/>
          <p:nvPr/>
        </p:nvSpPr>
        <p:spPr>
          <a:xfrm>
            <a:off x="10026997" y="182880"/>
            <a:ext cx="1898996" cy="4339650"/>
          </a:xfrm>
          <a:prstGeom prst="rect">
            <a:avLst/>
          </a:prstGeom>
          <a:solidFill>
            <a:srgbClr val="FFFF00"/>
          </a:solidFill>
          <a:ln>
            <a:solidFill>
              <a:srgbClr val="002060"/>
            </a:solidFill>
          </a:ln>
        </p:spPr>
        <p:txBody>
          <a:bodyPr wrap="square" rtlCol="0">
            <a:spAutoFit/>
          </a:bodyPr>
          <a:lstStyle/>
          <a:p>
            <a:r>
              <a:rPr lang="en-GB" sz="1200" b="1" dirty="0">
                <a:solidFill>
                  <a:srgbClr val="002060"/>
                </a:solidFill>
              </a:rPr>
              <a:t>Big picture</a:t>
            </a:r>
          </a:p>
          <a:p>
            <a:endParaRPr lang="en-GB" sz="1200" b="1" dirty="0">
              <a:solidFill>
                <a:srgbClr val="002060"/>
              </a:solidFill>
            </a:endParaRPr>
          </a:p>
          <a:p>
            <a:endParaRPr lang="en-GB" sz="1200" b="1" dirty="0">
              <a:solidFill>
                <a:srgbClr val="002060"/>
              </a:solidFill>
            </a:endParaRPr>
          </a:p>
          <a:p>
            <a:endParaRPr lang="en-GB" sz="1200" b="1" dirty="0">
              <a:solidFill>
                <a:srgbClr val="002060"/>
              </a:solidFill>
            </a:endParaRPr>
          </a:p>
          <a:p>
            <a:endParaRPr lang="en-GB" sz="1200" b="1" dirty="0">
              <a:solidFill>
                <a:srgbClr val="002060"/>
              </a:solidFill>
            </a:endParaRPr>
          </a:p>
          <a:p>
            <a:r>
              <a:rPr lang="en-GB" sz="1200" b="1" dirty="0">
                <a:solidFill>
                  <a:srgbClr val="002060"/>
                </a:solidFill>
              </a:rPr>
              <a:t>Using vocabulary to describe people learnt in year 8 to talk about the people in our lives in greater detail</a:t>
            </a:r>
          </a:p>
          <a:p>
            <a:endParaRPr lang="en-GB" sz="1200" b="1" dirty="0">
              <a:solidFill>
                <a:srgbClr val="002060"/>
              </a:solidFill>
            </a:endParaRPr>
          </a:p>
          <a:p>
            <a:r>
              <a:rPr lang="en-GB" sz="1200" b="1" dirty="0">
                <a:solidFill>
                  <a:srgbClr val="002060"/>
                </a:solidFill>
              </a:rPr>
              <a:t>Learning about different family set-ups</a:t>
            </a:r>
          </a:p>
          <a:p>
            <a:endParaRPr lang="en-GB" sz="1200" b="1" dirty="0">
              <a:solidFill>
                <a:srgbClr val="002060"/>
              </a:solidFill>
            </a:endParaRPr>
          </a:p>
          <a:p>
            <a:r>
              <a:rPr lang="en-GB" sz="1200" b="1" dirty="0">
                <a:solidFill>
                  <a:srgbClr val="002060"/>
                </a:solidFill>
              </a:rPr>
              <a:t>Considering what’s important to you in your relationships with others</a:t>
            </a:r>
          </a:p>
          <a:p>
            <a:endParaRPr lang="en-GB" sz="1200" b="1" dirty="0">
              <a:solidFill>
                <a:srgbClr val="002060"/>
              </a:solidFill>
            </a:endParaRPr>
          </a:p>
          <a:p>
            <a:r>
              <a:rPr lang="en-GB" sz="1200" b="1" dirty="0">
                <a:solidFill>
                  <a:srgbClr val="002060"/>
                </a:solidFill>
              </a:rPr>
              <a:t>Covering the key structures needed to continue this topic at GCSE level.</a:t>
            </a:r>
          </a:p>
          <a:p>
            <a:endParaRPr lang="en-GB" sz="1200" b="1" dirty="0">
              <a:solidFill>
                <a:srgbClr val="002060"/>
              </a:solidFill>
            </a:endParaRPr>
          </a:p>
        </p:txBody>
      </p:sp>
      <p:pic>
        <p:nvPicPr>
          <p:cNvPr id="13" name="Picture 12">
            <a:extLst>
              <a:ext uri="{FF2B5EF4-FFF2-40B4-BE49-F238E27FC236}">
                <a16:creationId xmlns:a16="http://schemas.microsoft.com/office/drawing/2014/main" id="{E341412D-2939-4911-B9D8-AC576C183992}"/>
              </a:ext>
            </a:extLst>
          </p:cNvPr>
          <p:cNvPicPr>
            <a:picLocks noChangeAspect="1"/>
          </p:cNvPicPr>
          <p:nvPr/>
        </p:nvPicPr>
        <p:blipFill>
          <a:blip r:embed="rId4"/>
          <a:stretch>
            <a:fillRect/>
          </a:stretch>
        </p:blipFill>
        <p:spPr>
          <a:xfrm>
            <a:off x="10148893" y="521251"/>
            <a:ext cx="518205" cy="371888"/>
          </a:xfrm>
          <a:prstGeom prst="rect">
            <a:avLst/>
          </a:prstGeom>
        </p:spPr>
      </p:pic>
    </p:spTree>
    <p:extLst>
      <p:ext uri="{BB962C8B-B14F-4D97-AF65-F5344CB8AC3E}">
        <p14:creationId xmlns:p14="http://schemas.microsoft.com/office/powerpoint/2010/main" val="11528984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6B014FA9-F5C5-4899-9385-E8B05A628415}"/>
              </a:ext>
            </a:extLst>
          </p:cNvPr>
          <p:cNvGraphicFramePr>
            <a:graphicFrameLocks noGrp="1"/>
          </p:cNvGraphicFramePr>
          <p:nvPr>
            <p:extLst>
              <p:ext uri="{D42A27DB-BD31-4B8C-83A1-F6EECF244321}">
                <p14:modId xmlns:p14="http://schemas.microsoft.com/office/powerpoint/2010/main" val="630534644"/>
              </p:ext>
            </p:extLst>
          </p:nvPr>
        </p:nvGraphicFramePr>
        <p:xfrm>
          <a:off x="174567" y="182880"/>
          <a:ext cx="9852430" cy="6675120"/>
        </p:xfrm>
        <a:graphic>
          <a:graphicData uri="http://schemas.openxmlformats.org/drawingml/2006/table">
            <a:tbl>
              <a:tblPr firstRow="1" bandRow="1">
                <a:tableStyleId>{5C22544A-7EE6-4342-B048-85BDC9FD1C3A}</a:tableStyleId>
              </a:tblPr>
              <a:tblGrid>
                <a:gridCol w="1970486">
                  <a:extLst>
                    <a:ext uri="{9D8B030D-6E8A-4147-A177-3AD203B41FA5}">
                      <a16:colId xmlns:a16="http://schemas.microsoft.com/office/drawing/2014/main" val="1080716420"/>
                    </a:ext>
                  </a:extLst>
                </a:gridCol>
                <a:gridCol w="1970486">
                  <a:extLst>
                    <a:ext uri="{9D8B030D-6E8A-4147-A177-3AD203B41FA5}">
                      <a16:colId xmlns:a16="http://schemas.microsoft.com/office/drawing/2014/main" val="146802131"/>
                    </a:ext>
                  </a:extLst>
                </a:gridCol>
                <a:gridCol w="1970486">
                  <a:extLst>
                    <a:ext uri="{9D8B030D-6E8A-4147-A177-3AD203B41FA5}">
                      <a16:colId xmlns:a16="http://schemas.microsoft.com/office/drawing/2014/main" val="1359350500"/>
                    </a:ext>
                  </a:extLst>
                </a:gridCol>
                <a:gridCol w="1970486">
                  <a:extLst>
                    <a:ext uri="{9D8B030D-6E8A-4147-A177-3AD203B41FA5}">
                      <a16:colId xmlns:a16="http://schemas.microsoft.com/office/drawing/2014/main" val="1117149984"/>
                    </a:ext>
                  </a:extLst>
                </a:gridCol>
                <a:gridCol w="1970486">
                  <a:extLst>
                    <a:ext uri="{9D8B030D-6E8A-4147-A177-3AD203B41FA5}">
                      <a16:colId xmlns:a16="http://schemas.microsoft.com/office/drawing/2014/main" val="1903769619"/>
                    </a:ext>
                  </a:extLst>
                </a:gridCol>
              </a:tblGrid>
              <a:tr h="370840">
                <a:tc>
                  <a:txBody>
                    <a:bodyPr/>
                    <a:lstStyle/>
                    <a:p>
                      <a:r>
                        <a:rPr lang="en-GB" sz="1200" u="sng" dirty="0">
                          <a:solidFill>
                            <a:srgbClr val="002060"/>
                          </a:solidFill>
                        </a:rPr>
                        <a:t>Year 9 Summer Term 2</a:t>
                      </a:r>
                    </a:p>
                    <a:p>
                      <a:r>
                        <a:rPr lang="en-GB" sz="1200" u="sng" dirty="0">
                          <a:solidFill>
                            <a:srgbClr val="002060"/>
                          </a:solidFill>
                        </a:rPr>
                        <a:t>Key knowledge</a:t>
                      </a:r>
                    </a:p>
                    <a:p>
                      <a:endParaRPr lang="en-GB" sz="1200" u="sng" dirty="0">
                        <a:solidFill>
                          <a:srgbClr val="002060"/>
                        </a:solidFill>
                      </a:endParaRPr>
                    </a:p>
                    <a:p>
                      <a:endParaRPr lang="en-GB" sz="1200" u="sng" dirty="0">
                        <a:solidFill>
                          <a:srgbClr val="002060"/>
                        </a:solidFill>
                      </a:endParaRPr>
                    </a:p>
                    <a:p>
                      <a:endParaRPr lang="en-GB" sz="1200" u="sng" dirty="0">
                        <a:solidFill>
                          <a:srgbClr val="002060"/>
                        </a:solidFill>
                      </a:endParaRPr>
                    </a:p>
                    <a:p>
                      <a:r>
                        <a:rPr lang="en-GB" sz="1200" i="1" u="sng" dirty="0">
                          <a:solidFill>
                            <a:srgbClr val="002060"/>
                          </a:solidFill>
                        </a:rPr>
                        <a:t>Mi </a:t>
                      </a:r>
                      <a:r>
                        <a:rPr lang="en-GB" sz="1200" i="1" u="sng" dirty="0" err="1">
                          <a:solidFill>
                            <a:srgbClr val="002060"/>
                          </a:solidFill>
                        </a:rPr>
                        <a:t>gente</a:t>
                      </a:r>
                      <a:r>
                        <a:rPr lang="en-GB" sz="1200" i="1" u="sng" dirty="0">
                          <a:solidFill>
                            <a:srgbClr val="002060"/>
                          </a:solidFill>
                        </a:rPr>
                        <a:t>, mi </a:t>
                      </a:r>
                      <a:r>
                        <a:rPr lang="en-GB" sz="1200" i="1" u="sng" dirty="0" err="1">
                          <a:solidFill>
                            <a:srgbClr val="002060"/>
                          </a:solidFill>
                        </a:rPr>
                        <a:t>mundo</a:t>
                      </a:r>
                      <a:endParaRPr lang="en-GB" sz="1200" i="1" u="sng" dirty="0">
                        <a:solidFill>
                          <a:srgbClr val="002060"/>
                        </a:solidFill>
                      </a:endParaRPr>
                    </a:p>
                    <a:p>
                      <a:endParaRPr lang="en-GB" sz="1200" dirty="0">
                        <a:solidFill>
                          <a:srgbClr val="002060"/>
                        </a:solidFill>
                        <a:latin typeface="Calibri" panose="020F0502020204030204" pitchFamily="34" charset="0"/>
                        <a:ea typeface="Calibri" panose="020F0502020204030204" pitchFamily="34" charset="0"/>
                        <a:cs typeface="Calibri" panose="020F0502020204030204" pitchFamily="34" charset="0"/>
                      </a:endParaRPr>
                    </a:p>
                    <a:p>
                      <a:r>
                        <a:rPr lang="en-GB" sz="1200" dirty="0">
                          <a:solidFill>
                            <a:srgbClr val="002060"/>
                          </a:solidFill>
                          <a:latin typeface="Calibri" panose="020F0502020204030204" pitchFamily="34" charset="0"/>
                          <a:ea typeface="Calibri" panose="020F0502020204030204" pitchFamily="34" charset="0"/>
                          <a:cs typeface="Calibri" panose="020F0502020204030204" pitchFamily="34" charset="0"/>
                        </a:rPr>
                        <a:t>Talking about your identity and what matters to you  </a:t>
                      </a:r>
                    </a:p>
                    <a:p>
                      <a:endParaRPr lang="en-GB" sz="1200" dirty="0">
                        <a:solidFill>
                          <a:srgbClr val="002060"/>
                        </a:solidFill>
                        <a:latin typeface="Calibri" panose="020F0502020204030204" pitchFamily="34" charset="0"/>
                        <a:ea typeface="Calibri" panose="020F0502020204030204" pitchFamily="34" charset="0"/>
                        <a:cs typeface="Calibri" panose="020F0502020204030204" pitchFamily="34" charset="0"/>
                      </a:endParaRPr>
                    </a:p>
                    <a:p>
                      <a:r>
                        <a:rPr lang="en-GB" sz="1200" dirty="0">
                          <a:solidFill>
                            <a:srgbClr val="002060"/>
                          </a:solidFill>
                          <a:latin typeface="Calibri" panose="020F0502020204030204" pitchFamily="34" charset="0"/>
                          <a:ea typeface="Calibri" panose="020F0502020204030204" pitchFamily="34" charset="0"/>
                          <a:cs typeface="Calibri" panose="020F0502020204030204" pitchFamily="34" charset="0"/>
                        </a:rPr>
                        <a:t>Using direct and indirect object</a:t>
                      </a:r>
                    </a:p>
                    <a:p>
                      <a:endParaRPr lang="en-GB" sz="1200" dirty="0">
                        <a:solidFill>
                          <a:srgbClr val="002060"/>
                        </a:solidFill>
                        <a:latin typeface="Calibri" panose="020F0502020204030204" pitchFamily="34" charset="0"/>
                        <a:ea typeface="Calibri" panose="020F0502020204030204" pitchFamily="34" charset="0"/>
                        <a:cs typeface="Calibri" panose="020F0502020204030204" pitchFamily="34" charset="0"/>
                      </a:endParaRPr>
                    </a:p>
                    <a:p>
                      <a:r>
                        <a:rPr lang="en-GB" sz="1200" dirty="0">
                          <a:solidFill>
                            <a:srgbClr val="002060"/>
                          </a:solidFill>
                          <a:latin typeface="Calibri" panose="020F0502020204030204" pitchFamily="34" charset="0"/>
                          <a:ea typeface="Calibri" panose="020F0502020204030204" pitchFamily="34" charset="0"/>
                          <a:cs typeface="Calibri" panose="020F0502020204030204" pitchFamily="34" charset="0"/>
                        </a:rPr>
                        <a:t>Talking about problems and giving advice</a:t>
                      </a:r>
                    </a:p>
                    <a:p>
                      <a:endParaRPr lang="en-GB" sz="1200" dirty="0">
                        <a:solidFill>
                          <a:srgbClr val="002060"/>
                        </a:solidFill>
                        <a:latin typeface="Calibri" panose="020F0502020204030204" pitchFamily="34" charset="0"/>
                        <a:ea typeface="Calibri" panose="020F0502020204030204" pitchFamily="34" charset="0"/>
                        <a:cs typeface="Calibri" panose="020F0502020204030204" pitchFamily="34" charset="0"/>
                      </a:endParaRPr>
                    </a:p>
                    <a:p>
                      <a:r>
                        <a:rPr lang="en-GB" sz="1200" dirty="0">
                          <a:solidFill>
                            <a:srgbClr val="002060"/>
                          </a:solidFill>
                          <a:latin typeface="Calibri" panose="020F0502020204030204" pitchFamily="34" charset="0"/>
                          <a:ea typeface="Calibri" panose="020F0502020204030204" pitchFamily="34" charset="0"/>
                          <a:cs typeface="Calibri" panose="020F0502020204030204" pitchFamily="34" charset="0"/>
                        </a:rPr>
                        <a:t>Using </a:t>
                      </a:r>
                      <a:r>
                        <a:rPr lang="en-GB" sz="1200" dirty="0" err="1">
                          <a:solidFill>
                            <a:srgbClr val="002060"/>
                          </a:solidFill>
                          <a:latin typeface="Calibri" panose="020F0502020204030204" pitchFamily="34" charset="0"/>
                          <a:ea typeface="Calibri" panose="020F0502020204030204" pitchFamily="34" charset="0"/>
                          <a:cs typeface="Calibri" panose="020F0502020204030204" pitchFamily="34" charset="0"/>
                        </a:rPr>
                        <a:t>estar</a:t>
                      </a:r>
                      <a:r>
                        <a:rPr lang="en-GB" sz="1200" dirty="0">
                          <a:solidFill>
                            <a:srgbClr val="002060"/>
                          </a:solidFill>
                          <a:latin typeface="Calibri" panose="020F0502020204030204" pitchFamily="34" charset="0"/>
                          <a:ea typeface="Calibri" panose="020F0502020204030204" pitchFamily="34" charset="0"/>
                          <a:cs typeface="Calibri" panose="020F0502020204030204" pitchFamily="34" charset="0"/>
                        </a:rPr>
                        <a:t> to express moods</a:t>
                      </a:r>
                    </a:p>
                    <a:p>
                      <a:endParaRPr lang="en-GB" sz="1200" dirty="0">
                        <a:solidFill>
                          <a:srgbClr val="002060"/>
                        </a:solidFill>
                        <a:latin typeface="Calibri" panose="020F0502020204030204" pitchFamily="34" charset="0"/>
                        <a:ea typeface="Calibri" panose="020F0502020204030204" pitchFamily="34" charset="0"/>
                        <a:cs typeface="Calibri" panose="020F0502020204030204" pitchFamily="34" charset="0"/>
                      </a:endParaRPr>
                    </a:p>
                    <a:p>
                      <a:r>
                        <a:rPr lang="en-GB" sz="1200" dirty="0">
                          <a:solidFill>
                            <a:srgbClr val="002060"/>
                          </a:solidFill>
                          <a:latin typeface="Calibri" panose="020F0502020204030204" pitchFamily="34" charset="0"/>
                          <a:ea typeface="Calibri" panose="020F0502020204030204" pitchFamily="34" charset="0"/>
                          <a:cs typeface="Calibri" panose="020F0502020204030204" pitchFamily="34" charset="0"/>
                        </a:rPr>
                        <a:t>Talking about family celebrations</a:t>
                      </a:r>
                    </a:p>
                    <a:p>
                      <a:endParaRPr lang="en-GB" sz="1200" dirty="0">
                        <a:solidFill>
                          <a:srgbClr val="002060"/>
                        </a:solidFill>
                        <a:latin typeface="Calibri" panose="020F0502020204030204" pitchFamily="34" charset="0"/>
                        <a:ea typeface="Calibri" panose="020F0502020204030204" pitchFamily="34" charset="0"/>
                        <a:cs typeface="Calibri" panose="020F0502020204030204" pitchFamily="34" charset="0"/>
                      </a:endParaRPr>
                    </a:p>
                    <a:p>
                      <a:r>
                        <a:rPr lang="en-GB" sz="1200" dirty="0">
                          <a:solidFill>
                            <a:srgbClr val="002060"/>
                          </a:solidFill>
                          <a:latin typeface="Calibri" panose="020F0502020204030204" pitchFamily="34" charset="0"/>
                          <a:ea typeface="Calibri" panose="020F0502020204030204" pitchFamily="34" charset="0"/>
                          <a:cs typeface="Calibri" panose="020F0502020204030204" pitchFamily="34" charset="0"/>
                        </a:rPr>
                        <a:t>Using a range of </a:t>
                      </a:r>
                      <a:r>
                        <a:rPr lang="en-GB" sz="1200" dirty="0" err="1">
                          <a:solidFill>
                            <a:srgbClr val="002060"/>
                          </a:solidFill>
                          <a:latin typeface="Calibri" panose="020F0502020204030204" pitchFamily="34" charset="0"/>
                          <a:ea typeface="Calibri" panose="020F0502020204030204" pitchFamily="34" charset="0"/>
                          <a:cs typeface="Calibri" panose="020F0502020204030204" pitchFamily="34" charset="0"/>
                        </a:rPr>
                        <a:t>preterite</a:t>
                      </a:r>
                      <a:r>
                        <a:rPr lang="en-GB" sz="1200" dirty="0">
                          <a:solidFill>
                            <a:srgbClr val="002060"/>
                          </a:solidFill>
                          <a:latin typeface="Calibri" panose="020F0502020204030204" pitchFamily="34" charset="0"/>
                          <a:ea typeface="Calibri" panose="020F0502020204030204" pitchFamily="34" charset="0"/>
                          <a:cs typeface="Calibri" panose="020F0502020204030204" pitchFamily="34" charset="0"/>
                        </a:rPr>
                        <a:t> tense verb forms</a:t>
                      </a:r>
                    </a:p>
                    <a:p>
                      <a:endParaRPr lang="en-GB" sz="1200" u="sng" dirty="0">
                        <a:solidFill>
                          <a:srgbClr val="002060"/>
                        </a:solidFill>
                      </a:endParaRPr>
                    </a:p>
                    <a:p>
                      <a:r>
                        <a:rPr lang="en-GB" sz="1200" u="sng" dirty="0">
                          <a:solidFill>
                            <a:srgbClr val="002060"/>
                          </a:solidFill>
                        </a:rPr>
                        <a:t>Key questions</a:t>
                      </a:r>
                    </a:p>
                    <a:p>
                      <a:pPr marL="0" indent="0">
                        <a:buFont typeface="Arial" panose="020B0604020202020204" pitchFamily="34" charset="0"/>
                        <a:buNone/>
                      </a:pPr>
                      <a:r>
                        <a:rPr lang="en-GB" sz="1200" u="sng" dirty="0">
                          <a:solidFill>
                            <a:srgbClr val="002060"/>
                          </a:solidFill>
                        </a:rPr>
                        <a:t>¿</a:t>
                      </a:r>
                      <a:r>
                        <a:rPr lang="en-GB" sz="1200" u="sng" dirty="0" err="1">
                          <a:solidFill>
                            <a:srgbClr val="002060"/>
                          </a:solidFill>
                        </a:rPr>
                        <a:t>Cómo</a:t>
                      </a:r>
                      <a:r>
                        <a:rPr lang="en-GB" sz="1200" u="sng" dirty="0">
                          <a:solidFill>
                            <a:srgbClr val="002060"/>
                          </a:solidFill>
                        </a:rPr>
                        <a:t> </a:t>
                      </a:r>
                      <a:r>
                        <a:rPr lang="en-GB" sz="1200" u="sng" dirty="0" err="1">
                          <a:solidFill>
                            <a:srgbClr val="002060"/>
                          </a:solidFill>
                        </a:rPr>
                        <a:t>eres</a:t>
                      </a:r>
                      <a:r>
                        <a:rPr lang="en-GB" sz="1200" u="sng" dirty="0">
                          <a:solidFill>
                            <a:srgbClr val="002060"/>
                          </a:solidFill>
                        </a:rPr>
                        <a:t>?</a:t>
                      </a:r>
                    </a:p>
                    <a:p>
                      <a:pPr marL="0" indent="0">
                        <a:buFont typeface="Arial" panose="020B0604020202020204" pitchFamily="34" charset="0"/>
                        <a:buNone/>
                      </a:pPr>
                      <a:r>
                        <a:rPr lang="es-ES" sz="1200" u="sng" dirty="0">
                          <a:solidFill>
                            <a:srgbClr val="002060"/>
                          </a:solidFill>
                        </a:rPr>
                        <a:t>¿Qué es lo más importante para ti?</a:t>
                      </a:r>
                      <a:endParaRPr lang="en-GB" sz="1200" u="sng" dirty="0">
                        <a:solidFill>
                          <a:srgbClr val="002060"/>
                        </a:solidFill>
                      </a:endParaRPr>
                    </a:p>
                    <a:p>
                      <a:pPr marL="0" indent="0">
                        <a:buFont typeface="Arial" panose="020B0604020202020204" pitchFamily="34" charset="0"/>
                        <a:buNone/>
                      </a:pPr>
                      <a:r>
                        <a:rPr lang="es-ES" sz="1200" u="sng" dirty="0">
                          <a:solidFill>
                            <a:srgbClr val="002060"/>
                          </a:solidFill>
                        </a:rPr>
                        <a:t>¿Qué piensas de las redes sociales?</a:t>
                      </a:r>
                    </a:p>
                    <a:p>
                      <a:pPr marL="0" indent="0">
                        <a:buFont typeface="Arial" panose="020B0604020202020204" pitchFamily="34" charset="0"/>
                        <a:buNone/>
                      </a:pPr>
                      <a:r>
                        <a:rPr lang="en-GB" sz="1200" u="sng" dirty="0">
                          <a:solidFill>
                            <a:srgbClr val="002060"/>
                          </a:solidFill>
                        </a:rPr>
                        <a:t>¿</a:t>
                      </a:r>
                      <a:r>
                        <a:rPr lang="en-GB" sz="1200" u="sng" dirty="0" err="1">
                          <a:solidFill>
                            <a:srgbClr val="002060"/>
                          </a:solidFill>
                        </a:rPr>
                        <a:t>Qué</a:t>
                      </a:r>
                      <a:r>
                        <a:rPr lang="en-GB" sz="1200" u="sng" dirty="0">
                          <a:solidFill>
                            <a:srgbClr val="002060"/>
                          </a:solidFill>
                        </a:rPr>
                        <a:t> </a:t>
                      </a:r>
                      <a:r>
                        <a:rPr lang="en-GB" sz="1200" u="sng" dirty="0" err="1">
                          <a:solidFill>
                            <a:srgbClr val="002060"/>
                          </a:solidFill>
                        </a:rPr>
                        <a:t>puedo</a:t>
                      </a:r>
                      <a:r>
                        <a:rPr lang="en-GB" sz="1200" u="sng" dirty="0">
                          <a:solidFill>
                            <a:srgbClr val="002060"/>
                          </a:solidFill>
                        </a:rPr>
                        <a:t> </a:t>
                      </a:r>
                      <a:r>
                        <a:rPr lang="en-GB" sz="1200" u="sng" dirty="0" err="1">
                          <a:solidFill>
                            <a:srgbClr val="002060"/>
                          </a:solidFill>
                        </a:rPr>
                        <a:t>hacer</a:t>
                      </a:r>
                      <a:r>
                        <a:rPr lang="en-GB" sz="1200" u="sng" dirty="0">
                          <a:solidFill>
                            <a:srgbClr val="002060"/>
                          </a:solidFill>
                        </a:rPr>
                        <a:t>? </a:t>
                      </a:r>
                    </a:p>
                    <a:p>
                      <a:pPr marL="0" indent="0">
                        <a:buFont typeface="Arial" panose="020B0604020202020204" pitchFamily="34" charset="0"/>
                        <a:buNone/>
                      </a:pPr>
                      <a:r>
                        <a:rPr lang="es-ES" sz="1200" u="sng" dirty="0">
                          <a:solidFill>
                            <a:srgbClr val="002060"/>
                          </a:solidFill>
                        </a:rPr>
                        <a:t>¿Cuáles son los principales problemas para los jóvenes de hoy?</a:t>
                      </a:r>
                    </a:p>
                    <a:p>
                      <a:pPr marL="0" indent="0">
                        <a:buFont typeface="Arial" panose="020B0604020202020204" pitchFamily="34" charset="0"/>
                        <a:buNone/>
                      </a:pPr>
                      <a:r>
                        <a:rPr lang="en-GB" sz="1200" dirty="0"/>
                        <a:t>¿</a:t>
                      </a:r>
                      <a:r>
                        <a:rPr lang="en-GB" sz="1200" dirty="0" err="1"/>
                        <a:t>Qué</a:t>
                      </a:r>
                      <a:r>
                        <a:rPr lang="en-GB" sz="1200" dirty="0"/>
                        <a:t> </a:t>
                      </a:r>
                      <a:r>
                        <a:rPr lang="en-GB" sz="1200" dirty="0" err="1"/>
                        <a:t>recibiste</a:t>
                      </a:r>
                      <a:r>
                        <a:rPr lang="en-GB" sz="1200" dirty="0"/>
                        <a:t>?</a:t>
                      </a:r>
                    </a:p>
                  </a:txBody>
                  <a:tcP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u="sng" dirty="0">
                          <a:solidFill>
                            <a:srgbClr val="002060"/>
                          </a:solidFill>
                        </a:rPr>
                        <a:t>Grammar</a:t>
                      </a:r>
                    </a:p>
                    <a:p>
                      <a:endParaRPr lang="en-GB" sz="1200" b="0" dirty="0">
                        <a:solidFill>
                          <a:srgbClr val="002060"/>
                        </a:solidFill>
                      </a:endParaRPr>
                    </a:p>
                    <a:p>
                      <a:endParaRPr lang="en-GB" sz="1200" b="0" dirty="0">
                        <a:solidFill>
                          <a:srgbClr val="002060"/>
                        </a:solidFill>
                      </a:endParaRPr>
                    </a:p>
                    <a:p>
                      <a:endParaRPr lang="en-GB" sz="1200" b="0" dirty="0">
                        <a:solidFill>
                          <a:srgbClr val="002060"/>
                        </a:solidFill>
                      </a:endParaRPr>
                    </a:p>
                    <a:p>
                      <a:endParaRPr lang="en-GB" sz="1200" b="0" dirty="0">
                        <a:solidFill>
                          <a:srgbClr val="002060"/>
                        </a:solidFill>
                      </a:endParaRPr>
                    </a:p>
                    <a:p>
                      <a:r>
                        <a:rPr lang="es-ES" sz="1200" dirty="0">
                          <a:solidFill>
                            <a:srgbClr val="002060"/>
                          </a:solidFill>
                          <a:latin typeface="+mn-lt"/>
                          <a:ea typeface="Calibri" panose="020F0502020204030204" pitchFamily="34" charset="0"/>
                          <a:cs typeface="Calibri" panose="020F0502020204030204" pitchFamily="34" charset="0"/>
                        </a:rPr>
                        <a:t>Direct </a:t>
                      </a:r>
                      <a:r>
                        <a:rPr lang="es-ES" sz="1200" dirty="0" err="1">
                          <a:solidFill>
                            <a:srgbClr val="002060"/>
                          </a:solidFill>
                          <a:latin typeface="+mn-lt"/>
                          <a:ea typeface="Calibri" panose="020F0502020204030204" pitchFamily="34" charset="0"/>
                          <a:cs typeface="Calibri" panose="020F0502020204030204" pitchFamily="34" charset="0"/>
                        </a:rPr>
                        <a:t>object</a:t>
                      </a:r>
                      <a:r>
                        <a:rPr lang="es-ES" sz="1200" dirty="0">
                          <a:solidFill>
                            <a:srgbClr val="002060"/>
                          </a:solidFill>
                          <a:latin typeface="+mn-lt"/>
                          <a:ea typeface="Calibri" panose="020F0502020204030204" pitchFamily="34" charset="0"/>
                          <a:cs typeface="Calibri" panose="020F0502020204030204" pitchFamily="34" charset="0"/>
                        </a:rPr>
                        <a:t> </a:t>
                      </a:r>
                      <a:r>
                        <a:rPr lang="es-ES" sz="1200" dirty="0" err="1">
                          <a:solidFill>
                            <a:srgbClr val="002060"/>
                          </a:solidFill>
                          <a:latin typeface="+mn-lt"/>
                          <a:ea typeface="Calibri" panose="020F0502020204030204" pitchFamily="34" charset="0"/>
                          <a:cs typeface="Calibri" panose="020F0502020204030204" pitchFamily="34" charset="0"/>
                        </a:rPr>
                        <a:t>pronouns</a:t>
                      </a:r>
                      <a:r>
                        <a:rPr lang="es-ES" sz="1200" dirty="0">
                          <a:solidFill>
                            <a:srgbClr val="002060"/>
                          </a:solidFill>
                          <a:latin typeface="+mn-lt"/>
                          <a:ea typeface="Calibri" panose="020F0502020204030204" pitchFamily="34" charset="0"/>
                          <a:cs typeface="Calibri" panose="020F0502020204030204" pitchFamily="34" charset="0"/>
                        </a:rPr>
                        <a:t> - me, te, lo, la, nos, os, los, la</a:t>
                      </a:r>
                    </a:p>
                    <a:p>
                      <a:endParaRPr lang="es-ES" sz="1200" dirty="0">
                        <a:solidFill>
                          <a:srgbClr val="002060"/>
                        </a:solidFill>
                        <a:latin typeface="+mn-lt"/>
                        <a:ea typeface="Calibri" panose="020F0502020204030204" pitchFamily="34" charset="0"/>
                        <a:cs typeface="Calibri" panose="020F0502020204030204" pitchFamily="34" charset="0"/>
                      </a:endParaRPr>
                    </a:p>
                    <a:p>
                      <a:r>
                        <a:rPr lang="en-GB" sz="1200" dirty="0">
                          <a:solidFill>
                            <a:srgbClr val="002060"/>
                          </a:solidFill>
                          <a:latin typeface="+mn-lt"/>
                          <a:ea typeface="Calibri" panose="020F0502020204030204" pitchFamily="34" charset="0"/>
                          <a:cs typeface="Calibri" panose="020F0502020204030204" pitchFamily="34" charset="0"/>
                        </a:rPr>
                        <a:t>para + infinitive</a:t>
                      </a:r>
                    </a:p>
                    <a:p>
                      <a:endParaRPr lang="en-GB" sz="1200" dirty="0">
                        <a:solidFill>
                          <a:srgbClr val="002060"/>
                        </a:solidFill>
                        <a:latin typeface="+mn-lt"/>
                        <a:ea typeface="Calibri" panose="020F0502020204030204" pitchFamily="34" charset="0"/>
                        <a:cs typeface="Calibri" panose="020F0502020204030204" pitchFamily="34" charset="0"/>
                      </a:endParaRPr>
                    </a:p>
                    <a:p>
                      <a:r>
                        <a:rPr lang="es-ES" sz="1200" dirty="0" err="1">
                          <a:solidFill>
                            <a:srgbClr val="002060"/>
                          </a:solidFill>
                          <a:latin typeface="+mn-lt"/>
                          <a:ea typeface="Calibri" panose="020F0502020204030204" pitchFamily="34" charset="0"/>
                          <a:cs typeface="Calibri" panose="020F0502020204030204" pitchFamily="34" charset="0"/>
                        </a:rPr>
                        <a:t>Verbs</a:t>
                      </a:r>
                      <a:r>
                        <a:rPr lang="es-ES" sz="1200" dirty="0">
                          <a:solidFill>
                            <a:srgbClr val="002060"/>
                          </a:solidFill>
                          <a:latin typeface="+mn-lt"/>
                          <a:ea typeface="Calibri" panose="020F0502020204030204" pitchFamily="34" charset="0"/>
                          <a:cs typeface="Calibri" panose="020F0502020204030204" pitchFamily="34" charset="0"/>
                        </a:rPr>
                        <a:t> </a:t>
                      </a:r>
                      <a:r>
                        <a:rPr lang="es-ES" sz="1200" dirty="0" err="1">
                          <a:solidFill>
                            <a:srgbClr val="002060"/>
                          </a:solidFill>
                          <a:latin typeface="+mn-lt"/>
                          <a:ea typeface="Calibri" panose="020F0502020204030204" pitchFamily="34" charset="0"/>
                          <a:cs typeface="Calibri" panose="020F0502020204030204" pitchFamily="34" charset="0"/>
                        </a:rPr>
                        <a:t>of</a:t>
                      </a:r>
                      <a:r>
                        <a:rPr lang="es-ES" sz="1200" dirty="0">
                          <a:solidFill>
                            <a:srgbClr val="002060"/>
                          </a:solidFill>
                          <a:latin typeface="+mn-lt"/>
                          <a:ea typeface="Calibri" panose="020F0502020204030204" pitchFamily="34" charset="0"/>
                          <a:cs typeface="Calibri" panose="020F0502020204030204" pitchFamily="34" charset="0"/>
                        </a:rPr>
                        <a:t> opinión: interesar/preocupar</a:t>
                      </a:r>
                    </a:p>
                    <a:p>
                      <a:endParaRPr lang="es-ES" sz="1200" dirty="0">
                        <a:solidFill>
                          <a:srgbClr val="002060"/>
                        </a:solidFill>
                        <a:latin typeface="+mn-lt"/>
                        <a:ea typeface="Calibri" panose="020F0502020204030204" pitchFamily="34" charset="0"/>
                        <a:cs typeface="Calibri" panose="020F0502020204030204" pitchFamily="34" charset="0"/>
                      </a:endParaRPr>
                    </a:p>
                    <a:p>
                      <a:r>
                        <a:rPr lang="en-GB" sz="1200" dirty="0">
                          <a:solidFill>
                            <a:srgbClr val="002060"/>
                          </a:solidFill>
                          <a:latin typeface="+mn-lt"/>
                          <a:ea typeface="Calibri" panose="020F0502020204030204" pitchFamily="34" charset="0"/>
                          <a:cs typeface="Calibri" panose="020F0502020204030204" pitchFamily="34" charset="0"/>
                        </a:rPr>
                        <a:t>Using </a:t>
                      </a:r>
                      <a:r>
                        <a:rPr lang="en-GB" sz="1200" i="1" dirty="0" err="1">
                          <a:solidFill>
                            <a:srgbClr val="002060"/>
                          </a:solidFill>
                          <a:latin typeface="+mn-lt"/>
                          <a:ea typeface="Calibri" panose="020F0502020204030204" pitchFamily="34" charset="0"/>
                          <a:cs typeface="Calibri" panose="020F0502020204030204" pitchFamily="34" charset="0"/>
                        </a:rPr>
                        <a:t>estar</a:t>
                      </a:r>
                      <a:r>
                        <a:rPr lang="en-GB" sz="1200" dirty="0">
                          <a:solidFill>
                            <a:srgbClr val="002060"/>
                          </a:solidFill>
                          <a:latin typeface="+mn-lt"/>
                          <a:ea typeface="Calibri" panose="020F0502020204030204" pitchFamily="34" charset="0"/>
                          <a:cs typeface="Calibri" panose="020F0502020204030204" pitchFamily="34" charset="0"/>
                        </a:rPr>
                        <a:t> for feelings, emotions and mood</a:t>
                      </a:r>
                    </a:p>
                    <a:p>
                      <a:endParaRPr lang="en-GB" sz="1200" dirty="0">
                        <a:solidFill>
                          <a:srgbClr val="002060"/>
                        </a:solidFill>
                        <a:latin typeface="+mn-lt"/>
                        <a:ea typeface="Calibri" panose="020F0502020204030204" pitchFamily="34" charset="0"/>
                        <a:cs typeface="Calibri" panose="020F0502020204030204" pitchFamily="34" charset="0"/>
                      </a:endParaRPr>
                    </a:p>
                    <a:p>
                      <a:r>
                        <a:rPr lang="en-GB" sz="1200" dirty="0">
                          <a:solidFill>
                            <a:srgbClr val="002060"/>
                          </a:solidFill>
                          <a:latin typeface="+mn-lt"/>
                          <a:ea typeface="Calibri" panose="020F0502020204030204" pitchFamily="34" charset="0"/>
                          <a:cs typeface="Calibri" panose="020F0502020204030204" pitchFamily="34" charset="0"/>
                        </a:rPr>
                        <a:t>Full </a:t>
                      </a:r>
                      <a:r>
                        <a:rPr lang="en-GB" sz="1200" b="1" dirty="0">
                          <a:solidFill>
                            <a:srgbClr val="002060"/>
                          </a:solidFill>
                          <a:latin typeface="+mn-lt"/>
                          <a:ea typeface="Calibri" panose="020F0502020204030204" pitchFamily="34" charset="0"/>
                          <a:cs typeface="Calibri" panose="020F0502020204030204" pitchFamily="34" charset="0"/>
                        </a:rPr>
                        <a:t>present tense paradigm of stem-changing verbs </a:t>
                      </a:r>
                      <a:r>
                        <a:rPr lang="en-GB" sz="1200" b="1" dirty="0" err="1">
                          <a:solidFill>
                            <a:srgbClr val="002060"/>
                          </a:solidFill>
                          <a:latin typeface="+mn-lt"/>
                          <a:ea typeface="Calibri" panose="020F0502020204030204" pitchFamily="34" charset="0"/>
                          <a:cs typeface="Calibri" panose="020F0502020204030204" pitchFamily="34" charset="0"/>
                        </a:rPr>
                        <a:t>querer</a:t>
                      </a:r>
                      <a:r>
                        <a:rPr lang="en-GB" sz="1200" b="1" dirty="0">
                          <a:solidFill>
                            <a:srgbClr val="002060"/>
                          </a:solidFill>
                          <a:latin typeface="+mn-lt"/>
                          <a:ea typeface="Calibri" panose="020F0502020204030204" pitchFamily="34" charset="0"/>
                          <a:cs typeface="Calibri" panose="020F0502020204030204" pitchFamily="34" charset="0"/>
                        </a:rPr>
                        <a:t> and </a:t>
                      </a:r>
                      <a:r>
                        <a:rPr lang="en-GB" sz="1200" b="1" dirty="0" err="1">
                          <a:solidFill>
                            <a:srgbClr val="002060"/>
                          </a:solidFill>
                          <a:latin typeface="+mn-lt"/>
                          <a:ea typeface="Calibri" panose="020F0502020204030204" pitchFamily="34" charset="0"/>
                          <a:cs typeface="Calibri" panose="020F0502020204030204" pitchFamily="34" charset="0"/>
                        </a:rPr>
                        <a:t>poder</a:t>
                      </a:r>
                      <a:r>
                        <a:rPr lang="en-GB" sz="1200" b="1" dirty="0">
                          <a:solidFill>
                            <a:srgbClr val="002060"/>
                          </a:solidFill>
                          <a:latin typeface="+mn-lt"/>
                          <a:ea typeface="Calibri" panose="020F0502020204030204" pitchFamily="34" charset="0"/>
                          <a:cs typeface="Calibri" panose="020F0502020204030204" pitchFamily="34" charset="0"/>
                        </a:rPr>
                        <a:t>  + infinitive</a:t>
                      </a:r>
                    </a:p>
                    <a:p>
                      <a:endParaRPr lang="en-GB" sz="1200" b="1" dirty="0">
                        <a:solidFill>
                          <a:srgbClr val="002060"/>
                        </a:solidFill>
                        <a:latin typeface="+mn-lt"/>
                      </a:endParaRPr>
                    </a:p>
                    <a:p>
                      <a:r>
                        <a:rPr lang="en-GB" sz="1200" b="1" dirty="0" err="1">
                          <a:solidFill>
                            <a:srgbClr val="002060"/>
                          </a:solidFill>
                          <a:latin typeface="+mn-lt"/>
                        </a:rPr>
                        <a:t>debes</a:t>
                      </a:r>
                      <a:r>
                        <a:rPr lang="en-GB" sz="1200" b="1" dirty="0">
                          <a:solidFill>
                            <a:srgbClr val="002060"/>
                          </a:solidFill>
                          <a:latin typeface="+mn-lt"/>
                        </a:rPr>
                        <a:t> / </a:t>
                      </a:r>
                      <a:r>
                        <a:rPr lang="en-GB" sz="1200" b="1" dirty="0" err="1">
                          <a:solidFill>
                            <a:srgbClr val="002060"/>
                          </a:solidFill>
                          <a:latin typeface="+mn-lt"/>
                        </a:rPr>
                        <a:t>tienes</a:t>
                      </a:r>
                      <a:r>
                        <a:rPr lang="en-GB" sz="1200" b="1" dirty="0">
                          <a:solidFill>
                            <a:srgbClr val="002060"/>
                          </a:solidFill>
                          <a:latin typeface="+mn-lt"/>
                        </a:rPr>
                        <a:t> que + </a:t>
                      </a:r>
                    </a:p>
                    <a:p>
                      <a:endParaRPr lang="en-GB" sz="1200" b="1" dirty="0">
                        <a:solidFill>
                          <a:srgbClr val="002060"/>
                        </a:solidFill>
                        <a:latin typeface="+mn-lt"/>
                      </a:endParaRPr>
                    </a:p>
                    <a:p>
                      <a:r>
                        <a:rPr lang="en-GB" sz="1200" b="1" dirty="0" err="1">
                          <a:solidFill>
                            <a:srgbClr val="002060"/>
                          </a:solidFill>
                          <a:latin typeface="+mn-lt"/>
                        </a:rPr>
                        <a:t>Deberías</a:t>
                      </a:r>
                      <a:r>
                        <a:rPr lang="en-GB" sz="1200" b="1" dirty="0">
                          <a:solidFill>
                            <a:srgbClr val="002060"/>
                          </a:solidFill>
                          <a:latin typeface="+mn-lt"/>
                        </a:rPr>
                        <a:t>/</a:t>
                      </a:r>
                      <a:r>
                        <a:rPr lang="en-GB" sz="1200" b="1" dirty="0" err="1">
                          <a:solidFill>
                            <a:srgbClr val="002060"/>
                          </a:solidFill>
                          <a:latin typeface="+mn-lt"/>
                        </a:rPr>
                        <a:t>Podrías</a:t>
                      </a:r>
                      <a:r>
                        <a:rPr lang="en-GB" sz="1200" b="1" dirty="0">
                          <a:solidFill>
                            <a:srgbClr val="002060"/>
                          </a:solidFill>
                          <a:latin typeface="+mn-lt"/>
                        </a:rPr>
                        <a:t> + infinitive</a:t>
                      </a:r>
                    </a:p>
                    <a:p>
                      <a:endParaRPr lang="en-GB" sz="1200" b="1" dirty="0">
                        <a:solidFill>
                          <a:srgbClr val="002060"/>
                        </a:solidFill>
                        <a:latin typeface="+mn-lt"/>
                      </a:endParaRPr>
                    </a:p>
                    <a:p>
                      <a:r>
                        <a:rPr lang="es-ES" sz="1200" b="1" dirty="0" err="1">
                          <a:solidFill>
                            <a:srgbClr val="002060"/>
                          </a:solidFill>
                          <a:latin typeface="+mn-lt"/>
                        </a:rPr>
                        <a:t>Using</a:t>
                      </a:r>
                      <a:r>
                        <a:rPr lang="es-ES" sz="1200" b="1" dirty="0">
                          <a:solidFill>
                            <a:srgbClr val="002060"/>
                          </a:solidFill>
                          <a:latin typeface="+mn-lt"/>
                        </a:rPr>
                        <a:t> </a:t>
                      </a:r>
                      <a:r>
                        <a:rPr lang="es-ES" sz="1200" b="1" dirty="0" err="1">
                          <a:solidFill>
                            <a:srgbClr val="002060"/>
                          </a:solidFill>
                          <a:latin typeface="+mn-lt"/>
                        </a:rPr>
                        <a:t>negatives</a:t>
                      </a:r>
                      <a:endParaRPr lang="es-ES" sz="1200" b="1" dirty="0">
                        <a:solidFill>
                          <a:srgbClr val="002060"/>
                        </a:solidFill>
                        <a:latin typeface="+mn-lt"/>
                      </a:endParaRPr>
                    </a:p>
                    <a:p>
                      <a:r>
                        <a:rPr lang="es-ES" sz="1200" b="1" dirty="0">
                          <a:solidFill>
                            <a:srgbClr val="002060"/>
                          </a:solidFill>
                          <a:latin typeface="+mn-lt"/>
                        </a:rPr>
                        <a:t>No … nada/nadie</a:t>
                      </a:r>
                    </a:p>
                    <a:p>
                      <a:r>
                        <a:rPr lang="es-ES" sz="1200" b="1" dirty="0">
                          <a:solidFill>
                            <a:srgbClr val="002060"/>
                          </a:solidFill>
                          <a:latin typeface="+mn-lt"/>
                        </a:rPr>
                        <a:t>Nunca</a:t>
                      </a:r>
                    </a:p>
                    <a:p>
                      <a:r>
                        <a:rPr lang="es-ES" sz="1200" b="1" dirty="0">
                          <a:solidFill>
                            <a:srgbClr val="002060"/>
                          </a:solidFill>
                          <a:latin typeface="+mn-lt"/>
                        </a:rPr>
                        <a:t>Tampoco </a:t>
                      </a:r>
                    </a:p>
                    <a:p>
                      <a:endParaRPr lang="es-ES" sz="1200" b="1" dirty="0">
                        <a:solidFill>
                          <a:srgbClr val="002060"/>
                        </a:solidFill>
                        <a:latin typeface="+mn-lt"/>
                      </a:endParaRPr>
                    </a:p>
                    <a:p>
                      <a:r>
                        <a:rPr lang="fr-FR" sz="1200" b="1" dirty="0">
                          <a:solidFill>
                            <a:srgbClr val="002060"/>
                          </a:solidFill>
                          <a:latin typeface="+mn-lt"/>
                        </a:rPr>
                        <a:t>Indirect </a:t>
                      </a:r>
                      <a:r>
                        <a:rPr lang="fr-FR" sz="1200" b="1" dirty="0" err="1">
                          <a:solidFill>
                            <a:srgbClr val="002060"/>
                          </a:solidFill>
                          <a:latin typeface="+mn-lt"/>
                        </a:rPr>
                        <a:t>object</a:t>
                      </a:r>
                      <a:r>
                        <a:rPr lang="fr-FR" sz="1200" b="1" dirty="0">
                          <a:solidFill>
                            <a:srgbClr val="002060"/>
                          </a:solidFill>
                          <a:latin typeface="+mn-lt"/>
                        </a:rPr>
                        <a:t> </a:t>
                      </a:r>
                      <a:r>
                        <a:rPr lang="fr-FR" sz="1200" b="1" dirty="0" err="1">
                          <a:solidFill>
                            <a:srgbClr val="002060"/>
                          </a:solidFill>
                          <a:latin typeface="+mn-lt"/>
                        </a:rPr>
                        <a:t>pronouns</a:t>
                      </a:r>
                      <a:r>
                        <a:rPr lang="fr-FR" sz="1200" b="1" dirty="0">
                          <a:solidFill>
                            <a:srgbClr val="002060"/>
                          </a:solidFill>
                          <a:latin typeface="+mn-lt"/>
                        </a:rPr>
                        <a:t> [me, te, le, les]</a:t>
                      </a:r>
                    </a:p>
                    <a:p>
                      <a:endParaRPr lang="fr-FR" sz="1200" b="1" dirty="0">
                        <a:solidFill>
                          <a:srgbClr val="002060"/>
                        </a:solidFill>
                        <a:latin typeface="+mn-lt"/>
                      </a:endParaRPr>
                    </a:p>
                    <a:p>
                      <a:r>
                        <a:rPr lang="es-ES" sz="1200" b="1" dirty="0" err="1">
                          <a:solidFill>
                            <a:srgbClr val="002060"/>
                          </a:solidFill>
                          <a:latin typeface="+mn-lt"/>
                        </a:rPr>
                        <a:t>The</a:t>
                      </a:r>
                      <a:r>
                        <a:rPr lang="es-ES" sz="1200" b="1" dirty="0">
                          <a:solidFill>
                            <a:srgbClr val="002060"/>
                          </a:solidFill>
                          <a:latin typeface="+mn-lt"/>
                        </a:rPr>
                        <a:t> </a:t>
                      </a:r>
                      <a:r>
                        <a:rPr lang="es-ES" sz="1200" b="1" dirty="0" err="1">
                          <a:solidFill>
                            <a:srgbClr val="002060"/>
                          </a:solidFill>
                          <a:latin typeface="+mn-lt"/>
                        </a:rPr>
                        <a:t>suffix</a:t>
                      </a:r>
                      <a:r>
                        <a:rPr lang="es-ES" sz="1200" b="1" dirty="0">
                          <a:solidFill>
                            <a:srgbClr val="002060"/>
                          </a:solidFill>
                          <a:latin typeface="+mn-lt"/>
                        </a:rPr>
                        <a:t> -</a:t>
                      </a:r>
                      <a:r>
                        <a:rPr lang="es-ES" sz="1200" b="1" dirty="0" err="1">
                          <a:solidFill>
                            <a:srgbClr val="002060"/>
                          </a:solidFill>
                          <a:latin typeface="+mn-lt"/>
                        </a:rPr>
                        <a:t>ito</a:t>
                      </a:r>
                      <a:r>
                        <a:rPr lang="es-ES" sz="1200" b="1" dirty="0">
                          <a:solidFill>
                            <a:srgbClr val="002060"/>
                          </a:solidFill>
                          <a:latin typeface="+mn-lt"/>
                        </a:rPr>
                        <a:t>/-</a:t>
                      </a:r>
                      <a:r>
                        <a:rPr lang="es-ES" sz="1200" b="1" dirty="0" err="1">
                          <a:solidFill>
                            <a:srgbClr val="002060"/>
                          </a:solidFill>
                          <a:latin typeface="+mn-lt"/>
                        </a:rPr>
                        <a:t>ita</a:t>
                      </a:r>
                      <a:r>
                        <a:rPr lang="es-ES" sz="1200" b="1" dirty="0">
                          <a:solidFill>
                            <a:srgbClr val="002060"/>
                          </a:solidFill>
                          <a:latin typeface="+mn-lt"/>
                        </a:rPr>
                        <a:t> </a:t>
                      </a:r>
                    </a:p>
                    <a:p>
                      <a:endParaRPr lang="en-GB" sz="1200" b="0" dirty="0">
                        <a:solidFill>
                          <a:srgbClr val="002060"/>
                        </a:solidFill>
                      </a:endParaRPr>
                    </a:p>
                  </a:txBody>
                  <a:tcPr>
                    <a:solidFill>
                      <a:schemeClr val="bg1"/>
                    </a:solidFill>
                  </a:tcPr>
                </a:tc>
                <a:tc>
                  <a:txBody>
                    <a:bodyPr/>
                    <a:lstStyle/>
                    <a:p>
                      <a:r>
                        <a:rPr lang="en-GB" sz="1200" b="0" dirty="0" err="1">
                          <a:solidFill>
                            <a:srgbClr val="002060"/>
                          </a:solidFill>
                        </a:rPr>
                        <a:t>Ssc</a:t>
                      </a:r>
                      <a:r>
                        <a:rPr lang="en-GB" sz="1200" b="0" dirty="0">
                          <a:solidFill>
                            <a:srgbClr val="002060"/>
                          </a:solidFill>
                        </a:rPr>
                        <a:t> – sound symbol correspondence</a:t>
                      </a:r>
                    </a:p>
                    <a:p>
                      <a:endParaRPr lang="en-GB" sz="1200" b="0" dirty="0">
                        <a:solidFill>
                          <a:srgbClr val="002060"/>
                        </a:solidFill>
                      </a:endParaRPr>
                    </a:p>
                    <a:p>
                      <a:endParaRPr lang="en-GB" sz="1200" b="0" dirty="0">
                        <a:solidFill>
                          <a:srgbClr val="002060"/>
                        </a:solidFill>
                      </a:endParaRPr>
                    </a:p>
                    <a:p>
                      <a:endParaRPr lang="en-GB" sz="1200" b="0" dirty="0">
                        <a:solidFill>
                          <a:srgbClr val="002060"/>
                        </a:solidFill>
                      </a:endParaRPr>
                    </a:p>
                    <a:p>
                      <a:r>
                        <a:rPr lang="en-GB" sz="1200" b="1" dirty="0">
                          <a:solidFill>
                            <a:srgbClr val="002060"/>
                          </a:solidFill>
                        </a:rPr>
                        <a:t>Recap</a:t>
                      </a:r>
                    </a:p>
                    <a:p>
                      <a:pPr marL="171450" indent="-171450">
                        <a:buFont typeface="Arial" panose="020B0604020202020204" pitchFamily="34" charset="0"/>
                        <a:buChar char="•"/>
                      </a:pPr>
                      <a:r>
                        <a:rPr lang="en-GB" sz="1200" b="1" dirty="0">
                          <a:solidFill>
                            <a:srgbClr val="002060"/>
                          </a:solidFill>
                        </a:rPr>
                        <a:t>vowels</a:t>
                      </a:r>
                    </a:p>
                    <a:p>
                      <a:pPr marL="171450" indent="-171450">
                        <a:buFont typeface="Arial" panose="020B0604020202020204" pitchFamily="34" charset="0"/>
                        <a:buChar char="•"/>
                      </a:pPr>
                      <a:r>
                        <a:rPr lang="en-GB" sz="1200" b="1" dirty="0">
                          <a:solidFill>
                            <a:srgbClr val="002060"/>
                          </a:solidFill>
                        </a:rPr>
                        <a:t>c/</a:t>
                      </a:r>
                      <a:r>
                        <a:rPr lang="en-GB" sz="1200" b="1" dirty="0" err="1">
                          <a:solidFill>
                            <a:srgbClr val="002060"/>
                          </a:solidFill>
                        </a:rPr>
                        <a:t>qu</a:t>
                      </a:r>
                      <a:r>
                        <a:rPr lang="en-GB" sz="1200" b="1" dirty="0">
                          <a:solidFill>
                            <a:srgbClr val="002060"/>
                          </a:solidFill>
                        </a:rPr>
                        <a:t>/</a:t>
                      </a:r>
                      <a:r>
                        <a:rPr lang="en-GB" sz="1200" b="1" dirty="0" err="1">
                          <a:solidFill>
                            <a:srgbClr val="002060"/>
                          </a:solidFill>
                        </a:rPr>
                        <a:t>ch,v</a:t>
                      </a:r>
                      <a:r>
                        <a:rPr lang="en-GB" sz="1200" b="1" dirty="0">
                          <a:solidFill>
                            <a:srgbClr val="002060"/>
                          </a:solidFill>
                        </a:rPr>
                        <a:t>/b</a:t>
                      </a:r>
                    </a:p>
                    <a:p>
                      <a:pPr marL="171450" indent="-171450">
                        <a:buFont typeface="Arial" panose="020B0604020202020204" pitchFamily="34" charset="0"/>
                        <a:buChar char="•"/>
                      </a:pPr>
                      <a:r>
                        <a:rPr lang="en-GB" sz="1200" b="1" dirty="0">
                          <a:solidFill>
                            <a:srgbClr val="002060"/>
                          </a:solidFill>
                        </a:rPr>
                        <a:t>j/g/h</a:t>
                      </a:r>
                    </a:p>
                    <a:p>
                      <a:pPr marL="171450" indent="-171450">
                        <a:buFont typeface="Arial" panose="020B0604020202020204" pitchFamily="34" charset="0"/>
                        <a:buChar char="•"/>
                      </a:pPr>
                      <a:r>
                        <a:rPr lang="en-GB" sz="1200" b="1" dirty="0" err="1">
                          <a:solidFill>
                            <a:srgbClr val="002060"/>
                          </a:solidFill>
                        </a:rPr>
                        <a:t>ll</a:t>
                      </a:r>
                      <a:endParaRPr lang="en-GB" sz="1200" b="1" dirty="0">
                        <a:solidFill>
                          <a:srgbClr val="002060"/>
                        </a:solidFill>
                      </a:endParaRPr>
                    </a:p>
                  </a:txBody>
                  <a:tcP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dirty="0">
                          <a:solidFill>
                            <a:srgbClr val="002060"/>
                          </a:solidFill>
                        </a:rPr>
                        <a:t>Blended learning</a:t>
                      </a:r>
                    </a:p>
                    <a:p>
                      <a:endParaRPr lang="en-GB" sz="1200" b="0" dirty="0">
                        <a:solidFill>
                          <a:srgbClr val="002060"/>
                        </a:solidFill>
                      </a:endParaRPr>
                    </a:p>
                    <a:p>
                      <a:endParaRPr lang="en-GB" sz="1200" b="0" dirty="0">
                        <a:solidFill>
                          <a:srgbClr val="002060"/>
                        </a:solidFill>
                      </a:endParaRPr>
                    </a:p>
                    <a:p>
                      <a:endParaRPr lang="en-GB" sz="1200" b="0" dirty="0">
                        <a:solidFill>
                          <a:srgbClr val="002060"/>
                        </a:solidFill>
                      </a:endParaRPr>
                    </a:p>
                    <a:p>
                      <a:endParaRPr lang="en-GB" sz="1200" dirty="0">
                        <a:solidFill>
                          <a:srgbClr val="002060"/>
                        </a:solidFill>
                      </a:endParaRPr>
                    </a:p>
                    <a:p>
                      <a:r>
                        <a:rPr lang="en-GB" sz="1200" dirty="0">
                          <a:solidFill>
                            <a:srgbClr val="002060"/>
                          </a:solidFill>
                        </a:rPr>
                        <a:t>Mixed word vocab lists to learn – 20-30 words per week</a:t>
                      </a:r>
                    </a:p>
                    <a:p>
                      <a:endParaRPr lang="en-GB" sz="1200" dirty="0">
                        <a:solidFill>
                          <a:srgbClr val="002060"/>
                        </a:solidFill>
                      </a:endParaRPr>
                    </a:p>
                    <a:p>
                      <a:r>
                        <a:rPr lang="en-GB" sz="1200" dirty="0">
                          <a:solidFill>
                            <a:srgbClr val="002060"/>
                          </a:solidFill>
                        </a:rPr>
                        <a:t>High frequency vocab relevant to context</a:t>
                      </a:r>
                    </a:p>
                    <a:p>
                      <a:endParaRPr lang="en-GB" sz="1200" dirty="0">
                        <a:solidFill>
                          <a:srgbClr val="002060"/>
                        </a:solidFill>
                      </a:endParaRPr>
                    </a:p>
                    <a:p>
                      <a:r>
                        <a:rPr lang="en-GB" sz="1200" dirty="0">
                          <a:solidFill>
                            <a:srgbClr val="002060"/>
                          </a:solidFill>
                        </a:rPr>
                        <a:t>Deepening vocabulary knowledge</a:t>
                      </a:r>
                    </a:p>
                    <a:p>
                      <a:endParaRPr lang="en-GB" sz="1200" b="0" dirty="0">
                        <a:solidFill>
                          <a:srgbClr val="002060"/>
                        </a:solidFill>
                      </a:endParaRPr>
                    </a:p>
                  </a:txBody>
                  <a:tcP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dirty="0">
                          <a:solidFill>
                            <a:srgbClr val="002060"/>
                          </a:solidFill>
                        </a:rPr>
                        <a:t>SMSC links</a:t>
                      </a:r>
                    </a:p>
                    <a:p>
                      <a:endParaRPr lang="en-GB" sz="1200" b="0" dirty="0">
                        <a:solidFill>
                          <a:srgbClr val="002060"/>
                        </a:solidFill>
                      </a:endParaRPr>
                    </a:p>
                    <a:p>
                      <a:endParaRPr lang="en-GB" sz="1200" b="0" dirty="0">
                        <a:solidFill>
                          <a:srgbClr val="002060"/>
                        </a:solidFill>
                      </a:endParaRPr>
                    </a:p>
                    <a:p>
                      <a:endParaRPr lang="en-GB" sz="1200" b="0" dirty="0">
                        <a:solidFill>
                          <a:srgbClr val="002060"/>
                        </a:solidFill>
                      </a:endParaRPr>
                    </a:p>
                    <a:p>
                      <a:endParaRPr lang="en-GB" sz="1200" dirty="0">
                        <a:solidFill>
                          <a:srgbClr val="002060"/>
                        </a:solidFill>
                      </a:endParaRPr>
                    </a:p>
                    <a:p>
                      <a:r>
                        <a:rPr lang="en-GB" sz="1200" b="1" dirty="0">
                          <a:solidFill>
                            <a:srgbClr val="002060"/>
                          </a:solidFill>
                        </a:rPr>
                        <a:t>British values  - Respect and Tolerance</a:t>
                      </a:r>
                    </a:p>
                    <a:p>
                      <a:endParaRPr lang="en-GB" sz="1200" b="1" dirty="0">
                        <a:solidFill>
                          <a:srgbClr val="002060"/>
                        </a:solidFill>
                      </a:endParaRPr>
                    </a:p>
                    <a:p>
                      <a:r>
                        <a:rPr lang="en-GB" sz="1200" b="1" dirty="0">
                          <a:solidFill>
                            <a:srgbClr val="002060"/>
                          </a:solidFill>
                        </a:rPr>
                        <a:t>World Religions</a:t>
                      </a:r>
                    </a:p>
                  </a:txBody>
                  <a:tcPr>
                    <a:solidFill>
                      <a:schemeClr val="bg1"/>
                    </a:solidFill>
                  </a:tcPr>
                </a:tc>
                <a:extLst>
                  <a:ext uri="{0D108BD9-81ED-4DB2-BD59-A6C34878D82A}">
                    <a16:rowId xmlns:a16="http://schemas.microsoft.com/office/drawing/2014/main" val="3331746310"/>
                  </a:ext>
                </a:extLst>
              </a:tr>
            </a:tbl>
          </a:graphicData>
        </a:graphic>
      </p:graphicFrame>
      <p:pic>
        <p:nvPicPr>
          <p:cNvPr id="3" name="Picture 2">
            <a:extLst>
              <a:ext uri="{FF2B5EF4-FFF2-40B4-BE49-F238E27FC236}">
                <a16:creationId xmlns:a16="http://schemas.microsoft.com/office/drawing/2014/main" id="{661565B4-ECE9-4E5A-B1FA-F69B6199AF81}"/>
              </a:ext>
            </a:extLst>
          </p:cNvPr>
          <p:cNvPicPr>
            <a:picLocks noChangeAspect="1"/>
          </p:cNvPicPr>
          <p:nvPr/>
        </p:nvPicPr>
        <p:blipFill rotWithShape="1">
          <a:blip r:embed="rId2"/>
          <a:srcRect l="63942" t="31033" r="13942" b="13207"/>
          <a:stretch/>
        </p:blipFill>
        <p:spPr>
          <a:xfrm>
            <a:off x="2505824" y="473288"/>
            <a:ext cx="548640" cy="523702"/>
          </a:xfrm>
          <a:prstGeom prst="rect">
            <a:avLst/>
          </a:prstGeom>
        </p:spPr>
      </p:pic>
      <p:pic>
        <p:nvPicPr>
          <p:cNvPr id="4" name="Picture 3">
            <a:extLst>
              <a:ext uri="{FF2B5EF4-FFF2-40B4-BE49-F238E27FC236}">
                <a16:creationId xmlns:a16="http://schemas.microsoft.com/office/drawing/2014/main" id="{D5039B46-20A8-40F7-9104-7A0944DC6172}"/>
              </a:ext>
            </a:extLst>
          </p:cNvPr>
          <p:cNvPicPr>
            <a:picLocks noChangeAspect="1"/>
          </p:cNvPicPr>
          <p:nvPr/>
        </p:nvPicPr>
        <p:blipFill rotWithShape="1">
          <a:blip r:embed="rId2"/>
          <a:srcRect l="5970" t="30147" r="72583" b="14092"/>
          <a:stretch/>
        </p:blipFill>
        <p:spPr>
          <a:xfrm>
            <a:off x="4729478" y="573577"/>
            <a:ext cx="532015" cy="523703"/>
          </a:xfrm>
          <a:prstGeom prst="rect">
            <a:avLst/>
          </a:prstGeom>
        </p:spPr>
      </p:pic>
      <p:pic>
        <p:nvPicPr>
          <p:cNvPr id="5" name="Picture 4">
            <a:extLst>
              <a:ext uri="{FF2B5EF4-FFF2-40B4-BE49-F238E27FC236}">
                <a16:creationId xmlns:a16="http://schemas.microsoft.com/office/drawing/2014/main" id="{FD9B0904-0E90-4EE6-B593-720C4BA4DB90}"/>
              </a:ext>
            </a:extLst>
          </p:cNvPr>
          <p:cNvPicPr>
            <a:picLocks noChangeAspect="1"/>
          </p:cNvPicPr>
          <p:nvPr/>
        </p:nvPicPr>
        <p:blipFill rotWithShape="1">
          <a:blip r:embed="rId2"/>
          <a:srcRect l="33113" t="32803" r="43095" b="14977"/>
          <a:stretch/>
        </p:blipFill>
        <p:spPr>
          <a:xfrm>
            <a:off x="1337885" y="461969"/>
            <a:ext cx="590205" cy="490452"/>
          </a:xfrm>
          <a:prstGeom prst="rect">
            <a:avLst/>
          </a:prstGeom>
        </p:spPr>
      </p:pic>
      <p:cxnSp>
        <p:nvCxnSpPr>
          <p:cNvPr id="7" name="Straight Connector 6">
            <a:extLst>
              <a:ext uri="{FF2B5EF4-FFF2-40B4-BE49-F238E27FC236}">
                <a16:creationId xmlns:a16="http://schemas.microsoft.com/office/drawing/2014/main" id="{EB2A7285-F601-41C8-B42E-C94D951CF976}"/>
              </a:ext>
            </a:extLst>
          </p:cNvPr>
          <p:cNvCxnSpPr>
            <a:cxnSpLocks/>
          </p:cNvCxnSpPr>
          <p:nvPr/>
        </p:nvCxnSpPr>
        <p:spPr>
          <a:xfrm>
            <a:off x="266007" y="1030779"/>
            <a:ext cx="9617826" cy="0"/>
          </a:xfrm>
          <a:prstGeom prst="line">
            <a:avLst/>
          </a:prstGeom>
        </p:spPr>
        <p:style>
          <a:lnRef idx="1">
            <a:schemeClr val="dk1"/>
          </a:lnRef>
          <a:fillRef idx="0">
            <a:schemeClr val="dk1"/>
          </a:fillRef>
          <a:effectRef idx="0">
            <a:schemeClr val="dk1"/>
          </a:effectRef>
          <a:fontRef idx="minor">
            <a:schemeClr val="tx1"/>
          </a:fontRef>
        </p:style>
      </p:cxnSp>
      <p:pic>
        <p:nvPicPr>
          <p:cNvPr id="9" name="Picture 8">
            <a:extLst>
              <a:ext uri="{FF2B5EF4-FFF2-40B4-BE49-F238E27FC236}">
                <a16:creationId xmlns:a16="http://schemas.microsoft.com/office/drawing/2014/main" id="{9ACB8F44-E1EE-433E-A5D8-87584D108BB0}"/>
              </a:ext>
            </a:extLst>
          </p:cNvPr>
          <p:cNvPicPr>
            <a:picLocks noChangeAspect="1"/>
          </p:cNvPicPr>
          <p:nvPr/>
        </p:nvPicPr>
        <p:blipFill>
          <a:blip r:embed="rId3"/>
          <a:stretch>
            <a:fillRect/>
          </a:stretch>
        </p:blipFill>
        <p:spPr>
          <a:xfrm>
            <a:off x="8279476" y="438270"/>
            <a:ext cx="540328" cy="592509"/>
          </a:xfrm>
          <a:prstGeom prst="rect">
            <a:avLst/>
          </a:prstGeom>
        </p:spPr>
      </p:pic>
      <p:sp>
        <p:nvSpPr>
          <p:cNvPr id="10" name="TextBox 9">
            <a:extLst>
              <a:ext uri="{FF2B5EF4-FFF2-40B4-BE49-F238E27FC236}">
                <a16:creationId xmlns:a16="http://schemas.microsoft.com/office/drawing/2014/main" id="{570F08EC-758C-47D4-9CCF-9439D166FBF0}"/>
              </a:ext>
            </a:extLst>
          </p:cNvPr>
          <p:cNvSpPr txBox="1"/>
          <p:nvPr/>
        </p:nvSpPr>
        <p:spPr>
          <a:xfrm>
            <a:off x="10026997" y="182880"/>
            <a:ext cx="1898996" cy="4154984"/>
          </a:xfrm>
          <a:prstGeom prst="rect">
            <a:avLst/>
          </a:prstGeom>
          <a:solidFill>
            <a:srgbClr val="FFFF00"/>
          </a:solidFill>
          <a:ln>
            <a:solidFill>
              <a:srgbClr val="002060"/>
            </a:solidFill>
          </a:ln>
        </p:spPr>
        <p:txBody>
          <a:bodyPr wrap="square" rtlCol="0">
            <a:spAutoFit/>
          </a:bodyPr>
          <a:lstStyle/>
          <a:p>
            <a:r>
              <a:rPr lang="en-GB" sz="1200" b="1" dirty="0">
                <a:solidFill>
                  <a:srgbClr val="002060"/>
                </a:solidFill>
              </a:rPr>
              <a:t>Big picture</a:t>
            </a:r>
          </a:p>
          <a:p>
            <a:endParaRPr lang="en-GB" sz="1200" b="1" dirty="0">
              <a:solidFill>
                <a:srgbClr val="002060"/>
              </a:solidFill>
            </a:endParaRPr>
          </a:p>
          <a:p>
            <a:endParaRPr lang="en-GB" sz="1200" b="1" dirty="0">
              <a:solidFill>
                <a:srgbClr val="002060"/>
              </a:solidFill>
            </a:endParaRPr>
          </a:p>
          <a:p>
            <a:endParaRPr lang="en-GB" sz="1200" b="1" dirty="0">
              <a:solidFill>
                <a:srgbClr val="002060"/>
              </a:solidFill>
            </a:endParaRPr>
          </a:p>
          <a:p>
            <a:endParaRPr lang="en-GB" sz="1200" b="1" dirty="0">
              <a:solidFill>
                <a:srgbClr val="002060"/>
              </a:solidFill>
            </a:endParaRPr>
          </a:p>
          <a:p>
            <a:r>
              <a:rPr lang="en-GB" sz="1200" b="1" dirty="0">
                <a:solidFill>
                  <a:srgbClr val="002060"/>
                </a:solidFill>
              </a:rPr>
              <a:t>Building on food and drink vocabulary learnt in year 8 to discuss celebrations in greater detail.</a:t>
            </a:r>
          </a:p>
          <a:p>
            <a:endParaRPr lang="en-GB" sz="1200" b="1" dirty="0">
              <a:solidFill>
                <a:srgbClr val="002060"/>
              </a:solidFill>
            </a:endParaRPr>
          </a:p>
          <a:p>
            <a:r>
              <a:rPr lang="en-GB" sz="1200" b="1" dirty="0">
                <a:solidFill>
                  <a:srgbClr val="002060"/>
                </a:solidFill>
              </a:rPr>
              <a:t>Learning about people’s religious practices</a:t>
            </a:r>
          </a:p>
          <a:p>
            <a:endParaRPr lang="en-GB" sz="1200" b="1" dirty="0">
              <a:solidFill>
                <a:srgbClr val="002060"/>
              </a:solidFill>
            </a:endParaRPr>
          </a:p>
          <a:p>
            <a:r>
              <a:rPr lang="en-GB" sz="1200" b="1" dirty="0">
                <a:solidFill>
                  <a:srgbClr val="002060"/>
                </a:solidFill>
              </a:rPr>
              <a:t>Considering what we having in common with seemingly very different people.</a:t>
            </a:r>
          </a:p>
          <a:p>
            <a:endParaRPr lang="en-GB" sz="1200" b="1" dirty="0">
              <a:solidFill>
                <a:srgbClr val="002060"/>
              </a:solidFill>
            </a:endParaRPr>
          </a:p>
          <a:p>
            <a:r>
              <a:rPr lang="en-GB" sz="1200" b="1" dirty="0">
                <a:solidFill>
                  <a:srgbClr val="002060"/>
                </a:solidFill>
              </a:rPr>
              <a:t>Covering the key structures needed to continue this topic at GCSE level.</a:t>
            </a:r>
          </a:p>
        </p:txBody>
      </p:sp>
      <p:pic>
        <p:nvPicPr>
          <p:cNvPr id="13" name="Picture 12">
            <a:extLst>
              <a:ext uri="{FF2B5EF4-FFF2-40B4-BE49-F238E27FC236}">
                <a16:creationId xmlns:a16="http://schemas.microsoft.com/office/drawing/2014/main" id="{E341412D-2939-4911-B9D8-AC576C183992}"/>
              </a:ext>
            </a:extLst>
          </p:cNvPr>
          <p:cNvPicPr>
            <a:picLocks noChangeAspect="1"/>
          </p:cNvPicPr>
          <p:nvPr/>
        </p:nvPicPr>
        <p:blipFill>
          <a:blip r:embed="rId4"/>
          <a:stretch>
            <a:fillRect/>
          </a:stretch>
        </p:blipFill>
        <p:spPr>
          <a:xfrm>
            <a:off x="10148893" y="521251"/>
            <a:ext cx="518205" cy="371888"/>
          </a:xfrm>
          <a:prstGeom prst="rect">
            <a:avLst/>
          </a:prstGeom>
        </p:spPr>
      </p:pic>
    </p:spTree>
    <p:extLst>
      <p:ext uri="{BB962C8B-B14F-4D97-AF65-F5344CB8AC3E}">
        <p14:creationId xmlns:p14="http://schemas.microsoft.com/office/powerpoint/2010/main" val="346379311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activity xmlns="17fa82d1-07b7-4c39-af3a-bcd00f95bcb2"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7A84BD851A00A642824CD86F7DB7A017" ma:contentTypeVersion="17" ma:contentTypeDescription="Create a new document." ma:contentTypeScope="" ma:versionID="bee2a4c5a688a6a7bfc03a2814302274">
  <xsd:schema xmlns:xsd="http://www.w3.org/2001/XMLSchema" xmlns:xs="http://www.w3.org/2001/XMLSchema" xmlns:p="http://schemas.microsoft.com/office/2006/metadata/properties" xmlns:ns3="17fa82d1-07b7-4c39-af3a-bcd00f95bcb2" xmlns:ns4="0b020ca5-078a-41c0-a8f5-5574badfd420" targetNamespace="http://schemas.microsoft.com/office/2006/metadata/properties" ma:root="true" ma:fieldsID="d2d38faf7c4e43f0ce19987bdbc25465" ns3:_="" ns4:_="">
    <xsd:import namespace="17fa82d1-07b7-4c39-af3a-bcd00f95bcb2"/>
    <xsd:import namespace="0b020ca5-078a-41c0-a8f5-5574badfd420"/>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AutoKeyPoints" minOccurs="0"/>
                <xsd:element ref="ns3:MediaServiceKeyPoints" minOccurs="0"/>
                <xsd:element ref="ns3:_activity" minOccurs="0"/>
                <xsd:element ref="ns3:MediaServiceAutoTags" minOccurs="0"/>
                <xsd:element ref="ns3:MediaServiceGenerationTime" minOccurs="0"/>
                <xsd:element ref="ns3:MediaServiceEventHashCode" minOccurs="0"/>
                <xsd:element ref="ns3:MediaServiceOCR" minOccurs="0"/>
                <xsd:element ref="ns3:MediaServiceObjectDetectorVersions" minOccurs="0"/>
                <xsd:element ref="ns3:MediaLengthInSeconds" minOccurs="0"/>
                <xsd:element ref="ns3:MediaServiceSystemTags" minOccurs="0"/>
                <xsd:element ref="ns3:MediaServiceSearchProperties" minOccurs="0"/>
                <xsd:element ref="ns3: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7fa82d1-07b7-4c39-af3a-bcd00f95bcb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3" nillable="true" ma:displayName="MediaServiceAutoKeyPoints" ma:hidden="true" ma:internalName="MediaServiceAutoKeyPoints" ma:readOnly="true">
      <xsd:simpleType>
        <xsd:restriction base="dms:Note"/>
      </xsd:simpleType>
    </xsd:element>
    <xsd:element name="MediaServiceKeyPoints" ma:index="14" nillable="true" ma:displayName="KeyPoints" ma:internalName="MediaServiceKeyPoints" ma:readOnly="true">
      <xsd:simpleType>
        <xsd:restriction base="dms:Note">
          <xsd:maxLength value="255"/>
        </xsd:restriction>
      </xsd:simpleType>
    </xsd:element>
    <xsd:element name="_activity" ma:index="15" nillable="true" ma:displayName="_activity" ma:hidden="true" ma:internalName="_activity">
      <xsd:simpleType>
        <xsd:restriction base="dms:Note"/>
      </xsd:simpleType>
    </xsd:element>
    <xsd:element name="MediaServiceAutoTags" ma:index="16" nillable="true" ma:displayName="Tags" ma:internalName="MediaServiceAutoTags"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OCR" ma:index="19" nillable="true" ma:displayName="Extracted Text" ma:internalName="MediaServiceOCR" ma:readOnly="true">
      <xsd:simpleType>
        <xsd:restriction base="dms:Note">
          <xsd:maxLength value="255"/>
        </xsd:restriction>
      </xsd:simpleType>
    </xsd:element>
    <xsd:element name="MediaServiceObjectDetectorVersions" ma:index="20" nillable="true" ma:displayName="MediaServiceObjectDetectorVersions" ma:hidden="true" ma:indexed="true" ma:internalName="MediaServiceObjectDetectorVersions" ma:readOnly="true">
      <xsd:simpleType>
        <xsd:restriction base="dms:Text"/>
      </xsd:simpleType>
    </xsd:element>
    <xsd:element name="MediaLengthInSeconds" ma:index="21" nillable="true" ma:displayName="MediaLengthInSeconds" ma:hidden="true" ma:internalName="MediaLengthInSeconds" ma:readOnly="true">
      <xsd:simpleType>
        <xsd:restriction base="dms:Unknown"/>
      </xsd:simpleType>
    </xsd:element>
    <xsd:element name="MediaServiceSystemTags" ma:index="22" nillable="true" ma:displayName="MediaServiceSystemTags" ma:hidden="true" ma:internalName="MediaServiceSystemTags" ma:readOnly="true">
      <xsd:simpleType>
        <xsd:restriction base="dms:Note"/>
      </xsd:simpleType>
    </xsd:element>
    <xsd:element name="MediaServiceSearchProperties" ma:index="23" nillable="true" ma:displayName="MediaServiceSearchProperties" ma:hidden="true" ma:internalName="MediaServiceSearchProperties" ma:readOnly="true">
      <xsd:simpleType>
        <xsd:restriction base="dms:Note"/>
      </xsd:simpleType>
    </xsd:element>
    <xsd:element name="MediaServiceDateTaken" ma:index="24" nillable="true" ma:displayName="MediaServiceDateTaken" ma:hidden="true" ma:indexed="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b020ca5-078a-41c0-a8f5-5574badfd420"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SharingHintHash" ma:index="12"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01042FCD-86C7-42D7-8D1B-BC34E659F5B3}">
  <ds:schemaRefs>
    <ds:schemaRef ds:uri="http://schemas.openxmlformats.org/package/2006/metadata/core-properties"/>
    <ds:schemaRef ds:uri="http://purl.org/dc/elements/1.1/"/>
    <ds:schemaRef ds:uri="http://purl.org/dc/terms/"/>
    <ds:schemaRef ds:uri="http://schemas.microsoft.com/office/infopath/2007/PartnerControls"/>
    <ds:schemaRef ds:uri="http://purl.org/dc/dcmitype/"/>
    <ds:schemaRef ds:uri="http://schemas.microsoft.com/office/2006/documentManagement/types"/>
    <ds:schemaRef ds:uri="0b020ca5-078a-41c0-a8f5-5574badfd420"/>
    <ds:schemaRef ds:uri="17fa82d1-07b7-4c39-af3a-bcd00f95bcb2"/>
    <ds:schemaRef ds:uri="http://schemas.microsoft.com/office/2006/metadata/properties"/>
    <ds:schemaRef ds:uri="http://www.w3.org/XML/1998/namespace"/>
  </ds:schemaRefs>
</ds:datastoreItem>
</file>

<file path=customXml/itemProps2.xml><?xml version="1.0" encoding="utf-8"?>
<ds:datastoreItem xmlns:ds="http://schemas.openxmlformats.org/officeDocument/2006/customXml" ds:itemID="{EC251ED0-78E6-44C6-9234-910085EF7669}">
  <ds:schemaRefs>
    <ds:schemaRef ds:uri="http://schemas.microsoft.com/sharepoint/v3/contenttype/forms"/>
  </ds:schemaRefs>
</ds:datastoreItem>
</file>

<file path=customXml/itemProps3.xml><?xml version="1.0" encoding="utf-8"?>
<ds:datastoreItem xmlns:ds="http://schemas.openxmlformats.org/officeDocument/2006/customXml" ds:itemID="{ED8751FA-71A0-44CF-9965-B6234D67230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7fa82d1-07b7-4c39-af3a-bcd00f95bcb2"/>
    <ds:schemaRef ds:uri="0b020ca5-078a-41c0-a8f5-5574badfd42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1497</TotalTime>
  <Words>2475</Words>
  <Application>Microsoft Office PowerPoint</Application>
  <PresentationFormat>Widescreen</PresentationFormat>
  <Paragraphs>610</Paragraphs>
  <Slides>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Anna Jones</dc:creator>
  <cp:lastModifiedBy>Anna Jones</cp:lastModifiedBy>
  <cp:revision>79</cp:revision>
  <dcterms:created xsi:type="dcterms:W3CDTF">2024-06-05T12:08:51Z</dcterms:created>
  <dcterms:modified xsi:type="dcterms:W3CDTF">2024-09-04T09:49:19Z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0x0101007A84BD851A00A642824CD86F7DB7A017</vt:lpwstr>
  </property>
</Properties>
</file>