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0" r:id="rId7"/>
    <p:sldId id="261" r:id="rId8"/>
    <p:sldId id="262" r:id="rId9"/>
    <p:sldId id="279"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ECFF"/>
    <a:srgbClr val="99CCFF"/>
    <a:srgbClr val="FF3300"/>
    <a:srgbClr val="FF99FF"/>
    <a:srgbClr val="66CC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7" d="100"/>
          <a:sy n="77" d="100"/>
        </p:scale>
        <p:origin x="2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A4731-6729-409E-8B85-924076BC59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ADBA21B-C05E-4D2E-BD2C-8DDAC8CE3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70FBC8E-5326-4EFA-8483-9303738AF977}"/>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5" name="Footer Placeholder 4">
            <a:extLst>
              <a:ext uri="{FF2B5EF4-FFF2-40B4-BE49-F238E27FC236}">
                <a16:creationId xmlns:a16="http://schemas.microsoft.com/office/drawing/2014/main" id="{C5C04F29-A896-42B5-BDCB-82051363A6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C45C00-76D0-42BF-B763-C7D900EF9561}"/>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950753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2723-65EC-46B6-9166-D588271652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8FDCA4-C4FB-4D02-ABC7-9038E2F4302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ED8BC6-A0A5-42CA-8BB4-4C680246623B}"/>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5" name="Footer Placeholder 4">
            <a:extLst>
              <a:ext uri="{FF2B5EF4-FFF2-40B4-BE49-F238E27FC236}">
                <a16:creationId xmlns:a16="http://schemas.microsoft.com/office/drawing/2014/main" id="{563C46C1-735D-4EB8-8F06-0A23481A4D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A229C-0D81-4B50-92C9-C82D2B4F3BC9}"/>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4032529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77A255-8FE1-4266-B311-05036FF484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1DE1AD-3554-422A-ACFD-D835E8B733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050682-D343-46CE-BA9A-FE2A5E873018}"/>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5" name="Footer Placeholder 4">
            <a:extLst>
              <a:ext uri="{FF2B5EF4-FFF2-40B4-BE49-F238E27FC236}">
                <a16:creationId xmlns:a16="http://schemas.microsoft.com/office/drawing/2014/main" id="{0EDAEE55-714A-40EB-A779-31516C4D5E9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025735-38F0-47AC-91DA-4FDB8DE4D7B1}"/>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405133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3BDA-EE86-4F2F-A0B3-E1426B0C3D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2F83A9-E8B3-4EC3-9A70-B2E59C8D19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91BD59-BFD8-4A0C-8981-4F9E42C10452}"/>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5" name="Footer Placeholder 4">
            <a:extLst>
              <a:ext uri="{FF2B5EF4-FFF2-40B4-BE49-F238E27FC236}">
                <a16:creationId xmlns:a16="http://schemas.microsoft.com/office/drawing/2014/main" id="{78C3FB3A-82DC-489C-948A-08BE9E3FFD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0F1E4A-4351-4675-A89F-BF82C2C39D46}"/>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272636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0570-F839-43CE-B3CD-4D7101424A5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2DB29EB-927A-4A98-91D0-8A5D06E518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D8EE049-AB71-4DFA-B97B-A119ABABE751}"/>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5" name="Footer Placeholder 4">
            <a:extLst>
              <a:ext uri="{FF2B5EF4-FFF2-40B4-BE49-F238E27FC236}">
                <a16:creationId xmlns:a16="http://schemas.microsoft.com/office/drawing/2014/main" id="{B5BA3F6E-EAA1-401C-BD6B-D9B2A36620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2DB32-0121-4A74-B34C-5F76C952BDDA}"/>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80391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27A86-F32A-4949-B147-54554ADB43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701EC5-B8FF-4F5C-B8C9-D1F39D8FCB4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505B05D-1BC4-4198-A745-5E90B44267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B0098BF-4246-433A-90FA-EFD0A5B757E9}"/>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6" name="Footer Placeholder 5">
            <a:extLst>
              <a:ext uri="{FF2B5EF4-FFF2-40B4-BE49-F238E27FC236}">
                <a16:creationId xmlns:a16="http://schemas.microsoft.com/office/drawing/2014/main" id="{25890801-8031-4086-A0E2-126BE67B3D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9F5DEB-58F0-4828-979F-D38FB90A4CB8}"/>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27338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EB9A8-B499-4AC5-B9D0-9F4BEF7C274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C4DAC5-73B1-4049-BF32-12BC2E330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D625FC-5EAC-4F55-A236-9C534AF4EE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8AE09-B417-4008-875C-DB927500EF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64A4FE5-7D3B-4B2D-B61A-7AF709667CD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29EC238-132F-4E64-8F74-28192B4F79CA}"/>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8" name="Footer Placeholder 7">
            <a:extLst>
              <a:ext uri="{FF2B5EF4-FFF2-40B4-BE49-F238E27FC236}">
                <a16:creationId xmlns:a16="http://schemas.microsoft.com/office/drawing/2014/main" id="{08F7E349-A122-49AF-95D4-C57F7A850D3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DD9C5C-B9DB-4281-BE1C-06A836EE0789}"/>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00510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63AD7-4E38-47BF-9593-23CF2B7ABB0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003B91-34B2-4524-A9A7-BB1DDE579806}"/>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4" name="Footer Placeholder 3">
            <a:extLst>
              <a:ext uri="{FF2B5EF4-FFF2-40B4-BE49-F238E27FC236}">
                <a16:creationId xmlns:a16="http://schemas.microsoft.com/office/drawing/2014/main" id="{66297C28-054C-4373-B583-7B54DFF997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B4328F5-4641-4EF4-A32C-D6A6468AF604}"/>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64358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250B9A-9F42-4970-9547-F4648207B7FA}"/>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3" name="Footer Placeholder 2">
            <a:extLst>
              <a:ext uri="{FF2B5EF4-FFF2-40B4-BE49-F238E27FC236}">
                <a16:creationId xmlns:a16="http://schemas.microsoft.com/office/drawing/2014/main" id="{9336BAC3-8F97-4CF7-BA25-2E8984C4F6B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05CFAAD-47A8-4C5C-B221-449D1530254B}"/>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92894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ED1F-C9D2-4D51-86D6-2A42BF863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B0F6A8B-F688-4BB2-9A07-CAE06BCE01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4506CF4-54EC-4671-90DF-DD729D238A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28AE83-19E1-416D-BC24-3AF5C2651222}"/>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6" name="Footer Placeholder 5">
            <a:extLst>
              <a:ext uri="{FF2B5EF4-FFF2-40B4-BE49-F238E27FC236}">
                <a16:creationId xmlns:a16="http://schemas.microsoft.com/office/drawing/2014/main" id="{D200D142-97C4-4F35-81C8-31DDDC91E3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FCBD1F-A024-46CD-959C-B29CE086DA9F}"/>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3832101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3652-94CA-4376-B193-FFF7DF24E1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99EA81-471F-41E6-87AB-9F8E7901DD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6D57E5F-918C-4805-8B80-1414EA4AE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189C6A-5628-484E-9E0F-7C4A5CF7968A}"/>
              </a:ext>
            </a:extLst>
          </p:cNvPr>
          <p:cNvSpPr>
            <a:spLocks noGrp="1"/>
          </p:cNvSpPr>
          <p:nvPr>
            <p:ph type="dt" sz="half" idx="10"/>
          </p:nvPr>
        </p:nvSpPr>
        <p:spPr/>
        <p:txBody>
          <a:bodyPr/>
          <a:lstStyle/>
          <a:p>
            <a:fld id="{AA2AED23-F396-42D0-96FB-7D398342E22C}" type="datetimeFigureOut">
              <a:rPr lang="en-GB" smtClean="0"/>
              <a:t>24/02/2025</a:t>
            </a:fld>
            <a:endParaRPr lang="en-GB"/>
          </a:p>
        </p:txBody>
      </p:sp>
      <p:sp>
        <p:nvSpPr>
          <p:cNvPr id="6" name="Footer Placeholder 5">
            <a:extLst>
              <a:ext uri="{FF2B5EF4-FFF2-40B4-BE49-F238E27FC236}">
                <a16:creationId xmlns:a16="http://schemas.microsoft.com/office/drawing/2014/main" id="{F23305D6-07BE-4BDE-9B9B-AF3F68C9AD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5A23BD-6462-4D36-BB5E-21D8CC32C5AC}"/>
              </a:ext>
            </a:extLst>
          </p:cNvPr>
          <p:cNvSpPr>
            <a:spLocks noGrp="1"/>
          </p:cNvSpPr>
          <p:nvPr>
            <p:ph type="sldNum" sz="quarter" idx="12"/>
          </p:nvPr>
        </p:nvSpPr>
        <p:spPr/>
        <p:txBody>
          <a:bodyPr/>
          <a:lstStyle/>
          <a:p>
            <a:fld id="{56B3FCA1-5BA3-40CD-83F1-EE96231CF694}" type="slidenum">
              <a:rPr lang="en-GB" smtClean="0"/>
              <a:t>‹#›</a:t>
            </a:fld>
            <a:endParaRPr lang="en-GB"/>
          </a:p>
        </p:txBody>
      </p:sp>
    </p:spTree>
    <p:extLst>
      <p:ext uri="{BB962C8B-B14F-4D97-AF65-F5344CB8AC3E}">
        <p14:creationId xmlns:p14="http://schemas.microsoft.com/office/powerpoint/2010/main" val="185187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3C6B3-8113-4613-8E0A-F71051557C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1E0D7D-0F5D-4530-A483-BFD08FB22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5C9CED-CAFB-4C18-B3A9-FEA9EF612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2AED23-F396-42D0-96FB-7D398342E22C}" type="datetimeFigureOut">
              <a:rPr lang="en-GB" smtClean="0"/>
              <a:t>24/02/2025</a:t>
            </a:fld>
            <a:endParaRPr lang="en-GB"/>
          </a:p>
        </p:txBody>
      </p:sp>
      <p:sp>
        <p:nvSpPr>
          <p:cNvPr id="5" name="Footer Placeholder 4">
            <a:extLst>
              <a:ext uri="{FF2B5EF4-FFF2-40B4-BE49-F238E27FC236}">
                <a16:creationId xmlns:a16="http://schemas.microsoft.com/office/drawing/2014/main" id="{91AEC781-AAF7-4B5E-9761-836C9B1EB6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E8D725B-5225-4D7C-8722-81C35CFAB4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B3FCA1-5BA3-40CD-83F1-EE96231CF694}" type="slidenum">
              <a:rPr lang="en-GB" smtClean="0"/>
              <a:t>‹#›</a:t>
            </a:fld>
            <a:endParaRPr lang="en-GB"/>
          </a:p>
        </p:txBody>
      </p:sp>
    </p:spTree>
    <p:extLst>
      <p:ext uri="{BB962C8B-B14F-4D97-AF65-F5344CB8AC3E}">
        <p14:creationId xmlns:p14="http://schemas.microsoft.com/office/powerpoint/2010/main" val="3238709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DB881-A5D0-47EA-B2B9-3C9D4A936C5D}"/>
              </a:ext>
            </a:extLst>
          </p:cNvPr>
          <p:cNvSpPr txBox="1"/>
          <p:nvPr/>
        </p:nvSpPr>
        <p:spPr>
          <a:xfrm>
            <a:off x="207818" y="124691"/>
            <a:ext cx="8188037" cy="369332"/>
          </a:xfrm>
          <a:prstGeom prst="rect">
            <a:avLst/>
          </a:prstGeom>
          <a:solidFill>
            <a:srgbClr val="00B0F0"/>
          </a:solidFill>
        </p:spPr>
        <p:txBody>
          <a:bodyPr wrap="square" rtlCol="0">
            <a:spAutoFit/>
          </a:bodyPr>
          <a:lstStyle/>
          <a:p>
            <a:r>
              <a:rPr lang="en-GB" dirty="0"/>
              <a:t>Kingstone Academy Trust: MFL Faculty Curriculum Map: French</a:t>
            </a:r>
          </a:p>
        </p:txBody>
      </p:sp>
      <p:sp>
        <p:nvSpPr>
          <p:cNvPr id="5" name="TextBox 4">
            <a:extLst>
              <a:ext uri="{FF2B5EF4-FFF2-40B4-BE49-F238E27FC236}">
                <a16:creationId xmlns:a16="http://schemas.microsoft.com/office/drawing/2014/main" id="{F4AFCC34-6000-41A6-9820-5830A76293C4}"/>
              </a:ext>
            </a:extLst>
          </p:cNvPr>
          <p:cNvSpPr txBox="1"/>
          <p:nvPr/>
        </p:nvSpPr>
        <p:spPr>
          <a:xfrm>
            <a:off x="207818" y="494023"/>
            <a:ext cx="5353397" cy="5909310"/>
          </a:xfrm>
          <a:prstGeom prst="rect">
            <a:avLst/>
          </a:prstGeom>
          <a:noFill/>
        </p:spPr>
        <p:txBody>
          <a:bodyPr wrap="square" rtlCol="0">
            <a:spAutoFit/>
          </a:bodyPr>
          <a:lstStyle/>
          <a:p>
            <a:r>
              <a:rPr lang="en-GB" sz="900" dirty="0">
                <a:solidFill>
                  <a:srgbClr val="0070C0"/>
                </a:solidFill>
              </a:rPr>
              <a:t>Our Intent – What we aim to do?</a:t>
            </a:r>
          </a:p>
          <a:p>
            <a:r>
              <a:rPr lang="en-GB" sz="900" dirty="0"/>
              <a:t>We aim to empower our students with the tools for lifelong language learning, through the teaching of phonics, vocabulary and grammar. We also strive to develop an appreciation of the culture of the countries where French is spoken.</a:t>
            </a:r>
          </a:p>
          <a:p>
            <a:endParaRPr lang="en-GB" sz="900" dirty="0"/>
          </a:p>
          <a:p>
            <a:r>
              <a:rPr lang="en-GB" sz="900" dirty="0">
                <a:solidFill>
                  <a:srgbClr val="0070C0"/>
                </a:solidFill>
              </a:rPr>
              <a:t>What skills and cultural capital do our students gain?</a:t>
            </a:r>
          </a:p>
          <a:p>
            <a:r>
              <a:rPr lang="en-GB" sz="900" dirty="0"/>
              <a:t>Through exposure to different culture we challenge the misconception that British people don’t need languages.</a:t>
            </a:r>
          </a:p>
          <a:p>
            <a:r>
              <a:rPr lang="en-GB" sz="900" dirty="0"/>
              <a:t>Students learn how widely spoke French is and explore the similarities between life in the UK and in France.</a:t>
            </a:r>
          </a:p>
          <a:p>
            <a:endParaRPr lang="en-GB" sz="900" dirty="0"/>
          </a:p>
          <a:p>
            <a:r>
              <a:rPr lang="en-GB" sz="900" dirty="0">
                <a:solidFill>
                  <a:srgbClr val="0070C0"/>
                </a:solidFill>
              </a:rPr>
              <a:t>How is the curriculum designed?</a:t>
            </a:r>
          </a:p>
          <a:p>
            <a:r>
              <a:rPr lang="en-GB" sz="900" dirty="0"/>
              <a:t>The MFL curriculum is built around the </a:t>
            </a:r>
            <a:r>
              <a:rPr lang="en-GB" sz="900" dirty="0" err="1"/>
              <a:t>the</a:t>
            </a:r>
            <a:r>
              <a:rPr lang="en-GB" sz="900" dirty="0"/>
              <a:t> core principles of phonics, vocabulary and grammar. In years 7-9 we introduce key grammatical ideas that students need to help construct language for their own purposes. These are revisited several times throughout the curriculum from year 7 to 11 so that each a grammar feature is revisited, students’ knowledge deepens. For example the perfect tense is introduced in Year 8 unit 1, again in Year 8 unit 3 and then revisited in year 9, 10 and 11 with increasing complexity.</a:t>
            </a:r>
          </a:p>
          <a:p>
            <a:endParaRPr lang="en-GB" sz="900" dirty="0"/>
          </a:p>
          <a:p>
            <a:r>
              <a:rPr lang="en-GB" sz="900" dirty="0">
                <a:solidFill>
                  <a:srgbClr val="0070C0"/>
                </a:solidFill>
              </a:rPr>
              <a:t>What content is covered and how is this delivered over time?</a:t>
            </a:r>
          </a:p>
          <a:p>
            <a:r>
              <a:rPr lang="en-GB" sz="900" dirty="0"/>
              <a:t>We are currently moving away from a topic led curriculum and moving towards a grammar led approach. Grammar points are introduced at specific stages based on complexity and frequency.</a:t>
            </a:r>
          </a:p>
          <a:p>
            <a:r>
              <a:rPr lang="en-GB" sz="900" dirty="0"/>
              <a:t>The point at which the grammar is introduced should enable the student to manipulate the language for their own purposes and build confidence in their communication skills.</a:t>
            </a:r>
          </a:p>
          <a:p>
            <a:r>
              <a:rPr lang="en-GB" sz="900" dirty="0"/>
              <a:t>Lessons within the MFL Faculty are delivered using </a:t>
            </a:r>
            <a:r>
              <a:rPr lang="en-GB" sz="900" dirty="0" err="1"/>
              <a:t>Rosenshine’s</a:t>
            </a:r>
            <a:r>
              <a:rPr lang="en-GB" sz="900" dirty="0"/>
              <a:t> principles of learning as the basis for our instruction. In particular the use of the ADAPT technique focussing on modelling, scaffolding and retrieval strategies. The reasoning and ideas behind these principles make up the key elements of our teaching on a daily basis.</a:t>
            </a:r>
          </a:p>
          <a:p>
            <a:endParaRPr lang="en-GB" sz="900" dirty="0"/>
          </a:p>
          <a:p>
            <a:r>
              <a:rPr lang="en-GB" sz="900" dirty="0"/>
              <a:t>The vocabulary selected for each unit of learning is based on how useful it will be in terms of frequency but also how well it brings to life the main grammar focus of the lesson. Lessons will always include a range of phonics, vocabulary and grammar instruction. Teachers will deepen the students understanding through different methods of practice.</a:t>
            </a:r>
          </a:p>
          <a:p>
            <a:endParaRPr lang="en-GB" sz="900" dirty="0"/>
          </a:p>
          <a:p>
            <a:r>
              <a:rPr lang="en-GB" sz="900" dirty="0"/>
              <a:t>Retrieval practice is a feature of every lesson through the use of a retrieval starter task or a range of do it now activities aimed at securing the retention of core knowledge. Points of grammar, phonics and vocabulary are revisited throughout the curriculum, so that knowledge is embedded and students are able to apply it to a range of contexts.</a:t>
            </a:r>
          </a:p>
          <a:p>
            <a:endParaRPr lang="en-GB" sz="900" dirty="0"/>
          </a:p>
          <a:p>
            <a:r>
              <a:rPr lang="en-GB" sz="900" dirty="0">
                <a:solidFill>
                  <a:srgbClr val="0070C0"/>
                </a:solidFill>
              </a:rPr>
              <a:t>Blended learning</a:t>
            </a:r>
          </a:p>
          <a:p>
            <a:r>
              <a:rPr lang="en-GB" sz="900" dirty="0"/>
              <a:t>Independent learning is essential whilst learning a  language. Blended learning should be set weekly when relevant to support in class teaching. Task include a vocabulary learning task – to cover the 2000 most frequently used words in the target language and retrieval tasks to embed grammar.</a:t>
            </a:r>
          </a:p>
          <a:p>
            <a:endParaRPr lang="en-GB" sz="900" dirty="0"/>
          </a:p>
        </p:txBody>
      </p:sp>
      <p:sp>
        <p:nvSpPr>
          <p:cNvPr id="6" name="TextBox 5">
            <a:extLst>
              <a:ext uri="{FF2B5EF4-FFF2-40B4-BE49-F238E27FC236}">
                <a16:creationId xmlns:a16="http://schemas.microsoft.com/office/drawing/2014/main" id="{F047073C-BAD1-439B-A31E-CB1976FEC7EA}"/>
              </a:ext>
            </a:extLst>
          </p:cNvPr>
          <p:cNvSpPr txBox="1"/>
          <p:nvPr/>
        </p:nvSpPr>
        <p:spPr>
          <a:xfrm>
            <a:off x="8470669" y="494023"/>
            <a:ext cx="3632661" cy="369332"/>
          </a:xfrm>
          <a:prstGeom prst="rect">
            <a:avLst/>
          </a:prstGeom>
          <a:solidFill>
            <a:srgbClr val="FFFF00"/>
          </a:solidFill>
        </p:spPr>
        <p:txBody>
          <a:bodyPr wrap="square" rtlCol="0">
            <a:spAutoFit/>
          </a:bodyPr>
          <a:lstStyle/>
          <a:p>
            <a:r>
              <a:rPr lang="en-GB" dirty="0"/>
              <a:t>Curriculum overview years 7-11</a:t>
            </a:r>
          </a:p>
        </p:txBody>
      </p:sp>
      <p:pic>
        <p:nvPicPr>
          <p:cNvPr id="2" name="Picture 1">
            <a:extLst>
              <a:ext uri="{FF2B5EF4-FFF2-40B4-BE49-F238E27FC236}">
                <a16:creationId xmlns:a16="http://schemas.microsoft.com/office/drawing/2014/main" id="{4C88B631-1CA1-403E-8C35-EB3D535FAC61}"/>
              </a:ext>
            </a:extLst>
          </p:cNvPr>
          <p:cNvPicPr>
            <a:picLocks noChangeAspect="1"/>
          </p:cNvPicPr>
          <p:nvPr/>
        </p:nvPicPr>
        <p:blipFill>
          <a:blip r:embed="rId2"/>
          <a:stretch>
            <a:fillRect/>
          </a:stretch>
        </p:blipFill>
        <p:spPr>
          <a:xfrm>
            <a:off x="5624713" y="1030775"/>
            <a:ext cx="6342475" cy="5124136"/>
          </a:xfrm>
          <a:prstGeom prst="rect">
            <a:avLst/>
          </a:prstGeom>
        </p:spPr>
      </p:pic>
    </p:spTree>
    <p:extLst>
      <p:ext uri="{BB962C8B-B14F-4D97-AF65-F5344CB8AC3E}">
        <p14:creationId xmlns:p14="http://schemas.microsoft.com/office/powerpoint/2010/main" val="4224910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795949051"/>
              </p:ext>
            </p:extLst>
          </p:nvPr>
        </p:nvGraphicFramePr>
        <p:xfrm>
          <a:off x="174567" y="182880"/>
          <a:ext cx="9852430" cy="61264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you celebrate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how you celebrate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when you celebrate</a:t>
                      </a:r>
                    </a:p>
                    <a:p>
                      <a:endParaRPr lang="en-GB" sz="1200" u="sng"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b="1" u="none" dirty="0">
                          <a:solidFill>
                            <a:srgbClr val="002060"/>
                          </a:solidFill>
                        </a:rPr>
                        <a:t>Tu </a:t>
                      </a:r>
                      <a:r>
                        <a:rPr lang="en-GB" sz="1200" b="1" u="none" dirty="0" err="1">
                          <a:solidFill>
                            <a:srgbClr val="002060"/>
                          </a:solidFill>
                        </a:rPr>
                        <a:t>aimes</a:t>
                      </a:r>
                      <a:r>
                        <a:rPr lang="en-GB" sz="1200" b="1" u="none" dirty="0">
                          <a:solidFill>
                            <a:srgbClr val="002060"/>
                          </a:solidFill>
                        </a:rPr>
                        <a:t> les f</a:t>
                      </a:r>
                      <a:r>
                        <a:rPr lang="en-GB" sz="1200" b="1" u="none" dirty="0">
                          <a:solidFill>
                            <a:srgbClr val="002060"/>
                          </a:solidFill>
                          <a:latin typeface="Calibri" panose="020F0502020204030204" pitchFamily="34" charset="0"/>
                          <a:ea typeface="Calibri" panose="020F0502020204030204" pitchFamily="34" charset="0"/>
                          <a:cs typeface="Calibri" panose="020F0502020204030204" pitchFamily="34" charset="0"/>
                        </a:rPr>
                        <a:t>êtes?</a:t>
                      </a:r>
                    </a:p>
                    <a:p>
                      <a:pPr marL="171450" indent="-171450">
                        <a:buFont typeface="Arial" panose="020B0604020202020204" pitchFamily="34" charset="0"/>
                        <a:buChar char="•"/>
                      </a:pPr>
                      <a:r>
                        <a:rPr lang="en-GB" sz="1200" u="none" dirty="0">
                          <a:solidFill>
                            <a:srgbClr val="002060"/>
                          </a:solidFill>
                        </a:rPr>
                        <a:t>Tu vas au </a:t>
                      </a:r>
                      <a:r>
                        <a:rPr lang="en-GB" sz="1200" u="none" dirty="0" err="1">
                          <a:solidFill>
                            <a:srgbClr val="002060"/>
                          </a:solidFill>
                        </a:rPr>
                        <a:t>carnaval</a:t>
                      </a:r>
                      <a:r>
                        <a:rPr lang="en-GB" sz="1200" u="none" dirty="0">
                          <a:solidFill>
                            <a:srgbClr val="002060"/>
                          </a:solidFill>
                        </a:rPr>
                        <a:t>?</a:t>
                      </a:r>
                    </a:p>
                    <a:p>
                      <a:pPr marL="171450" indent="-171450">
                        <a:buFont typeface="Arial" panose="020B0604020202020204" pitchFamily="34" charset="0"/>
                        <a:buChar char="•"/>
                      </a:pPr>
                      <a:r>
                        <a:rPr lang="en-GB" sz="1200" u="none" dirty="0">
                          <a:solidFill>
                            <a:srgbClr val="002060"/>
                          </a:solidFill>
                        </a:rPr>
                        <a:t>Quelle </a:t>
                      </a:r>
                      <a:r>
                        <a:rPr lang="en-GB" sz="1200" u="none" dirty="0" err="1">
                          <a:solidFill>
                            <a:srgbClr val="002060"/>
                          </a:solidFill>
                        </a:rPr>
                        <a:t>est</a:t>
                      </a:r>
                      <a:r>
                        <a:rPr lang="en-GB" sz="1200" u="none" dirty="0">
                          <a:solidFill>
                            <a:srgbClr val="002060"/>
                          </a:solidFill>
                        </a:rPr>
                        <a:t> ta f</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ête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préféré</a:t>
                      </a:r>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Tu vas au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marché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Noël</a:t>
                      </a:r>
                    </a:p>
                    <a:p>
                      <a:pPr marL="171450" indent="-171450">
                        <a:buFont typeface="Arial" panose="020B0604020202020204" pitchFamily="34" charset="0"/>
                        <a:buChar char="•"/>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Listening – transcription and dictation task once a week</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 short story study from year 8 reading pack</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Speaking – ma fête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préférée</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 presentation</a:t>
                      </a: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aloud passage</a:t>
                      </a:r>
                    </a:p>
                    <a:p>
                      <a:pPr marL="0" indent="0">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Writing – je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vais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au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marché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Noël</a:t>
                      </a:r>
                    </a:p>
                    <a:p>
                      <a:pPr marL="0" indent="0">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Understanding dates, numbers and months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opinions to express likes and dislikes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an event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of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and re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the near future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Nasals</a:t>
                      </a:r>
                    </a:p>
                    <a:p>
                      <a:r>
                        <a:rPr lang="en-GB" sz="1200" b="1" dirty="0">
                          <a:solidFill>
                            <a:srgbClr val="002060"/>
                          </a:solidFill>
                        </a:rPr>
                        <a:t>In/é</a:t>
                      </a:r>
                    </a:p>
                    <a:p>
                      <a:r>
                        <a:rPr lang="en-GB" sz="1200" b="1" dirty="0">
                          <a:solidFill>
                            <a:srgbClr val="002060"/>
                          </a:solidFill>
                        </a:rPr>
                        <a:t>SFC</a:t>
                      </a:r>
                    </a:p>
                    <a:p>
                      <a:r>
                        <a:rPr lang="en-GB" sz="1200" b="1" dirty="0" err="1">
                          <a:solidFill>
                            <a:srgbClr val="002060"/>
                          </a:solidFill>
                        </a:rPr>
                        <a:t>er</a:t>
                      </a:r>
                      <a:r>
                        <a:rPr lang="en-GB" sz="1200" b="1" dirty="0">
                          <a:solidFill>
                            <a:srgbClr val="002060"/>
                          </a:solidFill>
                        </a:rPr>
                        <a:t> endings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Christmas in France</a:t>
                      </a:r>
                    </a:p>
                    <a:p>
                      <a:endParaRPr lang="en-GB" sz="1200" b="1" dirty="0">
                        <a:solidFill>
                          <a:srgbClr val="002060"/>
                        </a:solidFill>
                      </a:endParaRPr>
                    </a:p>
                    <a:p>
                      <a:r>
                        <a:rPr lang="en-GB" sz="1200" b="1" dirty="0">
                          <a:solidFill>
                            <a:srgbClr val="002060"/>
                          </a:solidFill>
                        </a:rPr>
                        <a:t>British Values – respect for different cultures and religions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17763" y="48662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B5B91339-BAEE-40D3-BA40-95584D217770}"/>
              </a:ext>
            </a:extLst>
          </p:cNvPr>
          <p:cNvSpPr txBox="1"/>
          <p:nvPr/>
        </p:nvSpPr>
        <p:spPr>
          <a:xfrm>
            <a:off x="10090298" y="262465"/>
            <a:ext cx="1835695"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different celebrations and festival from the TL country</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Staring to learn the basic structures and vocabulary needed to talk about festivals in different time frames in line with GCSE unit 5 theme 2 Popular culture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B7BF5750-1A3D-4FB7-B54F-9BAF0326D5C9}"/>
              </a:ext>
            </a:extLst>
          </p:cNvPr>
          <p:cNvPicPr>
            <a:picLocks noChangeAspect="1"/>
          </p:cNvPicPr>
          <p:nvPr/>
        </p:nvPicPr>
        <p:blipFill>
          <a:blip r:embed="rId4"/>
          <a:stretch>
            <a:fillRect/>
          </a:stretch>
        </p:blipFill>
        <p:spPr>
          <a:xfrm>
            <a:off x="10203250" y="622482"/>
            <a:ext cx="518205" cy="371888"/>
          </a:xfrm>
          <a:prstGeom prst="rect">
            <a:avLst/>
          </a:prstGeom>
        </p:spPr>
      </p:pic>
    </p:spTree>
    <p:extLst>
      <p:ext uri="{BB962C8B-B14F-4D97-AF65-F5344CB8AC3E}">
        <p14:creationId xmlns:p14="http://schemas.microsoft.com/office/powerpoint/2010/main" val="4063079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58796280"/>
              </p:ext>
            </p:extLst>
          </p:nvPr>
        </p:nvGraphicFramePr>
        <p:xfrm>
          <a:off x="166255" y="182880"/>
          <a:ext cx="9860742" cy="5577840"/>
        </p:xfrm>
        <a:graphic>
          <a:graphicData uri="http://schemas.openxmlformats.org/drawingml/2006/table">
            <a:tbl>
              <a:tblPr firstRow="1" bandRow="1">
                <a:tableStyleId>{5C22544A-7EE6-4342-B048-85BDC9FD1C3A}</a:tableStyleId>
              </a:tblPr>
              <a:tblGrid>
                <a:gridCol w="1978798">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Spring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colours and styles of clothing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you would like to do and wear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portes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porter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journée</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uniforme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porter?</a:t>
                      </a:r>
                    </a:p>
                    <a:p>
                      <a:endParaRPr lang="en-GB" sz="1200" u="sng" dirty="0">
                        <a:solidFill>
                          <a:srgbClr val="002060"/>
                        </a:solidFill>
                      </a:endParaRPr>
                    </a:p>
                    <a:p>
                      <a:endParaRPr lang="en-GB" sz="1200" u="sng" dirty="0">
                        <a:solidFill>
                          <a:srgbClr val="002060"/>
                        </a:solidFill>
                      </a:endParaRPr>
                    </a:p>
                    <a:p>
                      <a:r>
                        <a:rPr lang="en-GB" sz="1200" u="sng" dirty="0">
                          <a:solidFill>
                            <a:srgbClr val="002060"/>
                          </a:solidFill>
                        </a:rPr>
                        <a:t>Reading </a:t>
                      </a:r>
                    </a:p>
                    <a:p>
                      <a:r>
                        <a:rPr lang="en-GB" sz="1200" b="1" u="none" dirty="0">
                          <a:solidFill>
                            <a:srgbClr val="002060"/>
                          </a:solidFill>
                        </a:rPr>
                        <a:t>Continue with reading focus</a:t>
                      </a:r>
                      <a:r>
                        <a:rPr lang="en-GB" sz="1200" b="1" u="sng" dirty="0">
                          <a:solidFill>
                            <a:srgbClr val="002060"/>
                          </a:solidFill>
                        </a:rPr>
                        <a:t> – </a:t>
                      </a:r>
                      <a:r>
                        <a:rPr lang="en-GB" sz="1200" b="1" u="none" dirty="0" err="1">
                          <a:solidFill>
                            <a:srgbClr val="002060"/>
                          </a:solidFill>
                        </a:rPr>
                        <a:t>Tintin</a:t>
                      </a:r>
                      <a:r>
                        <a:rPr lang="en-GB" sz="1200" b="1" u="none" dirty="0">
                          <a:solidFill>
                            <a:srgbClr val="002060"/>
                          </a:solidFill>
                        </a:rPr>
                        <a:t> or short stories pack for year 8</a:t>
                      </a:r>
                    </a:p>
                    <a:p>
                      <a:endParaRPr lang="en-GB" sz="1200" u="sng" dirty="0">
                        <a:solidFill>
                          <a:srgbClr val="002060"/>
                        </a:solidFill>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adjectives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Adjectival agreement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three tenses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Basic perfect/near future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Conditional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modal verbs to say what you have to do</a:t>
                      </a:r>
                    </a:p>
                    <a:p>
                      <a:endParaRPr lang="en-GB" sz="120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reflexibve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in the present tense to describe your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Oi</a:t>
                      </a:r>
                    </a:p>
                    <a:p>
                      <a:r>
                        <a:rPr lang="en-GB" sz="1200" b="1" dirty="0">
                          <a:solidFill>
                            <a:srgbClr val="002060"/>
                          </a:solidFill>
                        </a:rPr>
                        <a:t>Eu</a:t>
                      </a:r>
                    </a:p>
                    <a:p>
                      <a:r>
                        <a:rPr lang="en-GB" sz="1200" b="1" dirty="0">
                          <a:solidFill>
                            <a:srgbClr val="002060"/>
                          </a:solidFill>
                        </a:rPr>
                        <a:t>Au</a:t>
                      </a:r>
                    </a:p>
                    <a:p>
                      <a:r>
                        <a:rPr lang="en-GB" sz="1200" b="1" dirty="0">
                          <a:solidFill>
                            <a:srgbClr val="002060"/>
                          </a:solidFill>
                        </a:rPr>
                        <a:t>SFE</a:t>
                      </a:r>
                    </a:p>
                    <a:p>
                      <a:r>
                        <a:rPr lang="en-GB" sz="1200" b="1" dirty="0">
                          <a:solidFill>
                            <a:srgbClr val="002060"/>
                          </a:solidFill>
                        </a:rPr>
                        <a:t>Silent final consonant</a:t>
                      </a:r>
                    </a:p>
                    <a:p>
                      <a:r>
                        <a:rPr lang="en-GB" sz="1200" b="1" dirty="0">
                          <a:solidFill>
                            <a:srgbClr val="002060"/>
                          </a:solidFill>
                        </a:rPr>
                        <a:t>é</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Differences between French and English schools – uniform</a:t>
                      </a:r>
                    </a:p>
                    <a:p>
                      <a:r>
                        <a:rPr lang="en-GB" sz="1200" b="1" dirty="0">
                          <a:solidFill>
                            <a:srgbClr val="002060"/>
                          </a:solidFill>
                        </a:rPr>
                        <a:t>Complete opinions for French link school on wearing uniform</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25400" y="509412"/>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096626" y="582983"/>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83E3504B-3D09-4759-8293-2B33AB39CF08}"/>
              </a:ext>
            </a:extLst>
          </p:cNvPr>
          <p:cNvSpPr txBox="1"/>
          <p:nvPr/>
        </p:nvSpPr>
        <p:spPr>
          <a:xfrm>
            <a:off x="10079665" y="262465"/>
            <a:ext cx="1990414" cy="3600986"/>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Understanding that we all have our own style – what is that and why based on our preferences.</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Clothes are an underlying theme in many topics, a basic understanding of simple clothes vocabulary is needed by all students – when discussing free time/ festivals/celebrity culture/holidays</a:t>
            </a:r>
          </a:p>
        </p:txBody>
      </p:sp>
      <p:pic>
        <p:nvPicPr>
          <p:cNvPr id="10" name="Picture 9">
            <a:extLst>
              <a:ext uri="{FF2B5EF4-FFF2-40B4-BE49-F238E27FC236}">
                <a16:creationId xmlns:a16="http://schemas.microsoft.com/office/drawing/2014/main" id="{62C73002-EDFC-4C2A-B9D8-B0FF5ABAF99F}"/>
              </a:ext>
            </a:extLst>
          </p:cNvPr>
          <p:cNvPicPr>
            <a:picLocks noChangeAspect="1"/>
          </p:cNvPicPr>
          <p:nvPr/>
        </p:nvPicPr>
        <p:blipFill>
          <a:blip r:embed="rId4"/>
          <a:stretch>
            <a:fillRect/>
          </a:stretch>
        </p:blipFill>
        <p:spPr>
          <a:xfrm>
            <a:off x="10203250" y="658891"/>
            <a:ext cx="518205" cy="371888"/>
          </a:xfrm>
          <a:prstGeom prst="rect">
            <a:avLst/>
          </a:prstGeom>
        </p:spPr>
      </p:pic>
    </p:spTree>
    <p:extLst>
      <p:ext uri="{BB962C8B-B14F-4D97-AF65-F5344CB8AC3E}">
        <p14:creationId xmlns:p14="http://schemas.microsoft.com/office/powerpoint/2010/main" val="3923842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321798991"/>
              </p:ext>
            </p:extLst>
          </p:nvPr>
        </p:nvGraphicFramePr>
        <p:xfrm>
          <a:off x="174567" y="182880"/>
          <a:ext cx="9852430" cy="576072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Spring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area and home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your dreams and future plans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region?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y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habiter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u="sng" dirty="0">
                        <a:solidFill>
                          <a:srgbClr val="002060"/>
                        </a:solidFill>
                      </a:endParaRPr>
                    </a:p>
                    <a:p>
                      <a:r>
                        <a:rPr lang="en-GB" sz="1200" u="sng" dirty="0">
                          <a:solidFill>
                            <a:srgbClr val="002060"/>
                          </a:solidFill>
                        </a:rPr>
                        <a:t>Listening – transcription – one task per week</a:t>
                      </a:r>
                    </a:p>
                    <a:p>
                      <a:r>
                        <a:rPr lang="en-GB" sz="1200" u="sng" dirty="0">
                          <a:solidFill>
                            <a:srgbClr val="002060"/>
                          </a:solidFill>
                        </a:rPr>
                        <a:t>Dictation – one task per week</a:t>
                      </a:r>
                    </a:p>
                    <a:p>
                      <a:endParaRPr lang="en-GB" sz="1200" u="sng" dirty="0">
                        <a:solidFill>
                          <a:srgbClr val="002060"/>
                        </a:solidFill>
                      </a:endParaRPr>
                    </a:p>
                    <a:p>
                      <a:r>
                        <a:rPr lang="en-GB" sz="1200" u="sng" dirty="0">
                          <a:solidFill>
                            <a:srgbClr val="002060"/>
                          </a:solidFill>
                        </a:rPr>
                        <a:t>Speaking – describing a photo and key questions</a:t>
                      </a:r>
                    </a:p>
                    <a:p>
                      <a:endParaRPr lang="en-GB" sz="1200" u="sng" dirty="0">
                        <a:solidFill>
                          <a:srgbClr val="002060"/>
                        </a:solidFill>
                      </a:endParaRPr>
                    </a:p>
                    <a:p>
                      <a:r>
                        <a:rPr lang="en-GB" sz="1200" u="sng" dirty="0">
                          <a:solidFill>
                            <a:srgbClr val="002060"/>
                          </a:solidFill>
                        </a:rPr>
                        <a:t>Reading – study of short story pack depending on class</a:t>
                      </a:r>
                    </a:p>
                    <a:p>
                      <a:endParaRPr lang="en-GB" sz="1200" u="sng" dirty="0">
                        <a:solidFill>
                          <a:srgbClr val="002060"/>
                        </a:solidFill>
                      </a:endParaRPr>
                    </a:p>
                    <a:p>
                      <a:r>
                        <a:rPr lang="en-GB" sz="1200" u="sng" dirty="0">
                          <a:solidFill>
                            <a:srgbClr val="002060"/>
                          </a:solidFill>
                        </a:rPr>
                        <a:t>Writing – describe a picture and answer key questions</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adjectives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conditional tense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Gn</a:t>
                      </a:r>
                      <a:endParaRPr lang="en-GB" sz="1200" b="1" dirty="0">
                        <a:solidFill>
                          <a:srgbClr val="002060"/>
                        </a:solidFill>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È</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ê</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Work for school website to use for link school on what are area is like and where our students live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75525" y="445343"/>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445343"/>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5869" y="95454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02660CEB-86BA-41D5-8735-6B09AF3F3314}"/>
              </a:ext>
            </a:extLst>
          </p:cNvPr>
          <p:cNvSpPr txBox="1"/>
          <p:nvPr/>
        </p:nvSpPr>
        <p:spPr>
          <a:xfrm>
            <a:off x="10156628" y="182880"/>
            <a:ext cx="1722474" cy="3970318"/>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This unit will focus on describing the area where we live – this will help students to think about the world around them – preparation for GCSE unit 9 the local environment and my town</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5E0E8A31-AC01-4A2D-B1A6-CBD0DE736564}"/>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2131005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937537242"/>
              </p:ext>
            </p:extLst>
          </p:nvPr>
        </p:nvGraphicFramePr>
        <p:xfrm>
          <a:off x="174567" y="182880"/>
          <a:ext cx="9852430" cy="61264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Summer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where you go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what you do</a:t>
                      </a:r>
                    </a:p>
                    <a:p>
                      <a:r>
                        <a:rPr lang="en-GB" sz="1200" u="none" dirty="0">
                          <a:solidFill>
                            <a:srgbClr val="002060"/>
                          </a:solidFill>
                        </a:rPr>
                        <a:t>Talking about what you did and are going to do</a:t>
                      </a:r>
                    </a:p>
                    <a:p>
                      <a:endParaRPr lang="en-GB" sz="1200" u="none"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u="none" dirty="0" err="1">
                          <a:solidFill>
                            <a:srgbClr val="002060"/>
                          </a:solidFill>
                        </a:rPr>
                        <a:t>O</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Comment vas-</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et avec qui?</a:t>
                      </a:r>
                    </a:p>
                    <a:p>
                      <a:pPr marL="171450" indent="-171450">
                        <a:buFont typeface="Arial" panose="020B0604020202020204" pitchFamily="34" charset="0"/>
                        <a:buChar char="•"/>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C’était</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pPr marL="0" indent="0" algn="ctr">
                        <a:buFont typeface="Arial" panose="020B0604020202020204" pitchFamily="34" charset="0"/>
                        <a:buNone/>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pPr marL="0" indent="0" algn="l">
                        <a:buFont typeface="Arial" panose="020B0604020202020204" pitchFamily="34" charset="0"/>
                        <a:buNone/>
                      </a:pP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été</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Listening – recognising time triggers</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Reading – information on holiday areas in France</a:t>
                      </a: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Writing – open ended task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lgn="l">
                        <a:buFont typeface="Arial" panose="020B0604020202020204" pitchFamily="34" charset="0"/>
                        <a:buNone/>
                      </a:pP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Les </a:t>
                      </a:r>
                      <a:r>
                        <a:rPr lang="en-GB" sz="1200" u="none"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rPr>
                        <a:t> de Petit Nicolas – film study</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when- using time expressions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Frequency phrases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 – in/to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3 tenses – past/present/future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En</a:t>
                      </a:r>
                      <a:endParaRPr lang="en-GB" sz="1200" b="1" dirty="0">
                        <a:solidFill>
                          <a:srgbClr val="002060"/>
                        </a:solidFill>
                      </a:endParaRPr>
                    </a:p>
                    <a:p>
                      <a:r>
                        <a:rPr lang="en-GB" sz="1200" b="1" dirty="0">
                          <a:solidFill>
                            <a:srgbClr val="002060"/>
                          </a:solidFill>
                        </a:rPr>
                        <a:t>Au</a:t>
                      </a:r>
                    </a:p>
                    <a:p>
                      <a:r>
                        <a:rPr lang="en-GB" sz="1200" b="1" dirty="0">
                          <a:solidFill>
                            <a:srgbClr val="002060"/>
                          </a:solidFill>
                        </a:rPr>
                        <a:t>Ill</a:t>
                      </a:r>
                    </a:p>
                    <a:p>
                      <a:r>
                        <a:rPr lang="en-GB" sz="1200" b="1" dirty="0">
                          <a:solidFill>
                            <a:srgbClr val="002060"/>
                          </a:solidFill>
                        </a:rPr>
                        <a:t>É</a:t>
                      </a:r>
                    </a:p>
                    <a:p>
                      <a:r>
                        <a:rPr lang="en-GB" sz="1200" b="1" dirty="0">
                          <a:solidFill>
                            <a:srgbClr val="002060"/>
                          </a:solidFill>
                        </a:rPr>
                        <a:t>Ai</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Cultural knowledge – Petit Nicolas film study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50707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100782" y="57200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99752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37EBCC9D-EFCA-43EB-B6B6-05E8376866AB}"/>
              </a:ext>
            </a:extLst>
          </p:cNvPr>
          <p:cNvSpPr txBox="1"/>
          <p:nvPr/>
        </p:nvSpPr>
        <p:spPr>
          <a:xfrm>
            <a:off x="10047767" y="148856"/>
            <a:ext cx="1878226" cy="5632311"/>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This unit encourages students to think about the wider world – where they like to go and where they would like to go in the future. </a:t>
            </a:r>
          </a:p>
          <a:p>
            <a:endParaRPr lang="en-GB" sz="1200" dirty="0">
              <a:solidFill>
                <a:srgbClr val="002060"/>
              </a:solidFill>
            </a:endParaRPr>
          </a:p>
          <a:p>
            <a:r>
              <a:rPr lang="en-GB" sz="1200" dirty="0">
                <a:solidFill>
                  <a:srgbClr val="002060"/>
                </a:solidFill>
              </a:rPr>
              <a:t>The key knowledge links with Unit 7 Theme 3 GCSE Travel and Tourism and places of interest.</a:t>
            </a:r>
          </a:p>
          <a:p>
            <a:endParaRPr lang="en-GB" sz="1200" dirty="0">
              <a:solidFill>
                <a:srgbClr val="002060"/>
              </a:solidFill>
            </a:endParaRPr>
          </a:p>
          <a:p>
            <a:r>
              <a:rPr lang="en-GB" sz="1200" dirty="0">
                <a:solidFill>
                  <a:srgbClr val="002060"/>
                </a:solidFill>
              </a:rPr>
              <a:t>The work should also support regional knowledge of France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2DD756CE-8128-47DF-B411-4D34ED975A96}"/>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141825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399864403"/>
              </p:ext>
            </p:extLst>
          </p:nvPr>
        </p:nvGraphicFramePr>
        <p:xfrm>
          <a:off x="233916" y="182880"/>
          <a:ext cx="9793081" cy="6309360"/>
        </p:xfrm>
        <a:graphic>
          <a:graphicData uri="http://schemas.openxmlformats.org/drawingml/2006/table">
            <a:tbl>
              <a:tblPr firstRow="1" bandRow="1">
                <a:tableStyleId>{5C22544A-7EE6-4342-B048-85BDC9FD1C3A}</a:tableStyleId>
              </a:tblPr>
              <a:tblGrid>
                <a:gridCol w="1911137">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Summer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a:t>
                      </a:r>
                      <a:r>
                        <a:rPr lang="en-GB" sz="1200" dirty="0">
                          <a:solidFill>
                            <a:srgbClr val="002060"/>
                          </a:solidFill>
                        </a:rPr>
                        <a:t>Describing my routine</a:t>
                      </a:r>
                    </a:p>
                    <a:p>
                      <a:r>
                        <a:rPr lang="en-GB" sz="1200" dirty="0">
                          <a:solidFill>
                            <a:srgbClr val="002060"/>
                          </a:solidFill>
                        </a:rPr>
                        <a:t>Describing when I do things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none" dirty="0">
                          <a:solidFill>
                            <a:srgbClr val="002060"/>
                          </a:solidFill>
                        </a:rPr>
                        <a:t>Describing how my routine changes at the weekend</a:t>
                      </a:r>
                    </a:p>
                    <a:p>
                      <a:endParaRPr lang="en-GB" sz="1200" u="none" dirty="0">
                        <a:solidFill>
                          <a:srgbClr val="002060"/>
                        </a:solidFill>
                      </a:endParaRPr>
                    </a:p>
                    <a:p>
                      <a:r>
                        <a:rPr lang="en-GB" sz="1200" u="none" dirty="0">
                          <a:solidFill>
                            <a:srgbClr val="002060"/>
                          </a:solidFill>
                        </a:rPr>
                        <a:t>Discuss what you eat/drink/wear/do/play etc</a:t>
                      </a:r>
                    </a:p>
                    <a:p>
                      <a:r>
                        <a:rPr lang="en-GB" sz="1200" u="sng" dirty="0">
                          <a:solidFill>
                            <a:srgbClr val="002060"/>
                          </a:solidFill>
                        </a:rPr>
                        <a:t>Key questions</a:t>
                      </a:r>
                      <a:r>
                        <a:rPr lang="en-GB" sz="1200" u="none" dirty="0">
                          <a:solidFill>
                            <a:srgbClr val="002060"/>
                          </a:solidFill>
                        </a:rPr>
                        <a:t>:</a:t>
                      </a:r>
                    </a:p>
                    <a:p>
                      <a:pPr marL="171450" indent="-171450">
                        <a:buFont typeface="Arial" panose="020B0604020202020204" pitchFamily="34" charset="0"/>
                        <a:buChar char="•"/>
                      </a:pPr>
                      <a:r>
                        <a:rPr lang="en-GB" sz="1200" u="none" dirty="0" err="1">
                          <a:solidFill>
                            <a:srgbClr val="002060"/>
                          </a:solidFill>
                        </a:rPr>
                        <a:t>Décris</a:t>
                      </a:r>
                      <a:r>
                        <a:rPr lang="en-GB" sz="1200" u="none" dirty="0">
                          <a:solidFill>
                            <a:srgbClr val="002060"/>
                          </a:solidFill>
                        </a:rPr>
                        <a:t> ta routine</a:t>
                      </a:r>
                    </a:p>
                    <a:p>
                      <a:pPr marL="171450" indent="-171450">
                        <a:buFont typeface="Arial" panose="020B0604020202020204" pitchFamily="34" charset="0"/>
                        <a:buChar char="•"/>
                      </a:pPr>
                      <a:r>
                        <a:rPr lang="en-GB" sz="1200" u="none" dirty="0">
                          <a:solidFill>
                            <a:srgbClr val="002060"/>
                          </a:solidFill>
                        </a:rPr>
                        <a:t>Comment </a:t>
                      </a:r>
                      <a:r>
                        <a:rPr lang="en-GB" sz="1200" u="none" dirty="0" err="1">
                          <a:solidFill>
                            <a:srgbClr val="002060"/>
                          </a:solidFill>
                        </a:rPr>
                        <a:t>est</a:t>
                      </a:r>
                      <a:r>
                        <a:rPr lang="en-GB" sz="1200" u="none" dirty="0">
                          <a:solidFill>
                            <a:srgbClr val="002060"/>
                          </a:solidFill>
                        </a:rPr>
                        <a:t> ta </a:t>
                      </a:r>
                      <a:r>
                        <a:rPr lang="en-GB" sz="1200" u="none" dirty="0" err="1">
                          <a:solidFill>
                            <a:srgbClr val="002060"/>
                          </a:solidFill>
                        </a:rPr>
                        <a:t>journée</a:t>
                      </a:r>
                      <a:r>
                        <a:rPr lang="en-GB" sz="1200" u="none" dirty="0">
                          <a:solidFill>
                            <a:srgbClr val="002060"/>
                          </a:solidFill>
                        </a:rPr>
                        <a:t>?</a:t>
                      </a:r>
                    </a:p>
                    <a:p>
                      <a:pPr marL="171450" indent="-171450">
                        <a:buFont typeface="Arial" panose="020B0604020202020204" pitchFamily="34" charset="0"/>
                        <a:buChar char="•"/>
                      </a:pPr>
                      <a:r>
                        <a:rPr lang="en-GB" sz="1200" u="none" dirty="0">
                          <a:solidFill>
                            <a:srgbClr val="002060"/>
                          </a:solidFill>
                        </a:rPr>
                        <a:t>Et ta routine au weekend?</a:t>
                      </a:r>
                    </a:p>
                    <a:p>
                      <a:endParaRPr lang="en-GB" sz="1200" u="none" dirty="0">
                        <a:solidFill>
                          <a:srgbClr val="002060"/>
                        </a:solidFill>
                      </a:endParaRPr>
                    </a:p>
                    <a:p>
                      <a:endParaRPr lang="en-GB" sz="1200" u="none" dirty="0">
                        <a:solidFill>
                          <a:srgbClr val="002060"/>
                        </a:solidFill>
                      </a:endParaRPr>
                    </a:p>
                    <a:p>
                      <a:r>
                        <a:rPr lang="en-GB" sz="1200" u="none" dirty="0">
                          <a:solidFill>
                            <a:srgbClr val="002060"/>
                          </a:solidFill>
                        </a:rPr>
                        <a:t>Listening – listening for gist</a:t>
                      </a:r>
                    </a:p>
                    <a:p>
                      <a:endParaRPr lang="en-GB" sz="1200" u="none" dirty="0">
                        <a:solidFill>
                          <a:srgbClr val="002060"/>
                        </a:solidFill>
                      </a:endParaRPr>
                    </a:p>
                    <a:p>
                      <a:r>
                        <a:rPr lang="en-GB" sz="1200" u="none" dirty="0">
                          <a:solidFill>
                            <a:srgbClr val="002060"/>
                          </a:solidFill>
                        </a:rPr>
                        <a:t>Speaking – peer key question </a:t>
                      </a:r>
                      <a:r>
                        <a:rPr lang="en-GB" sz="1200" u="none" dirty="0" err="1">
                          <a:solidFill>
                            <a:srgbClr val="002060"/>
                          </a:solidFill>
                        </a:rPr>
                        <a:t>question</a:t>
                      </a:r>
                      <a:r>
                        <a:rPr lang="en-GB" sz="1200" u="none" dirty="0">
                          <a:solidFill>
                            <a:srgbClr val="002060"/>
                          </a:solidFill>
                        </a:rPr>
                        <a:t> and answers</a:t>
                      </a:r>
                    </a:p>
                    <a:p>
                      <a:endParaRPr lang="en-GB" sz="1200" u="none" dirty="0">
                        <a:solidFill>
                          <a:srgbClr val="002060"/>
                        </a:solidFill>
                      </a:endParaRPr>
                    </a:p>
                    <a:p>
                      <a:r>
                        <a:rPr lang="en-GB" sz="1200" u="none" dirty="0">
                          <a:solidFill>
                            <a:srgbClr val="002060"/>
                          </a:solidFill>
                        </a:rPr>
                        <a:t>Reading – a short story study from the pack</a:t>
                      </a:r>
                    </a:p>
                    <a:p>
                      <a:endParaRPr lang="en-GB" sz="1200" u="none" dirty="0">
                        <a:solidFill>
                          <a:srgbClr val="002060"/>
                        </a:solidFill>
                      </a:endParaRPr>
                    </a:p>
                    <a:p>
                      <a:r>
                        <a:rPr lang="en-GB" sz="1200" u="none" dirty="0">
                          <a:solidFill>
                            <a:srgbClr val="002060"/>
                          </a:solidFill>
                        </a:rPr>
                        <a:t>Writing – storyboard/mini book ma routine task</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reflexive verbs in the present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telling the time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sequencers and time expressions to add structure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verbs in the present tense – regular and irregular high frequency verbs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/porter/manger/</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boire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reflexive verbs in the past – perfect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È</a:t>
                      </a:r>
                    </a:p>
                    <a:p>
                      <a:r>
                        <a:rPr lang="en-GB" sz="1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Ou</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Ch</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SFS</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SFE</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10 - 15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Bastille Day</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60022" y="522383"/>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104475"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33916" y="979584"/>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7209E435-F3D0-4349-B96B-205042390899}"/>
              </a:ext>
            </a:extLst>
          </p:cNvPr>
          <p:cNvSpPr txBox="1"/>
          <p:nvPr/>
        </p:nvSpPr>
        <p:spPr>
          <a:xfrm>
            <a:off x="10026997" y="182880"/>
            <a:ext cx="2062222" cy="3046988"/>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This unit covers key structures and vocabulary needed in GCSE theme 1 Identity and culture.</a:t>
            </a:r>
          </a:p>
          <a:p>
            <a:r>
              <a:rPr lang="en-GB" sz="1200" dirty="0">
                <a:solidFill>
                  <a:srgbClr val="002060"/>
                </a:solidFill>
              </a:rPr>
              <a:t>Enabling students to discuss their personal world</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6349D9CD-371A-4812-A5B5-47D12CEACAE0}"/>
              </a:ext>
            </a:extLst>
          </p:cNvPr>
          <p:cNvPicPr>
            <a:picLocks noChangeAspect="1"/>
          </p:cNvPicPr>
          <p:nvPr/>
        </p:nvPicPr>
        <p:blipFill>
          <a:blip r:embed="rId4"/>
          <a:stretch>
            <a:fillRect/>
          </a:stretch>
        </p:blipFill>
        <p:spPr>
          <a:xfrm>
            <a:off x="10280927" y="461969"/>
            <a:ext cx="518205" cy="371888"/>
          </a:xfrm>
          <a:prstGeom prst="rect">
            <a:avLst/>
          </a:prstGeom>
        </p:spPr>
      </p:pic>
    </p:spTree>
    <p:extLst>
      <p:ext uri="{BB962C8B-B14F-4D97-AF65-F5344CB8AC3E}">
        <p14:creationId xmlns:p14="http://schemas.microsoft.com/office/powerpoint/2010/main" val="35037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955644692"/>
              </p:ext>
            </p:extLst>
          </p:nvPr>
        </p:nvGraphicFramePr>
        <p:xfrm>
          <a:off x="223284" y="182880"/>
          <a:ext cx="9803713" cy="4846320"/>
        </p:xfrm>
        <a:graphic>
          <a:graphicData uri="http://schemas.openxmlformats.org/drawingml/2006/table">
            <a:tbl>
              <a:tblPr firstRow="1" bandRow="1">
                <a:tableStyleId>{5C22544A-7EE6-4342-B048-85BDC9FD1C3A}</a:tableStyleId>
              </a:tblPr>
              <a:tblGrid>
                <a:gridCol w="1921769">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endParaRPr lang="en-GB" sz="1200" dirty="0">
                        <a:solidFill>
                          <a:srgbClr val="002060"/>
                        </a:solidFill>
                      </a:endParaRPr>
                    </a:p>
                    <a:p>
                      <a:r>
                        <a:rPr lang="en-GB" sz="1200" i="1" u="sng" dirty="0">
                          <a:solidFill>
                            <a:srgbClr val="002060"/>
                          </a:solidFill>
                        </a:rPr>
                        <a:t>Ma vie </a:t>
                      </a:r>
                      <a:r>
                        <a:rPr lang="en-GB" sz="1200" i="1" u="sng" dirty="0" err="1">
                          <a:solidFill>
                            <a:srgbClr val="002060"/>
                          </a:solidFill>
                        </a:rPr>
                        <a:t>saine</a:t>
                      </a:r>
                      <a:endParaRPr lang="en-GB" sz="1200" i="1" u="sng" dirty="0">
                        <a:solidFill>
                          <a:srgbClr val="002060"/>
                        </a:solidFill>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diet and eating habits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sport and exercise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Talking about lifestyle choices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Comparative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Giving advice</a:t>
                      </a:r>
                      <a:endParaRPr lang="en-GB" sz="1200" u="none"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u="none" dirty="0">
                          <a:solidFill>
                            <a:srgbClr val="002060"/>
                          </a:solidFill>
                        </a:rPr>
                        <a:t>Talking about future changes</a:t>
                      </a:r>
                    </a:p>
                    <a:p>
                      <a:endParaRPr lang="en-GB" sz="1200" u="sng" dirty="0">
                        <a:solidFill>
                          <a:srgbClr val="002060"/>
                        </a:solidFill>
                      </a:endParaRPr>
                    </a:p>
                    <a:p>
                      <a:r>
                        <a:rPr lang="en-GB" sz="1200" u="sng" dirty="0">
                          <a:solidFill>
                            <a:srgbClr val="002060"/>
                          </a:solidFill>
                        </a:rPr>
                        <a:t>Key questions</a:t>
                      </a:r>
                    </a:p>
                    <a:p>
                      <a:pPr marL="0" indent="0">
                        <a:buFont typeface="Arial" panose="020B0604020202020204" pitchFamily="34" charset="0"/>
                        <a:buNone/>
                      </a:pPr>
                      <a:r>
                        <a:rPr lang="en-GB" sz="1200" u="sng" dirty="0">
                          <a:solidFill>
                            <a:srgbClr val="002060"/>
                          </a:solidFill>
                        </a:rPr>
                        <a:t>Tu </a:t>
                      </a:r>
                      <a:r>
                        <a:rPr lang="en-GB" sz="1200" u="sng" dirty="0" err="1">
                          <a:solidFill>
                            <a:srgbClr val="002060"/>
                          </a:solidFill>
                        </a:rPr>
                        <a:t>manges</a:t>
                      </a:r>
                      <a:r>
                        <a:rPr lang="en-GB" sz="1200" u="sng" dirty="0">
                          <a:solidFill>
                            <a:srgbClr val="002060"/>
                          </a:solidFill>
                        </a:rPr>
                        <a:t> </a:t>
                      </a:r>
                      <a:r>
                        <a:rPr lang="en-GB" sz="1200" u="sng" dirty="0" err="1">
                          <a:solidFill>
                            <a:srgbClr val="002060"/>
                          </a:solidFill>
                        </a:rPr>
                        <a:t>sainement</a:t>
                      </a:r>
                      <a:r>
                        <a:rPr lang="en-GB" sz="1200" u="sng" dirty="0">
                          <a:solidFill>
                            <a:srgbClr val="002060"/>
                          </a:solidFill>
                        </a:rPr>
                        <a:t>?</a:t>
                      </a:r>
                    </a:p>
                    <a:p>
                      <a:pPr marL="0" indent="0">
                        <a:buFont typeface="Arial" panose="020B0604020202020204" pitchFamily="34" charset="0"/>
                        <a:buNone/>
                      </a:pPr>
                      <a:r>
                        <a:rPr lang="en-GB" sz="1200" u="sng" dirty="0">
                          <a:solidFill>
                            <a:srgbClr val="002060"/>
                          </a:solidFill>
                        </a:rPr>
                        <a:t>Tu es </a:t>
                      </a:r>
                      <a:r>
                        <a:rPr lang="en-GB" sz="1200" u="sng" dirty="0" err="1">
                          <a:solidFill>
                            <a:srgbClr val="002060"/>
                          </a:solidFill>
                        </a:rPr>
                        <a:t>en</a:t>
                      </a:r>
                      <a:r>
                        <a:rPr lang="en-GB" sz="1200" u="sng" dirty="0">
                          <a:solidFill>
                            <a:srgbClr val="002060"/>
                          </a:solidFill>
                        </a:rPr>
                        <a:t> </a:t>
                      </a:r>
                      <a:r>
                        <a:rPr lang="en-GB" sz="1200" u="sng" dirty="0" err="1">
                          <a:solidFill>
                            <a:srgbClr val="002060"/>
                          </a:solidFill>
                        </a:rPr>
                        <a:t>forme</a:t>
                      </a:r>
                      <a:r>
                        <a:rPr lang="en-GB" sz="1200" u="sng" dirty="0">
                          <a:solidFill>
                            <a:srgbClr val="002060"/>
                          </a:solidFill>
                        </a:rPr>
                        <a:t>?</a:t>
                      </a:r>
                    </a:p>
                    <a:p>
                      <a:pPr marL="0" indent="0">
                        <a:buFont typeface="Arial" panose="020B0604020202020204" pitchFamily="34" charset="0"/>
                        <a:buNone/>
                      </a:pPr>
                      <a:r>
                        <a:rPr lang="en-GB" sz="1200" u="sng" dirty="0">
                          <a:solidFill>
                            <a:srgbClr val="002060"/>
                          </a:solidFill>
                        </a:rPr>
                        <a:t>Que </a:t>
                      </a:r>
                      <a:r>
                        <a:rPr lang="en-GB" sz="1200" u="sng" dirty="0" err="1">
                          <a:solidFill>
                            <a:srgbClr val="002060"/>
                          </a:solidFill>
                        </a:rPr>
                        <a:t>fais</a:t>
                      </a:r>
                      <a:r>
                        <a:rPr lang="en-GB" sz="1200" u="sng" dirty="0">
                          <a:solidFill>
                            <a:srgbClr val="002060"/>
                          </a:solidFill>
                        </a:rPr>
                        <a:t> </a:t>
                      </a:r>
                      <a:r>
                        <a:rPr lang="en-GB" sz="1200" u="sng" dirty="0" err="1">
                          <a:solidFill>
                            <a:srgbClr val="002060"/>
                          </a:solidFill>
                        </a:rPr>
                        <a:t>tu</a:t>
                      </a:r>
                      <a:r>
                        <a:rPr lang="en-GB" sz="1200" u="sng" dirty="0">
                          <a:solidFill>
                            <a:srgbClr val="002060"/>
                          </a:solidFill>
                        </a:rPr>
                        <a:t> pour </a:t>
                      </a:r>
                      <a:r>
                        <a:rPr lang="en-GB" sz="1200" u="sng" dirty="0" err="1">
                          <a:solidFill>
                            <a:srgbClr val="002060"/>
                          </a:solidFill>
                        </a:rPr>
                        <a:t>rester</a:t>
                      </a:r>
                      <a:r>
                        <a:rPr lang="en-GB" sz="1200" u="sng" dirty="0">
                          <a:solidFill>
                            <a:srgbClr val="002060"/>
                          </a:solidFill>
                        </a:rPr>
                        <a:t> </a:t>
                      </a:r>
                      <a:r>
                        <a:rPr lang="en-GB" sz="1200" u="sng" dirty="0" err="1">
                          <a:solidFill>
                            <a:srgbClr val="002060"/>
                          </a:solidFill>
                        </a:rPr>
                        <a:t>en</a:t>
                      </a:r>
                      <a:r>
                        <a:rPr lang="en-GB" sz="1200" u="sng" dirty="0">
                          <a:solidFill>
                            <a:srgbClr val="002060"/>
                          </a:solidFill>
                        </a:rPr>
                        <a:t> </a:t>
                      </a:r>
                      <a:r>
                        <a:rPr lang="en-GB" sz="1200" u="sng" dirty="0" err="1">
                          <a:solidFill>
                            <a:srgbClr val="002060"/>
                          </a:solidFill>
                        </a:rPr>
                        <a:t>forme</a:t>
                      </a:r>
                      <a:r>
                        <a:rPr lang="en-GB" sz="1200" u="sng" dirty="0">
                          <a:solidFill>
                            <a:srgbClr val="002060"/>
                          </a:solidFill>
                        </a:rPr>
                        <a:t>?</a:t>
                      </a:r>
                    </a:p>
                    <a:p>
                      <a:pPr marL="0" indent="0">
                        <a:buFont typeface="Arial" panose="020B0604020202020204" pitchFamily="34" charset="0"/>
                        <a:buNone/>
                      </a:pPr>
                      <a:r>
                        <a:rPr lang="en-GB" sz="1200" u="sng" dirty="0" err="1">
                          <a:solidFill>
                            <a:srgbClr val="002060"/>
                          </a:solidFill>
                        </a:rPr>
                        <a:t>Qu’est-ce</a:t>
                      </a:r>
                      <a:r>
                        <a:rPr lang="en-GB" sz="1200" u="sng" dirty="0">
                          <a:solidFill>
                            <a:srgbClr val="002060"/>
                          </a:solidFill>
                        </a:rPr>
                        <a:t> que </a:t>
                      </a:r>
                      <a:r>
                        <a:rPr lang="en-GB" sz="1200" u="sng" dirty="0" err="1">
                          <a:solidFill>
                            <a:srgbClr val="002060"/>
                          </a:solidFill>
                        </a:rPr>
                        <a:t>tu</a:t>
                      </a:r>
                      <a:r>
                        <a:rPr lang="en-GB" sz="1200" u="sng" dirty="0">
                          <a:solidFill>
                            <a:srgbClr val="002060"/>
                          </a:solidFill>
                        </a:rPr>
                        <a:t> vas faire?</a:t>
                      </a:r>
                    </a:p>
                    <a:p>
                      <a:pPr marL="0" indent="0">
                        <a:buFont typeface="Arial" panose="020B0604020202020204" pitchFamily="34" charset="0"/>
                        <a:buNone/>
                      </a:pPr>
                      <a:endParaRPr lang="en-GB" sz="1200" u="sng" dirty="0">
                        <a:solidFill>
                          <a:srgbClr val="002060"/>
                        </a:solidFill>
                      </a:endParaRPr>
                    </a:p>
                    <a:p>
                      <a:pPr marL="0" indent="0">
                        <a:buFont typeface="Arial" panose="020B0604020202020204" pitchFamily="34" charset="0"/>
                        <a:buNone/>
                      </a:pPr>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Extended opinions with reasons</a:t>
                      </a:r>
                    </a:p>
                    <a:p>
                      <a:r>
                        <a:rPr lang="en-GB" sz="1200" b="1" dirty="0">
                          <a:solidFill>
                            <a:srgbClr val="002060"/>
                          </a:solidFill>
                        </a:rPr>
                        <a:t>Revisit key verbs in the present tense</a:t>
                      </a:r>
                    </a:p>
                    <a:p>
                      <a:pPr marL="171450" indent="-171450">
                        <a:buFont typeface="Arial" panose="020B0604020202020204" pitchFamily="34" charset="0"/>
                        <a:buChar char="•"/>
                      </a:pPr>
                      <a:r>
                        <a:rPr lang="en-GB" sz="1200" b="1" dirty="0" err="1">
                          <a:solidFill>
                            <a:srgbClr val="002060"/>
                          </a:solidFill>
                        </a:rPr>
                        <a:t>Boire</a:t>
                      </a:r>
                      <a:endParaRPr lang="en-GB" sz="1200" b="1" dirty="0">
                        <a:solidFill>
                          <a:srgbClr val="002060"/>
                        </a:solidFill>
                      </a:endParaRPr>
                    </a:p>
                    <a:p>
                      <a:pPr marL="171450" indent="-171450">
                        <a:buFont typeface="Arial" panose="020B0604020202020204" pitchFamily="34" charset="0"/>
                        <a:buChar char="•"/>
                      </a:pPr>
                      <a:r>
                        <a:rPr lang="en-GB" sz="1200" b="1" dirty="0">
                          <a:solidFill>
                            <a:srgbClr val="002060"/>
                          </a:solidFill>
                        </a:rPr>
                        <a:t>Manger</a:t>
                      </a:r>
                    </a:p>
                    <a:p>
                      <a:pPr marL="171450" indent="-171450">
                        <a:buFont typeface="Arial" panose="020B0604020202020204" pitchFamily="34" charset="0"/>
                        <a:buChar char="•"/>
                      </a:pPr>
                      <a:r>
                        <a:rPr lang="en-GB" sz="1200" b="1" dirty="0">
                          <a:solidFill>
                            <a:srgbClr val="002060"/>
                          </a:solidFill>
                        </a:rPr>
                        <a:t>Faire</a:t>
                      </a:r>
                    </a:p>
                    <a:p>
                      <a:pPr marL="171450" indent="-171450">
                        <a:buFont typeface="Arial" panose="020B0604020202020204" pitchFamily="34" charset="0"/>
                        <a:buChar char="•"/>
                      </a:pPr>
                      <a:r>
                        <a:rPr lang="en-GB" sz="1200" b="1" dirty="0">
                          <a:solidFill>
                            <a:srgbClr val="002060"/>
                          </a:solidFill>
                        </a:rPr>
                        <a:t>Aller</a:t>
                      </a:r>
                    </a:p>
                    <a:p>
                      <a:pPr marL="0" indent="0">
                        <a:buFont typeface="Arial" panose="020B0604020202020204" pitchFamily="34" charset="0"/>
                        <a:buNone/>
                      </a:pPr>
                      <a:r>
                        <a:rPr lang="en-GB" sz="1200" b="1" dirty="0">
                          <a:solidFill>
                            <a:srgbClr val="002060"/>
                          </a:solidFill>
                        </a:rPr>
                        <a:t>Time and frequency phrases</a:t>
                      </a:r>
                    </a:p>
                    <a:p>
                      <a:pPr marL="0" indent="0">
                        <a:buFont typeface="Arial" panose="020B0604020202020204" pitchFamily="34" charset="0"/>
                        <a:buNone/>
                      </a:pPr>
                      <a:r>
                        <a:rPr lang="en-GB" sz="1200" b="1" dirty="0">
                          <a:solidFill>
                            <a:srgbClr val="002060"/>
                          </a:solidFill>
                        </a:rPr>
                        <a:t>Using modal verbs – </a:t>
                      </a:r>
                      <a:r>
                        <a:rPr lang="en-GB" sz="1200" b="1" dirty="0" err="1">
                          <a:solidFill>
                            <a:srgbClr val="002060"/>
                          </a:solidFill>
                        </a:rPr>
                        <a:t>il</a:t>
                      </a:r>
                      <a:r>
                        <a:rPr lang="en-GB" sz="1200" b="1" dirty="0">
                          <a:solidFill>
                            <a:srgbClr val="002060"/>
                          </a:solidFill>
                        </a:rPr>
                        <a:t> </a:t>
                      </a:r>
                      <a:r>
                        <a:rPr lang="en-GB" sz="1200" b="1" dirty="0" err="1">
                          <a:solidFill>
                            <a:srgbClr val="002060"/>
                          </a:solidFill>
                        </a:rPr>
                        <a:t>faut</a:t>
                      </a:r>
                      <a:r>
                        <a:rPr lang="en-GB" sz="1200" b="1" dirty="0">
                          <a:solidFill>
                            <a:srgbClr val="002060"/>
                          </a:solidFill>
                        </a:rPr>
                        <a:t>/devoir/</a:t>
                      </a:r>
                      <a:r>
                        <a:rPr lang="en-GB" sz="1200" b="1" dirty="0" err="1">
                          <a:solidFill>
                            <a:srgbClr val="002060"/>
                          </a:solidFill>
                        </a:rPr>
                        <a:t>pouvoir</a:t>
                      </a:r>
                      <a:endParaRPr lang="en-GB" sz="1200" b="1" dirty="0">
                        <a:solidFill>
                          <a:srgbClr val="002060"/>
                        </a:solidFill>
                      </a:endParaRPr>
                    </a:p>
                    <a:p>
                      <a:pPr marL="0" indent="0">
                        <a:buFont typeface="Arial" panose="020B0604020202020204" pitchFamily="34" charset="0"/>
                        <a:buNone/>
                      </a:pPr>
                      <a:r>
                        <a:rPr lang="en-GB" sz="1200" b="1" dirty="0">
                          <a:solidFill>
                            <a:srgbClr val="002060"/>
                          </a:solidFill>
                        </a:rPr>
                        <a:t>Using comparatives – plus/</a:t>
                      </a:r>
                      <a:r>
                        <a:rPr lang="en-GB" sz="1200" b="1" dirty="0" err="1">
                          <a:solidFill>
                            <a:srgbClr val="002060"/>
                          </a:solidFill>
                        </a:rPr>
                        <a:t>moins</a:t>
                      </a:r>
                      <a:r>
                        <a:rPr lang="en-GB" sz="1200" b="1" dirty="0">
                          <a:solidFill>
                            <a:srgbClr val="002060"/>
                          </a:solidFill>
                        </a:rPr>
                        <a:t> que</a:t>
                      </a:r>
                    </a:p>
                    <a:p>
                      <a:pPr marL="0" indent="0">
                        <a:buFont typeface="Arial" panose="020B0604020202020204" pitchFamily="34" charset="0"/>
                        <a:buNone/>
                      </a:pPr>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20-30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Healthy eating and lifestyle choices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04736" y="47267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63885"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43F42BAB-66ED-4E0A-A2B9-60F367F0461D}"/>
              </a:ext>
            </a:extLst>
          </p:cNvPr>
          <p:cNvSpPr txBox="1"/>
          <p:nvPr/>
        </p:nvSpPr>
        <p:spPr>
          <a:xfrm>
            <a:off x="10058400" y="191193"/>
            <a:ext cx="1595582" cy="4524315"/>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Using food and sport vocabulary learnt in year 7 to discuss lifestyle choices and habits</a:t>
            </a:r>
          </a:p>
          <a:p>
            <a:endParaRPr lang="en-GB" sz="1200" b="1" dirty="0">
              <a:solidFill>
                <a:srgbClr val="002060"/>
              </a:solidFill>
            </a:endParaRPr>
          </a:p>
          <a:p>
            <a:r>
              <a:rPr lang="en-GB" sz="1200" b="1" dirty="0">
                <a:solidFill>
                  <a:srgbClr val="002060"/>
                </a:solidFill>
              </a:rPr>
              <a:t>Learning about what constitutes a healthy lifestyle</a:t>
            </a:r>
          </a:p>
          <a:p>
            <a:endParaRPr lang="en-GB" sz="1200" b="1" dirty="0">
              <a:solidFill>
                <a:srgbClr val="002060"/>
              </a:solidFill>
            </a:endParaRPr>
          </a:p>
          <a:p>
            <a:r>
              <a:rPr lang="en-GB" sz="1200" b="1" dirty="0">
                <a:solidFill>
                  <a:srgbClr val="002060"/>
                </a:solidFill>
              </a:rPr>
              <a:t>Thinking about how you can improve your lifestyle in the future</a:t>
            </a:r>
          </a:p>
          <a:p>
            <a:endParaRPr lang="en-GB" sz="1200" b="1" dirty="0">
              <a:solidFill>
                <a:srgbClr val="002060"/>
              </a:solidFill>
            </a:endParaRPr>
          </a:p>
          <a:p>
            <a:r>
              <a:rPr lang="en-GB" sz="1200" b="1" dirty="0">
                <a:solidFill>
                  <a:srgbClr val="002060"/>
                </a:solidFill>
              </a:rPr>
              <a:t>Covering the key structures needed to continue this topic at GCSE level.</a:t>
            </a:r>
          </a:p>
        </p:txBody>
      </p:sp>
      <p:pic>
        <p:nvPicPr>
          <p:cNvPr id="10" name="Picture 9">
            <a:extLst>
              <a:ext uri="{FF2B5EF4-FFF2-40B4-BE49-F238E27FC236}">
                <a16:creationId xmlns:a16="http://schemas.microsoft.com/office/drawing/2014/main" id="{13BBFA59-67E5-4379-B454-1E7DEC34AFF8}"/>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3926601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948506428"/>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a:t>
                      </a:r>
                      <a:r>
                        <a:rPr lang="en-GB" sz="1200" i="1" u="sng" dirty="0" err="1"/>
                        <a:t>p</a:t>
                      </a:r>
                      <a:r>
                        <a:rPr lang="en-GB" sz="1200"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i="1" u="sng"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i="1" u="sng" dirty="0" err="1">
                          <a:solidFill>
                            <a:srgbClr val="002060"/>
                          </a:solidFill>
                          <a:latin typeface="Calibri" panose="020F0502020204030204" pitchFamily="34" charset="0"/>
                          <a:ea typeface="Calibri" panose="020F0502020204030204" pitchFamily="34" charset="0"/>
                          <a:cs typeface="Calibri" panose="020F0502020204030204" pitchFamily="34" charset="0"/>
                        </a:rPr>
                        <a:t>passe</a:t>
                      </a:r>
                      <a:r>
                        <a:rPr lang="en-GB" sz="1200" i="1" u="sng" dirty="0">
                          <a:solidFill>
                            <a:srgbClr val="002060"/>
                          </a:solidFill>
                          <a:latin typeface="Calibri" panose="020F0502020204030204" pitchFamily="34" charset="0"/>
                          <a:ea typeface="Calibri" panose="020F0502020204030204" pitchFamily="34" charset="0"/>
                          <a:cs typeface="Calibri" panose="020F0502020204030204" pitchFamily="34" charset="0"/>
                        </a:rPr>
                        <a:t> – temps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I do and when I do it.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where I go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Expressing opinions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what I did and what I am going to do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et avec qui?</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fait le weekend dernier?</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 le weekend prochain?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Film Study Reading – extended texts or short story, gothic genre.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Photocard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Conversation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 90 word question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To cover three tenses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Time and frequency phrases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negatives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 and perfect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 – in three tenses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Er</a:t>
                      </a:r>
                      <a:r>
                        <a:rPr lang="en-GB" sz="1200" b="1" dirty="0">
                          <a:solidFill>
                            <a:srgbClr val="002060"/>
                          </a:solidFill>
                        </a:rPr>
                        <a:t>/é</a:t>
                      </a:r>
                    </a:p>
                    <a:p>
                      <a:r>
                        <a:rPr lang="en-GB" sz="1200" b="1" dirty="0">
                          <a:solidFill>
                            <a:srgbClr val="002060"/>
                          </a:solidFill>
                        </a:rPr>
                        <a:t>Au</a:t>
                      </a:r>
                    </a:p>
                    <a:p>
                      <a:r>
                        <a:rPr lang="en-GB" sz="1200" b="1" dirty="0">
                          <a:solidFill>
                            <a:srgbClr val="002060"/>
                          </a:solidFill>
                        </a:rPr>
                        <a:t>Oi</a:t>
                      </a:r>
                    </a:p>
                    <a:p>
                      <a:r>
                        <a:rPr lang="en-GB" sz="1200" b="1" dirty="0">
                          <a:solidFill>
                            <a:srgbClr val="002060"/>
                          </a:solidFill>
                        </a:rPr>
                        <a:t>Ai</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Cultural knowledge – les </a:t>
                      </a:r>
                      <a:r>
                        <a:rPr lang="en-GB" sz="1200" dirty="0" err="1">
                          <a:solidFill>
                            <a:srgbClr val="002060"/>
                          </a:solidFill>
                        </a:rPr>
                        <a:t>choristes</a:t>
                      </a:r>
                      <a:r>
                        <a:rPr lang="en-GB" sz="1200" dirty="0">
                          <a:solidFill>
                            <a:srgbClr val="002060"/>
                          </a:solidFill>
                        </a:rPr>
                        <a:t> film study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80144" y="44623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29478" y="576256"/>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4462" y="997528"/>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5A519E09-4DE6-408C-BAA8-340D89DC364F}"/>
              </a:ext>
            </a:extLst>
          </p:cNvPr>
          <p:cNvSpPr txBox="1"/>
          <p:nvPr/>
        </p:nvSpPr>
        <p:spPr>
          <a:xfrm>
            <a:off x="10026997" y="182880"/>
            <a:ext cx="1898996"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Revisit the basic vocabulary and structures introduced in year 7 and 8 to discuss free time.</a:t>
            </a:r>
          </a:p>
          <a:p>
            <a:endParaRPr lang="en-GB" sz="1200" b="1" dirty="0">
              <a:solidFill>
                <a:srgbClr val="002060"/>
              </a:solidFill>
            </a:endParaRPr>
          </a:p>
          <a:p>
            <a:r>
              <a:rPr lang="en-GB" sz="1200" b="1" dirty="0">
                <a:solidFill>
                  <a:srgbClr val="002060"/>
                </a:solidFill>
              </a:rPr>
              <a:t>Learn to explain how your interests have changed since you were younger.</a:t>
            </a:r>
          </a:p>
          <a:p>
            <a:endParaRPr lang="en-GB" sz="1200" b="1" dirty="0">
              <a:solidFill>
                <a:srgbClr val="002060"/>
              </a:solidFill>
            </a:endParaRPr>
          </a:p>
          <a:p>
            <a:r>
              <a:rPr lang="en-GB" sz="1200" b="1" dirty="0">
                <a:solidFill>
                  <a:srgbClr val="002060"/>
                </a:solidFill>
              </a:rPr>
              <a:t>Develop your answers to the key questions in enough detail for GCSE style written and spoken answers on this unit</a:t>
            </a: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523BD531-51CB-4F06-817F-6118A7E2F3DE}"/>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13314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665865771"/>
              </p:ext>
            </p:extLst>
          </p:nvPr>
        </p:nvGraphicFramePr>
        <p:xfrm>
          <a:off x="174567" y="182880"/>
          <a:ext cx="9852430" cy="63093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002767">
                <a:tc>
                  <a:txBody>
                    <a:bodyPr/>
                    <a:lstStyle/>
                    <a:p>
                      <a:r>
                        <a:rPr lang="en-GB" sz="1200" u="sng" dirty="0">
                          <a:solidFill>
                            <a:srgbClr val="002060"/>
                          </a:solidFill>
                        </a:rPr>
                        <a:t>Year 9 Spring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p>
                    <a:p>
                      <a:r>
                        <a:rPr lang="en-GB" sz="1200" i="1" dirty="0">
                          <a:solidFill>
                            <a:srgbClr val="002060"/>
                          </a:solidFill>
                        </a:rPr>
                        <a:t>Mon </a:t>
                      </a:r>
                      <a:r>
                        <a:rPr lang="en-GB" sz="1200" i="1" dirty="0" err="1">
                          <a:solidFill>
                            <a:srgbClr val="002060"/>
                          </a:solidFill>
                        </a:rPr>
                        <a:t>avenir</a:t>
                      </a:r>
                      <a:endParaRPr lang="en-GB" sz="1200" i="1" dirty="0">
                        <a:solidFill>
                          <a:srgbClr val="002060"/>
                        </a:solidFill>
                      </a:endParaRPr>
                    </a:p>
                    <a:p>
                      <a:endParaRPr lang="en-GB" sz="1200" i="0" dirty="0">
                        <a:solidFill>
                          <a:srgbClr val="002060"/>
                        </a:solidFill>
                      </a:endParaRPr>
                    </a:p>
                    <a:p>
                      <a:r>
                        <a:rPr lang="en-GB" sz="1200" i="0" dirty="0">
                          <a:solidFill>
                            <a:srgbClr val="002060"/>
                          </a:solidFill>
                        </a:rPr>
                        <a:t>Talking about possible plans and dreams for the future</a:t>
                      </a:r>
                    </a:p>
                    <a:p>
                      <a:endParaRPr lang="en-GB" sz="1200" i="0" dirty="0">
                        <a:solidFill>
                          <a:srgbClr val="002060"/>
                        </a:solidFill>
                      </a:endParaRPr>
                    </a:p>
                    <a:p>
                      <a:r>
                        <a:rPr lang="en-GB" sz="1200" i="0" dirty="0">
                          <a:solidFill>
                            <a:srgbClr val="002060"/>
                          </a:solidFill>
                        </a:rPr>
                        <a:t>Discussing option choices and preferences for future study – post 16 and further</a:t>
                      </a:r>
                    </a:p>
                    <a:p>
                      <a:endParaRPr lang="en-GB" sz="1200" i="0" dirty="0">
                        <a:solidFill>
                          <a:srgbClr val="002060"/>
                        </a:solidFill>
                      </a:endParaRPr>
                    </a:p>
                    <a:p>
                      <a:r>
                        <a:rPr lang="en-GB" sz="1200" i="0" dirty="0">
                          <a:solidFill>
                            <a:srgbClr val="002060"/>
                          </a:solidFill>
                        </a:rPr>
                        <a:t>Saying what you want to do/will do/and hope to do</a:t>
                      </a:r>
                    </a:p>
                    <a:p>
                      <a:endParaRPr lang="en-GB" sz="1200" i="0" dirty="0">
                        <a:solidFill>
                          <a:srgbClr val="002060"/>
                        </a:solidFill>
                      </a:endParaRPr>
                    </a:p>
                    <a:p>
                      <a:r>
                        <a:rPr lang="en-GB" sz="1200" i="0" dirty="0">
                          <a:solidFill>
                            <a:srgbClr val="002060"/>
                          </a:solidFill>
                        </a:rPr>
                        <a:t>Discussing the world of work – what/where/why</a:t>
                      </a:r>
                    </a:p>
                    <a:p>
                      <a:endParaRPr lang="en-GB" sz="1200" i="0" dirty="0">
                        <a:solidFill>
                          <a:srgbClr val="002060"/>
                        </a:solidFill>
                      </a:endParaRPr>
                    </a:p>
                    <a:p>
                      <a:r>
                        <a:rPr lang="en-GB" sz="1200" i="0" dirty="0">
                          <a:solidFill>
                            <a:srgbClr val="002060"/>
                          </a:solidFill>
                        </a:rPr>
                        <a:t>Discussing the value of continuing with language</a:t>
                      </a:r>
                    </a:p>
                    <a:p>
                      <a:r>
                        <a:rPr lang="en-GB" sz="1200" i="0" dirty="0">
                          <a:solidFill>
                            <a:srgbClr val="002060"/>
                          </a:solidFill>
                        </a:rPr>
                        <a:t>Learning</a:t>
                      </a:r>
                    </a:p>
                    <a:p>
                      <a:endParaRPr lang="en-GB" sz="1200" i="0" dirty="0">
                        <a:solidFill>
                          <a:srgbClr val="002060"/>
                        </a:solidFill>
                      </a:endParaRPr>
                    </a:p>
                    <a:p>
                      <a:r>
                        <a:rPr lang="en-GB" sz="1200" i="0" dirty="0">
                          <a:solidFill>
                            <a:srgbClr val="002060"/>
                          </a:solidFill>
                        </a:rPr>
                        <a:t>Reading focus – case studies using languages in my job</a:t>
                      </a:r>
                    </a:p>
                    <a:p>
                      <a:endParaRPr lang="en-GB" sz="1200" i="0" dirty="0">
                        <a:solidFill>
                          <a:srgbClr val="002060"/>
                        </a:solidFill>
                      </a:endParaRPr>
                    </a:p>
                    <a:p>
                      <a:r>
                        <a:rPr lang="en-GB" sz="1200" i="0" dirty="0">
                          <a:solidFill>
                            <a:srgbClr val="002060"/>
                          </a:solidFill>
                        </a:rPr>
                        <a:t>Speaking peer assessment</a:t>
                      </a:r>
                    </a:p>
                    <a:p>
                      <a:r>
                        <a:rPr lang="en-GB" sz="1200" i="0" dirty="0">
                          <a:solidFill>
                            <a:srgbClr val="002060"/>
                          </a:solidFill>
                        </a:rPr>
                        <a:t>Key questions</a:t>
                      </a:r>
                    </a:p>
                    <a:p>
                      <a:endParaRPr lang="en-GB" sz="1200" i="0" dirty="0">
                        <a:solidFill>
                          <a:srgbClr val="002060"/>
                        </a:solidFill>
                      </a:endParaRPr>
                    </a:p>
                    <a:p>
                      <a:r>
                        <a:rPr lang="en-GB" sz="1200" i="0" dirty="0">
                          <a:solidFill>
                            <a:srgbClr val="002060"/>
                          </a:solidFill>
                        </a:rPr>
                        <a:t>Writing – mon </a:t>
                      </a:r>
                      <a:r>
                        <a:rPr lang="en-GB" sz="1200" i="0" dirty="0" err="1">
                          <a:solidFill>
                            <a:srgbClr val="002060"/>
                          </a:solidFill>
                        </a:rPr>
                        <a:t>avenir</a:t>
                      </a:r>
                      <a:r>
                        <a:rPr lang="en-GB" sz="1200" i="0" dirty="0">
                          <a:solidFill>
                            <a:srgbClr val="002060"/>
                          </a:solidFill>
                        </a:rPr>
                        <a:t> 90 word task</a:t>
                      </a:r>
                    </a:p>
                    <a:p>
                      <a:endParaRPr lang="en-GB" sz="1200" i="0" dirty="0">
                        <a:solidFill>
                          <a:srgbClr val="002060"/>
                        </a:solidFill>
                      </a:endParaRPr>
                    </a:p>
                    <a:p>
                      <a:endParaRPr lang="en-GB" sz="1200" i="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Introduce the simple future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basic conditional tense –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basic negatives to express what you don’t want to do.</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modal structures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Il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faut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on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doit</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1" dirty="0">
                        <a:solidFill>
                          <a:srgbClr val="002060"/>
                        </a:solidFill>
                      </a:endParaRPr>
                    </a:p>
                    <a:p>
                      <a:r>
                        <a:rPr lang="en-GB" sz="1200" b="1" dirty="0">
                          <a:solidFill>
                            <a:srgbClr val="002060"/>
                          </a:solidFill>
                        </a:rPr>
                        <a:t>Oi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Er</a:t>
                      </a:r>
                      <a:r>
                        <a:rPr lang="en-GB" sz="1200" b="1" dirty="0">
                          <a:solidFill>
                            <a:srgbClr val="002060"/>
                          </a:solidFill>
                        </a:rPr>
                        <a:t> ending</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15 - 20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Careers work links – using languages later in life</a:t>
                      </a:r>
                    </a:p>
                    <a:p>
                      <a:endParaRPr lang="en-GB" sz="1200" dirty="0">
                        <a:solidFill>
                          <a:srgbClr val="002060"/>
                        </a:solidFill>
                      </a:endParaRPr>
                    </a:p>
                    <a:p>
                      <a:r>
                        <a:rPr lang="en-GB" sz="1200" dirty="0">
                          <a:solidFill>
                            <a:srgbClr val="002060"/>
                          </a:solidFill>
                        </a:rPr>
                        <a:t>Case studies and options choices</a:t>
                      </a:r>
                    </a:p>
                    <a:p>
                      <a:endParaRPr lang="en-GB" sz="1200" dirty="0">
                        <a:solidFill>
                          <a:srgbClr val="002060"/>
                        </a:solidFill>
                      </a:endParaRPr>
                    </a:p>
                    <a:p>
                      <a:r>
                        <a:rPr lang="en-GB" sz="1200" dirty="0">
                          <a:solidFill>
                            <a:srgbClr val="002060"/>
                          </a:solidFill>
                        </a:rPr>
                        <a:t>Video from British Council – why study languages</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42768" y="502881"/>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46319"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0" name="TextBox 9">
            <a:extLst>
              <a:ext uri="{FF2B5EF4-FFF2-40B4-BE49-F238E27FC236}">
                <a16:creationId xmlns:a16="http://schemas.microsoft.com/office/drawing/2014/main" id="{B4EE139F-FCAA-49C6-8A49-548F007B6BD5}"/>
              </a:ext>
            </a:extLst>
          </p:cNvPr>
          <p:cNvSpPr txBox="1"/>
          <p:nvPr/>
        </p:nvSpPr>
        <p:spPr>
          <a:xfrm>
            <a:off x="10026997" y="182880"/>
            <a:ext cx="1898996" cy="304698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The world of work – careers using languages and possibilities with languages.</a:t>
            </a: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Covering the vocabulary and structures needed to develop this theme at GCSE level.</a:t>
            </a:r>
          </a:p>
          <a:p>
            <a:endParaRPr lang="en-GB" sz="1200" b="1" dirty="0">
              <a:solidFill>
                <a:srgbClr val="002060"/>
              </a:solidFill>
            </a:endParaRPr>
          </a:p>
        </p:txBody>
      </p:sp>
      <p:pic>
        <p:nvPicPr>
          <p:cNvPr id="11" name="Picture 10">
            <a:extLst>
              <a:ext uri="{FF2B5EF4-FFF2-40B4-BE49-F238E27FC236}">
                <a16:creationId xmlns:a16="http://schemas.microsoft.com/office/drawing/2014/main" id="{2057933E-345F-4B77-9D92-F05F6C6567BA}"/>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00077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530096490"/>
              </p:ext>
            </p:extLst>
          </p:nvPr>
        </p:nvGraphicFramePr>
        <p:xfrm>
          <a:off x="174567" y="182880"/>
          <a:ext cx="9852430" cy="630936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Spring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a:t>
                      </a:r>
                    </a:p>
                    <a:p>
                      <a:r>
                        <a:rPr lang="en-GB" sz="1200" i="1" u="sng" dirty="0" err="1">
                          <a:solidFill>
                            <a:srgbClr val="002060"/>
                          </a:solidFill>
                        </a:rPr>
                        <a:t>Mes</a:t>
                      </a:r>
                      <a:r>
                        <a:rPr lang="en-GB" sz="1200" i="1" u="sng" dirty="0">
                          <a:solidFill>
                            <a:srgbClr val="002060"/>
                          </a:solidFill>
                        </a:rPr>
                        <a:t> </a:t>
                      </a:r>
                      <a:r>
                        <a:rPr lang="en-GB" sz="1200" i="1" u="sng" dirty="0" err="1">
                          <a:solidFill>
                            <a:srgbClr val="002060"/>
                          </a:solidFill>
                        </a:rPr>
                        <a:t>vacances</a:t>
                      </a:r>
                      <a:endParaRPr lang="en-GB" sz="1200" i="1" u="sng" dirty="0">
                        <a:solidFill>
                          <a:srgbClr val="002060"/>
                        </a:solidFill>
                      </a:endParaRPr>
                    </a:p>
                    <a:p>
                      <a:endParaRPr lang="en-GB" sz="1200" dirty="0">
                        <a:solidFill>
                          <a:srgbClr val="002060"/>
                        </a:solidFill>
                      </a:endParaRPr>
                    </a:p>
                    <a:p>
                      <a:r>
                        <a:rPr lang="en-GB" sz="1200" dirty="0">
                          <a:solidFill>
                            <a:srgbClr val="002060"/>
                          </a:solidFill>
                        </a:rPr>
                        <a:t>Saying where you go/ what you do/ how you travel and who you travel with usually</a:t>
                      </a:r>
                    </a:p>
                    <a:p>
                      <a:endParaRPr lang="en-GB" sz="1200" dirty="0">
                        <a:solidFill>
                          <a:srgbClr val="002060"/>
                        </a:solidFill>
                      </a:endParaRPr>
                    </a:p>
                    <a:p>
                      <a:r>
                        <a:rPr lang="en-GB" sz="1200" dirty="0">
                          <a:solidFill>
                            <a:srgbClr val="002060"/>
                          </a:solidFill>
                        </a:rPr>
                        <a:t>Talking about a past holiday</a:t>
                      </a:r>
                    </a:p>
                    <a:p>
                      <a:endParaRPr lang="en-GB" sz="1200" dirty="0">
                        <a:solidFill>
                          <a:srgbClr val="002060"/>
                        </a:solidFill>
                      </a:endParaRPr>
                    </a:p>
                    <a:p>
                      <a:r>
                        <a:rPr lang="en-GB" sz="1200" dirty="0">
                          <a:solidFill>
                            <a:srgbClr val="002060"/>
                          </a:solidFill>
                        </a:rPr>
                        <a:t>Discussing a dream holiday in the future </a:t>
                      </a:r>
                    </a:p>
                    <a:p>
                      <a:r>
                        <a:rPr lang="en-GB" sz="1200"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O</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fait et avec qui?</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rêve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endParaRPr lang="en-GB" sz="1200" dirty="0">
                        <a:solidFill>
                          <a:srgbClr val="002060"/>
                        </a:solidFill>
                      </a:endParaRPr>
                    </a:p>
                    <a:p>
                      <a:endParaRPr lang="en-GB" sz="1200" dirty="0">
                        <a:solidFill>
                          <a:srgbClr val="002060"/>
                        </a:solidFill>
                      </a:endParaRPr>
                    </a:p>
                    <a:p>
                      <a:r>
                        <a:rPr lang="en-GB" sz="1200" dirty="0">
                          <a:solidFill>
                            <a:srgbClr val="002060"/>
                          </a:solidFill>
                        </a:rPr>
                        <a:t>Listening focus – recognising changes in tense</a:t>
                      </a:r>
                    </a:p>
                    <a:p>
                      <a:endParaRPr lang="en-GB" sz="1200" dirty="0">
                        <a:solidFill>
                          <a:srgbClr val="002060"/>
                        </a:solidFill>
                      </a:endParaRPr>
                    </a:p>
                    <a:p>
                      <a:r>
                        <a:rPr lang="en-GB" sz="1200" dirty="0">
                          <a:solidFill>
                            <a:srgbClr val="002060"/>
                          </a:solidFill>
                        </a:rPr>
                        <a:t>Reading – short </a:t>
                      </a:r>
                      <a:r>
                        <a:rPr lang="en-GB" sz="1200">
                          <a:solidFill>
                            <a:srgbClr val="002060"/>
                          </a:solidFill>
                        </a:rPr>
                        <a:t>story pack</a:t>
                      </a:r>
                      <a:endParaRPr lang="en-GB" sz="1200" dirty="0">
                        <a:solidFill>
                          <a:srgbClr val="002060"/>
                        </a:solidFill>
                      </a:endParaRPr>
                    </a:p>
                    <a:p>
                      <a:endParaRPr lang="en-GB" sz="1200" dirty="0">
                        <a:solidFill>
                          <a:srgbClr val="002060"/>
                        </a:solidFill>
                      </a:endParaRPr>
                    </a:p>
                    <a:p>
                      <a:r>
                        <a:rPr lang="en-GB" sz="1200" dirty="0">
                          <a:solidFill>
                            <a:srgbClr val="002060"/>
                          </a:solidFill>
                        </a:rPr>
                        <a:t>Speaking – answering basic GCSE style questions on holiday preferences</a:t>
                      </a:r>
                    </a:p>
                    <a:p>
                      <a:endParaRPr lang="en-GB" sz="1200" dirty="0">
                        <a:solidFill>
                          <a:srgbClr val="002060"/>
                        </a:solidFill>
                      </a:endParaRPr>
                    </a:p>
                    <a:p>
                      <a:r>
                        <a:rPr lang="en-GB" sz="1200" dirty="0" err="1">
                          <a:solidFill>
                            <a:srgbClr val="002060"/>
                          </a:solidFill>
                        </a:rPr>
                        <a:t>Writing</a:t>
                      </a:r>
                      <a:r>
                        <a:rPr lang="en-GB" sz="1200" dirty="0" err="1"/>
                        <a:t>p</a:t>
                      </a:r>
                      <a:r>
                        <a:rPr lang="en-GB" sz="1200" dirty="0"/>
                        <a:t> </a:t>
                      </a:r>
                      <a:r>
                        <a:rPr lang="en-GB" sz="1200" dirty="0">
                          <a:solidFill>
                            <a:srgbClr val="002060"/>
                          </a:solidFill>
                        </a:rPr>
                        <a:t>– standard 90 word GCSE </a:t>
                      </a:r>
                      <a:r>
                        <a:rPr lang="en-GB" sz="1200" dirty="0" err="1">
                          <a:solidFill>
                            <a:srgbClr val="002060"/>
                          </a:solidFill>
                        </a:rPr>
                        <a:t>mes</a:t>
                      </a:r>
                      <a:r>
                        <a:rPr lang="en-GB" sz="1200" dirty="0">
                          <a:solidFill>
                            <a:srgbClr val="002060"/>
                          </a:solidFill>
                        </a:rPr>
                        <a:t> </a:t>
                      </a:r>
                      <a:r>
                        <a:rPr lang="en-GB" sz="1200" dirty="0" err="1">
                          <a:solidFill>
                            <a:srgbClr val="002060"/>
                          </a:solidFill>
                        </a:rPr>
                        <a:t>vacances</a:t>
                      </a:r>
                      <a:endParaRPr lang="en-GB" sz="120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use of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/au/aux</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the use of three tenses with high frequency verbs – past/present and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 in the perfect tense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conditional for all students using je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voudrais</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conditional of key verbs for set 1 students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Gne</a:t>
                      </a:r>
                      <a:endParaRPr lang="en-GB" sz="1200" b="1" dirty="0">
                        <a:solidFill>
                          <a:srgbClr val="002060"/>
                        </a:solidFill>
                      </a:endParaRPr>
                    </a:p>
                    <a:p>
                      <a:r>
                        <a:rPr lang="en-GB" sz="1200" b="1" dirty="0">
                          <a:solidFill>
                            <a:srgbClr val="002060"/>
                          </a:solidFill>
                        </a:rPr>
                        <a:t>An/in</a:t>
                      </a: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Easter traditions in France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05824" y="473288"/>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729478" y="57357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17826"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0" name="TextBox 9">
            <a:extLst>
              <a:ext uri="{FF2B5EF4-FFF2-40B4-BE49-F238E27FC236}">
                <a16:creationId xmlns:a16="http://schemas.microsoft.com/office/drawing/2014/main" id="{570F08EC-758C-47D4-9CCF-9439D166FBF0}"/>
              </a:ext>
            </a:extLst>
          </p:cNvPr>
          <p:cNvSpPr txBox="1"/>
          <p:nvPr/>
        </p:nvSpPr>
        <p:spPr>
          <a:xfrm>
            <a:off x="10026997" y="182880"/>
            <a:ext cx="1898996" cy="2862322"/>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Learning about the world around us.</a:t>
            </a:r>
          </a:p>
          <a:p>
            <a:endParaRPr lang="en-GB" sz="1200" b="1" dirty="0">
              <a:solidFill>
                <a:srgbClr val="002060"/>
              </a:solidFill>
            </a:endParaRPr>
          </a:p>
          <a:p>
            <a:r>
              <a:rPr lang="en-GB" sz="1200" b="1" dirty="0">
                <a:solidFill>
                  <a:srgbClr val="002060"/>
                </a:solidFill>
              </a:rPr>
              <a:t>Revisit basic holiday vocabulary from year 7 and 8 to develop and broaden students’ knowledge in preparation for GCSE.</a:t>
            </a:r>
          </a:p>
        </p:txBody>
      </p:sp>
      <p:pic>
        <p:nvPicPr>
          <p:cNvPr id="13" name="Picture 12">
            <a:extLst>
              <a:ext uri="{FF2B5EF4-FFF2-40B4-BE49-F238E27FC236}">
                <a16:creationId xmlns:a16="http://schemas.microsoft.com/office/drawing/2014/main" id="{E341412D-2939-4911-B9D8-AC576C183992}"/>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074357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847164746"/>
              </p:ext>
            </p:extLst>
          </p:nvPr>
        </p:nvGraphicFramePr>
        <p:xfrm>
          <a:off x="174567" y="182880"/>
          <a:ext cx="9852430" cy="667512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675120">
                <a:tc>
                  <a:txBody>
                    <a:bodyPr/>
                    <a:lstStyle/>
                    <a:p>
                      <a:r>
                        <a:rPr lang="en-GB" sz="1200" u="sng" dirty="0">
                          <a:solidFill>
                            <a:srgbClr val="002060"/>
                          </a:solidFill>
                        </a:rPr>
                        <a:t>Year 9 Summer Term 1</a:t>
                      </a:r>
                    </a:p>
                    <a:p>
                      <a:r>
                        <a:rPr lang="en-GB" sz="1200" u="sng" dirty="0">
                          <a:solidFill>
                            <a:srgbClr val="002060"/>
                          </a:solidFill>
                        </a:rPr>
                        <a:t>Key knowledge</a:t>
                      </a:r>
                    </a:p>
                    <a:p>
                      <a:r>
                        <a:rPr lang="en-GB" sz="1200" u="sng" dirty="0">
                          <a:solidFill>
                            <a:srgbClr val="002060"/>
                          </a:solidFill>
                        </a:rPr>
                        <a:t>Set 1 only</a:t>
                      </a:r>
                    </a:p>
                    <a:p>
                      <a:r>
                        <a:rPr lang="en-GB" sz="1200" dirty="0" err="1"/>
                        <a:t>ing</a:t>
                      </a:r>
                      <a:r>
                        <a:rPr lang="en-GB" sz="1200" dirty="0"/>
                        <a:t> what people </a:t>
                      </a:r>
                      <a:endParaRPr lang="en-GB" sz="1200" dirty="0">
                        <a:solidFill>
                          <a:srgbClr val="002060"/>
                        </a:solidFill>
                      </a:endParaRPr>
                    </a:p>
                    <a:p>
                      <a:r>
                        <a:rPr lang="en-GB" sz="1200" i="1" u="sng" dirty="0">
                          <a:solidFill>
                            <a:srgbClr val="002060"/>
                          </a:solidFill>
                        </a:rPr>
                        <a:t>Ma vie </a:t>
                      </a:r>
                      <a:r>
                        <a:rPr lang="en-GB" sz="1200" i="1" u="sng" dirty="0" err="1">
                          <a:solidFill>
                            <a:srgbClr val="002060"/>
                          </a:solidFill>
                        </a:rPr>
                        <a:t>d’ado</a:t>
                      </a:r>
                      <a:r>
                        <a:rPr lang="en-GB" sz="1200" i="1" u="sng" dirty="0" err="1"/>
                        <a:t>d</a:t>
                      </a:r>
                      <a:endParaRPr lang="en-GB" sz="1200" i="1" u="sng" dirty="0"/>
                    </a:p>
                    <a:p>
                      <a:endParaRPr lang="en-GB" sz="1200" i="1" u="sng" dirty="0"/>
                    </a:p>
                    <a:p>
                      <a:r>
                        <a:rPr lang="en-GB" sz="1100" i="0" u="none" dirty="0">
                          <a:solidFill>
                            <a:srgbClr val="002060"/>
                          </a:solidFill>
                        </a:rPr>
                        <a:t>Describing the people that are important to you</a:t>
                      </a:r>
                    </a:p>
                    <a:p>
                      <a:endParaRPr lang="en-GB" sz="1100" i="0" u="none" dirty="0">
                        <a:solidFill>
                          <a:srgbClr val="002060"/>
                        </a:solidFill>
                      </a:endParaRPr>
                    </a:p>
                    <a:p>
                      <a:r>
                        <a:rPr lang="en-GB" sz="1100" i="0" u="none" dirty="0">
                          <a:solidFill>
                            <a:srgbClr val="002060"/>
                          </a:solidFill>
                        </a:rPr>
                        <a:t>What their relationship to you is and how you get on with them.</a:t>
                      </a:r>
                    </a:p>
                    <a:p>
                      <a:endParaRPr lang="en-GB" sz="1100" i="0" u="none" dirty="0">
                        <a:solidFill>
                          <a:srgbClr val="002060"/>
                        </a:solidFill>
                      </a:endParaRPr>
                    </a:p>
                    <a:p>
                      <a:r>
                        <a:rPr lang="en-GB" sz="1100" i="0" u="none" dirty="0">
                          <a:solidFill>
                            <a:srgbClr val="002060"/>
                          </a:solidFill>
                        </a:rPr>
                        <a:t>Talking about role models, characteristics you like and dislike</a:t>
                      </a:r>
                    </a:p>
                    <a:p>
                      <a:r>
                        <a:rPr lang="en-GB" sz="1100" i="0" u="none" dirty="0">
                          <a:solidFill>
                            <a:srgbClr val="002060"/>
                          </a:solidFill>
                        </a:rPr>
                        <a:t>Saying how people and preferences have changed from when they were younger</a:t>
                      </a:r>
                    </a:p>
                    <a:p>
                      <a:r>
                        <a:rPr lang="en-GB" sz="1100" i="0" u="none" dirty="0">
                          <a:solidFill>
                            <a:srgbClr val="002060"/>
                          </a:solidFill>
                        </a:rPr>
                        <a:t>Arranging to go out with friends and family</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es comment?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famille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t’entends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bien avec?</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copain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Quelle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personne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admires-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étais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veux</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sortir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u="sng" dirty="0">
                        <a:solidFill>
                          <a:srgbClr val="002060"/>
                        </a:solidFill>
                      </a:endParaRPr>
                    </a:p>
                    <a:p>
                      <a:r>
                        <a:rPr lang="en-GB" sz="1200" u="none" dirty="0">
                          <a:solidFill>
                            <a:srgbClr val="002060"/>
                          </a:solidFill>
                        </a:rPr>
                        <a:t>Paired speaking on key questions</a:t>
                      </a:r>
                    </a:p>
                    <a:p>
                      <a:r>
                        <a:rPr lang="en-GB" sz="1200" u="none" dirty="0">
                          <a:solidFill>
                            <a:srgbClr val="002060"/>
                          </a:solidFill>
                        </a:rPr>
                        <a:t>Writing assessment je me </a:t>
                      </a:r>
                      <a:r>
                        <a:rPr lang="en-GB" sz="1200" u="none" dirty="0" err="1">
                          <a:solidFill>
                            <a:srgbClr val="002060"/>
                          </a:solidFill>
                        </a:rPr>
                        <a:t>présente</a:t>
                      </a:r>
                      <a:endParaRPr lang="en-GB" sz="1200" u="none" dirty="0">
                        <a:solidFill>
                          <a:srgbClr val="002060"/>
                        </a:solidFill>
                      </a:endParaRPr>
                    </a:p>
                    <a:p>
                      <a:r>
                        <a:rPr lang="en-GB" sz="1200" u="none" dirty="0">
                          <a:solidFill>
                            <a:srgbClr val="002060"/>
                          </a:solidFill>
                        </a:rPr>
                        <a:t>Describing a </a:t>
                      </a:r>
                      <a:r>
                        <a:rPr lang="en-GB" sz="1200" u="none" dirty="0" err="1">
                          <a:solidFill>
                            <a:srgbClr val="002060"/>
                          </a:solidFill>
                        </a:rPr>
                        <a:t>photio</a:t>
                      </a:r>
                      <a:endParaRPr lang="en-GB" sz="1200" u="none"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Revisit adjectives, adjectival endings, position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reflexive verbs to describe personal relationships and weekend routine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conditional to talk about aspirations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imperfect tense to talk about how you and things used to be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pouvoir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 to make arrangements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Revision of basic time phrases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p>
                      <a:r>
                        <a:rPr lang="en-GB" sz="1200" b="1" dirty="0">
                          <a:solidFill>
                            <a:srgbClr val="002060"/>
                          </a:solidFill>
                        </a:rPr>
                        <a:t>oi</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15-20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Bastille Day</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594955" y="44534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34774" y="599129"/>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88"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1" name="TextBox 10">
            <a:extLst>
              <a:ext uri="{FF2B5EF4-FFF2-40B4-BE49-F238E27FC236}">
                <a16:creationId xmlns:a16="http://schemas.microsoft.com/office/drawing/2014/main" id="{B838C1DA-21E0-4A5F-AA68-58EF6FDF21F7}"/>
              </a:ext>
            </a:extLst>
          </p:cNvPr>
          <p:cNvSpPr txBox="1"/>
          <p:nvPr/>
        </p:nvSpPr>
        <p:spPr>
          <a:xfrm>
            <a:off x="10026997" y="182880"/>
            <a:ext cx="1898996" cy="4708981"/>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Thinking about your identity.</a:t>
            </a:r>
          </a:p>
          <a:p>
            <a:r>
              <a:rPr lang="en-GB" sz="1200" b="1" dirty="0">
                <a:solidFill>
                  <a:srgbClr val="002060"/>
                </a:solidFill>
              </a:rPr>
              <a:t>Who are you what are your relationships with the people that are important to you and why?</a:t>
            </a:r>
          </a:p>
          <a:p>
            <a:endParaRPr lang="en-GB" sz="1200" b="1" dirty="0">
              <a:solidFill>
                <a:srgbClr val="002060"/>
              </a:solidFill>
            </a:endParaRPr>
          </a:p>
          <a:p>
            <a:r>
              <a:rPr lang="en-GB" sz="1200" b="1" dirty="0">
                <a:solidFill>
                  <a:srgbClr val="002060"/>
                </a:solidFill>
              </a:rPr>
              <a:t>Who do you aspire to be/who do you admire?</a:t>
            </a:r>
          </a:p>
          <a:p>
            <a:endParaRPr lang="en-GB" sz="1200" b="1" dirty="0">
              <a:solidFill>
                <a:srgbClr val="002060"/>
              </a:solidFill>
            </a:endParaRPr>
          </a:p>
          <a:p>
            <a:r>
              <a:rPr lang="en-GB" sz="1200" b="1" dirty="0">
                <a:solidFill>
                  <a:srgbClr val="002060"/>
                </a:solidFill>
              </a:rPr>
              <a:t>How have you changed since you were little?</a:t>
            </a:r>
          </a:p>
          <a:p>
            <a:endParaRPr lang="en-GB" sz="1200" b="1" dirty="0">
              <a:solidFill>
                <a:srgbClr val="002060"/>
              </a:solidFill>
            </a:endParaRPr>
          </a:p>
          <a:p>
            <a:r>
              <a:rPr lang="en-GB" sz="1200" b="1" dirty="0">
                <a:solidFill>
                  <a:srgbClr val="002060"/>
                </a:solidFill>
              </a:rPr>
              <a:t>This unit is the starting point for Theme 1 GCSE People and culture unit 1 Identity and relationships</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2" name="Picture 11">
            <a:extLst>
              <a:ext uri="{FF2B5EF4-FFF2-40B4-BE49-F238E27FC236}">
                <a16:creationId xmlns:a16="http://schemas.microsoft.com/office/drawing/2014/main" id="{3891AE52-A8CD-4290-9415-B8D7DD2B2FD3}"/>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851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ED22DF-80AF-491D-8A4D-87A4A6A438B6}"/>
              </a:ext>
            </a:extLst>
          </p:cNvPr>
          <p:cNvSpPr txBox="1"/>
          <p:nvPr/>
        </p:nvSpPr>
        <p:spPr>
          <a:xfrm>
            <a:off x="207818" y="124691"/>
            <a:ext cx="8188037" cy="369332"/>
          </a:xfrm>
          <a:prstGeom prst="rect">
            <a:avLst/>
          </a:prstGeom>
          <a:solidFill>
            <a:srgbClr val="00B0F0"/>
          </a:solidFill>
        </p:spPr>
        <p:txBody>
          <a:bodyPr wrap="square" rtlCol="0">
            <a:spAutoFit/>
          </a:bodyPr>
          <a:lstStyle/>
          <a:p>
            <a:r>
              <a:rPr lang="en-GB" dirty="0"/>
              <a:t>Kingstone Academy Trust: MFL Faculty Curriculum Map: French</a:t>
            </a:r>
          </a:p>
        </p:txBody>
      </p:sp>
      <p:sp>
        <p:nvSpPr>
          <p:cNvPr id="3" name="TextBox 2">
            <a:extLst>
              <a:ext uri="{FF2B5EF4-FFF2-40B4-BE49-F238E27FC236}">
                <a16:creationId xmlns:a16="http://schemas.microsoft.com/office/drawing/2014/main" id="{50C297A6-669F-4EC0-9947-9FB3DBDE1BDB}"/>
              </a:ext>
            </a:extLst>
          </p:cNvPr>
          <p:cNvSpPr txBox="1"/>
          <p:nvPr/>
        </p:nvSpPr>
        <p:spPr>
          <a:xfrm>
            <a:off x="8470669" y="124691"/>
            <a:ext cx="3574473" cy="769441"/>
          </a:xfrm>
          <a:prstGeom prst="rect">
            <a:avLst/>
          </a:prstGeom>
          <a:noFill/>
        </p:spPr>
        <p:txBody>
          <a:bodyPr wrap="square" rtlCol="0">
            <a:spAutoFit/>
          </a:bodyPr>
          <a:lstStyle/>
          <a:p>
            <a:r>
              <a:rPr lang="en-GB" sz="1400" dirty="0"/>
              <a:t>Future careers in French.</a:t>
            </a:r>
          </a:p>
          <a:p>
            <a:r>
              <a:rPr lang="en-GB" sz="1000" dirty="0"/>
              <a:t>Aviation;  international aid and development; teaching; law; diplomatic service; sales and marketing; translation and interpretation; journalism; politics….</a:t>
            </a:r>
          </a:p>
        </p:txBody>
      </p:sp>
      <p:sp>
        <p:nvSpPr>
          <p:cNvPr id="4" name="Rectangle 3">
            <a:extLst>
              <a:ext uri="{FF2B5EF4-FFF2-40B4-BE49-F238E27FC236}">
                <a16:creationId xmlns:a16="http://schemas.microsoft.com/office/drawing/2014/main" id="{92972450-1F8D-45C0-AC56-F56038D24627}"/>
              </a:ext>
            </a:extLst>
          </p:cNvPr>
          <p:cNvSpPr/>
          <p:nvPr/>
        </p:nvSpPr>
        <p:spPr>
          <a:xfrm>
            <a:off x="5029201" y="5632387"/>
            <a:ext cx="2261061" cy="1100921"/>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1 Autumn</a:t>
            </a:r>
          </a:p>
          <a:p>
            <a:r>
              <a:rPr lang="en-GB" sz="800" dirty="0"/>
              <a:t>Describing a person/thing</a:t>
            </a:r>
          </a:p>
          <a:p>
            <a:r>
              <a:rPr lang="en-GB" sz="800" dirty="0"/>
              <a:t>Saying what people have and do</a:t>
            </a:r>
          </a:p>
          <a:p>
            <a:endParaRPr lang="en-GB" sz="800" dirty="0"/>
          </a:p>
          <a:p>
            <a:r>
              <a:rPr lang="en-GB" sz="800" i="1" dirty="0"/>
              <a:t>Nouns, articles, intonation questions, regular adjectives, possessive adjective present tense </a:t>
            </a:r>
            <a:r>
              <a:rPr lang="en-GB" sz="800" i="1" dirty="0" err="1"/>
              <a:t>avoir</a:t>
            </a:r>
            <a:r>
              <a:rPr lang="en-GB" sz="800" i="1" dirty="0"/>
              <a:t> and </a:t>
            </a:r>
            <a:r>
              <a:rPr lang="en-GB" sz="800" i="1" dirty="0" err="1">
                <a:latin typeface="Calibri" panose="020F0502020204030204" pitchFamily="34" charset="0"/>
                <a:ea typeface="Calibri" panose="020F0502020204030204" pitchFamily="34" charset="0"/>
                <a:cs typeface="Calibri" panose="020F0502020204030204" pitchFamily="34" charset="0"/>
              </a:rPr>
              <a:t>être</a:t>
            </a:r>
            <a:r>
              <a:rPr lang="en-GB" sz="800" i="1" dirty="0">
                <a:latin typeface="Calibri" panose="020F0502020204030204" pitchFamily="34" charset="0"/>
                <a:ea typeface="Calibri" panose="020F0502020204030204" pitchFamily="34" charset="0"/>
                <a:cs typeface="Calibri" panose="020F0502020204030204" pitchFamily="34" charset="0"/>
              </a:rPr>
              <a:t>, faire. Present tense regular </a:t>
            </a:r>
            <a:r>
              <a:rPr lang="en-GB" sz="800" i="1" dirty="0" err="1">
                <a:latin typeface="Calibri" panose="020F0502020204030204" pitchFamily="34" charset="0"/>
                <a:ea typeface="Calibri" panose="020F0502020204030204" pitchFamily="34" charset="0"/>
                <a:cs typeface="Calibri" panose="020F0502020204030204" pitchFamily="34" charset="0"/>
              </a:rPr>
              <a:t>er</a:t>
            </a:r>
            <a:r>
              <a:rPr lang="en-GB" sz="800" i="1" dirty="0">
                <a:latin typeface="Calibri" panose="020F0502020204030204" pitchFamily="34" charset="0"/>
                <a:ea typeface="Calibri" panose="020F0502020204030204" pitchFamily="34" charset="0"/>
                <a:cs typeface="Calibri" panose="020F0502020204030204" pitchFamily="34" charset="0"/>
              </a:rPr>
              <a:t> verbs.</a:t>
            </a:r>
            <a:endParaRPr lang="en-GB" sz="800" i="1" dirty="0"/>
          </a:p>
        </p:txBody>
      </p:sp>
      <p:sp>
        <p:nvSpPr>
          <p:cNvPr id="5" name="Rectangle: Top Corners Rounded 4">
            <a:extLst>
              <a:ext uri="{FF2B5EF4-FFF2-40B4-BE49-F238E27FC236}">
                <a16:creationId xmlns:a16="http://schemas.microsoft.com/office/drawing/2014/main" id="{D8914732-C788-4E33-9AC7-7B4625A0770C}"/>
              </a:ext>
            </a:extLst>
          </p:cNvPr>
          <p:cNvSpPr/>
          <p:nvPr/>
        </p:nvSpPr>
        <p:spPr>
          <a:xfrm>
            <a:off x="3632661" y="4763193"/>
            <a:ext cx="1396539" cy="1970115"/>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endParaRPr lang="en-GB" sz="1000" b="1" dirty="0"/>
          </a:p>
          <a:p>
            <a:endParaRPr lang="en-GB" sz="1000" b="1" dirty="0"/>
          </a:p>
          <a:p>
            <a:endParaRPr lang="en-GB" sz="1000" b="1" dirty="0"/>
          </a:p>
          <a:p>
            <a:endParaRPr lang="en-GB" sz="1000" b="1" dirty="0"/>
          </a:p>
          <a:p>
            <a:endParaRPr lang="en-GB" sz="1000" b="1" dirty="0"/>
          </a:p>
          <a:p>
            <a:r>
              <a:rPr lang="en-GB" sz="800" b="1" dirty="0"/>
              <a:t>Term 2 Spring</a:t>
            </a:r>
          </a:p>
          <a:p>
            <a:r>
              <a:rPr lang="en-GB" sz="800" dirty="0"/>
              <a:t>Giving your opinion</a:t>
            </a:r>
          </a:p>
          <a:p>
            <a:r>
              <a:rPr lang="en-GB" sz="800" dirty="0"/>
              <a:t>Saying what you do on a typical day at school</a:t>
            </a:r>
          </a:p>
          <a:p>
            <a:r>
              <a:rPr lang="en-GB" sz="800" dirty="0"/>
              <a:t>Say what you eat and drink</a:t>
            </a:r>
          </a:p>
          <a:p>
            <a:endParaRPr lang="en-GB" sz="800" dirty="0"/>
          </a:p>
          <a:p>
            <a:r>
              <a:rPr lang="en-GB" sz="800" dirty="0"/>
              <a:t>Revisit articles, asking questions – subject inversion, opinions and intensifiers,</a:t>
            </a:r>
          </a:p>
          <a:p>
            <a:r>
              <a:rPr lang="en-GB" sz="800" dirty="0"/>
              <a:t>High frequency verbs in present, using negatives</a:t>
            </a:r>
          </a:p>
          <a:p>
            <a:endParaRPr lang="en-GB" sz="1000" dirty="0"/>
          </a:p>
          <a:p>
            <a:endParaRPr lang="en-GB" sz="1000" dirty="0"/>
          </a:p>
          <a:p>
            <a:endParaRPr lang="en-GB" sz="1000" dirty="0"/>
          </a:p>
          <a:p>
            <a:endParaRPr lang="en-GB" sz="1000" dirty="0"/>
          </a:p>
          <a:p>
            <a:endParaRPr lang="en-GB" sz="1000" dirty="0"/>
          </a:p>
        </p:txBody>
      </p:sp>
      <p:sp>
        <p:nvSpPr>
          <p:cNvPr id="6" name="Arrow: Pentagon 5">
            <a:extLst>
              <a:ext uri="{FF2B5EF4-FFF2-40B4-BE49-F238E27FC236}">
                <a16:creationId xmlns:a16="http://schemas.microsoft.com/office/drawing/2014/main" id="{54CF017B-306F-465C-BFA1-E6BBC480DDA9}"/>
              </a:ext>
            </a:extLst>
          </p:cNvPr>
          <p:cNvSpPr/>
          <p:nvPr/>
        </p:nvSpPr>
        <p:spPr>
          <a:xfrm>
            <a:off x="5029201" y="4355869"/>
            <a:ext cx="1970116" cy="1276518"/>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3 Summer</a:t>
            </a:r>
          </a:p>
          <a:p>
            <a:r>
              <a:rPr lang="en-GB" sz="800" dirty="0"/>
              <a:t>Saying what there is/isn’t</a:t>
            </a:r>
          </a:p>
          <a:p>
            <a:r>
              <a:rPr lang="en-GB" sz="800" dirty="0"/>
              <a:t>Describing what you can do</a:t>
            </a:r>
          </a:p>
          <a:p>
            <a:r>
              <a:rPr lang="en-GB" sz="800" dirty="0"/>
              <a:t>Describing where you can go</a:t>
            </a:r>
          </a:p>
          <a:p>
            <a:r>
              <a:rPr lang="en-GB" sz="800" dirty="0"/>
              <a:t>Expressing future intentions</a:t>
            </a:r>
          </a:p>
          <a:p>
            <a:r>
              <a:rPr lang="en-GB" sz="800" dirty="0"/>
              <a:t>Use of </a:t>
            </a:r>
            <a:r>
              <a:rPr lang="en-GB" sz="800" dirty="0" err="1"/>
              <a:t>il</a:t>
            </a:r>
            <a:r>
              <a:rPr lang="en-GB" sz="800" dirty="0"/>
              <a:t> y a/</a:t>
            </a:r>
            <a:r>
              <a:rPr lang="en-GB" sz="800" dirty="0" err="1"/>
              <a:t>il</a:t>
            </a:r>
            <a:r>
              <a:rPr lang="en-GB" sz="800" dirty="0"/>
              <a:t> </a:t>
            </a:r>
            <a:r>
              <a:rPr lang="en-GB" sz="800" dirty="0" err="1"/>
              <a:t>n’y</a:t>
            </a:r>
            <a:r>
              <a:rPr lang="en-GB" sz="800" dirty="0"/>
              <a:t> a pas de</a:t>
            </a:r>
          </a:p>
          <a:p>
            <a:r>
              <a:rPr lang="en-GB" sz="800" dirty="0"/>
              <a:t>Use of </a:t>
            </a:r>
            <a:r>
              <a:rPr lang="en-GB" sz="800" dirty="0" err="1"/>
              <a:t>aller</a:t>
            </a:r>
            <a:endParaRPr lang="en-GB" sz="800" dirty="0"/>
          </a:p>
          <a:p>
            <a:r>
              <a:rPr lang="en-GB" sz="800" dirty="0"/>
              <a:t>Near future tense</a:t>
            </a:r>
          </a:p>
          <a:p>
            <a:r>
              <a:rPr lang="en-GB" sz="800" dirty="0"/>
              <a:t>Modal verbs</a:t>
            </a:r>
          </a:p>
          <a:p>
            <a:r>
              <a:rPr lang="en-GB" sz="800" dirty="0"/>
              <a:t>Subject inversion questions</a:t>
            </a:r>
          </a:p>
        </p:txBody>
      </p:sp>
      <p:sp>
        <p:nvSpPr>
          <p:cNvPr id="7" name="Flowchart: Connector 6">
            <a:extLst>
              <a:ext uri="{FF2B5EF4-FFF2-40B4-BE49-F238E27FC236}">
                <a16:creationId xmlns:a16="http://schemas.microsoft.com/office/drawing/2014/main" id="{A83704F4-07B7-4AAE-9B7A-71764D0F7A81}"/>
              </a:ext>
            </a:extLst>
          </p:cNvPr>
          <p:cNvSpPr/>
          <p:nvPr/>
        </p:nvSpPr>
        <p:spPr>
          <a:xfrm>
            <a:off x="6679278" y="5652970"/>
            <a:ext cx="748144" cy="686314"/>
          </a:xfrm>
          <a:prstGeom prst="flowChartConnector">
            <a:avLst/>
          </a:prstGeom>
          <a:solidFill>
            <a:srgbClr val="99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dirty="0"/>
              <a:t>Year 7</a:t>
            </a:r>
          </a:p>
        </p:txBody>
      </p:sp>
      <p:sp>
        <p:nvSpPr>
          <p:cNvPr id="9" name="Rectangle 8">
            <a:extLst>
              <a:ext uri="{FF2B5EF4-FFF2-40B4-BE49-F238E27FC236}">
                <a16:creationId xmlns:a16="http://schemas.microsoft.com/office/drawing/2014/main" id="{BF1CAD18-8E8E-406C-A8A1-8DC8CFAADA20}"/>
              </a:ext>
            </a:extLst>
          </p:cNvPr>
          <p:cNvSpPr/>
          <p:nvPr/>
        </p:nvSpPr>
        <p:spPr>
          <a:xfrm>
            <a:off x="6916190" y="3773978"/>
            <a:ext cx="2651760" cy="1515252"/>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800" b="1" dirty="0"/>
              <a:t>Term 1 Autumn</a:t>
            </a:r>
          </a:p>
          <a:p>
            <a:r>
              <a:rPr lang="en-GB" sz="800" dirty="0"/>
              <a:t>Saying what you watch, do and where you go</a:t>
            </a:r>
          </a:p>
          <a:p>
            <a:r>
              <a:rPr lang="en-GB" sz="800" dirty="0"/>
              <a:t>Describe what you are going to do</a:t>
            </a:r>
          </a:p>
          <a:p>
            <a:r>
              <a:rPr lang="en-GB" sz="800" dirty="0"/>
              <a:t>Saying what you like, love and prefer</a:t>
            </a:r>
          </a:p>
          <a:p>
            <a:endParaRPr lang="en-GB" sz="800" dirty="0"/>
          </a:p>
          <a:p>
            <a:r>
              <a:rPr lang="en-GB" sz="800" dirty="0"/>
              <a:t>Using negatives</a:t>
            </a:r>
          </a:p>
          <a:p>
            <a:r>
              <a:rPr lang="en-GB" sz="800" dirty="0"/>
              <a:t>Revisit present tense of regular </a:t>
            </a:r>
            <a:r>
              <a:rPr lang="en-GB" sz="800" dirty="0" err="1"/>
              <a:t>er</a:t>
            </a:r>
            <a:r>
              <a:rPr lang="en-GB" sz="800" dirty="0"/>
              <a:t> verbs</a:t>
            </a:r>
          </a:p>
          <a:p>
            <a:r>
              <a:rPr lang="en-GB" sz="800" dirty="0"/>
              <a:t>Introduction to perfect tense</a:t>
            </a:r>
          </a:p>
          <a:p>
            <a:r>
              <a:rPr lang="en-GB" sz="800" dirty="0"/>
              <a:t>Yes/no questions in past/present</a:t>
            </a:r>
          </a:p>
          <a:p>
            <a:r>
              <a:rPr lang="en-GB" sz="800" dirty="0"/>
              <a:t>Irregular past participles – </a:t>
            </a:r>
            <a:r>
              <a:rPr lang="en-GB" sz="800" dirty="0" err="1"/>
              <a:t>avoir</a:t>
            </a:r>
            <a:r>
              <a:rPr lang="en-GB" sz="800" dirty="0"/>
              <a:t> verbs</a:t>
            </a:r>
          </a:p>
          <a:p>
            <a:r>
              <a:rPr lang="en-GB" sz="800" dirty="0"/>
              <a:t>Understanding dates/numbers</a:t>
            </a:r>
          </a:p>
          <a:p>
            <a:r>
              <a:rPr lang="en-GB" sz="800" dirty="0"/>
              <a:t>Revisit near future tense</a:t>
            </a:r>
          </a:p>
        </p:txBody>
      </p:sp>
      <p:sp>
        <p:nvSpPr>
          <p:cNvPr id="10" name="Rectangle: Top Corners Rounded 9">
            <a:extLst>
              <a:ext uri="{FF2B5EF4-FFF2-40B4-BE49-F238E27FC236}">
                <a16:creationId xmlns:a16="http://schemas.microsoft.com/office/drawing/2014/main" id="{CD826692-88C3-4758-A315-E4142785AA8A}"/>
              </a:ext>
            </a:extLst>
          </p:cNvPr>
          <p:cNvSpPr/>
          <p:nvPr/>
        </p:nvSpPr>
        <p:spPr>
          <a:xfrm>
            <a:off x="9567950" y="2491482"/>
            <a:ext cx="2061557" cy="1515252"/>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2 Spring</a:t>
            </a:r>
          </a:p>
          <a:p>
            <a:r>
              <a:rPr lang="en-GB" sz="800" dirty="0"/>
              <a:t>Describing what you wear</a:t>
            </a:r>
          </a:p>
          <a:p>
            <a:r>
              <a:rPr lang="en-GB" sz="800" dirty="0"/>
              <a:t>Describing an area</a:t>
            </a:r>
          </a:p>
          <a:p>
            <a:endParaRPr lang="en-GB" sz="800" dirty="0"/>
          </a:p>
          <a:p>
            <a:r>
              <a:rPr lang="en-GB" sz="800" dirty="0"/>
              <a:t>Expressing opinions with justification</a:t>
            </a:r>
          </a:p>
          <a:p>
            <a:r>
              <a:rPr lang="en-GB" sz="800" dirty="0"/>
              <a:t>Revisit adjectives and adjectival agreement</a:t>
            </a:r>
          </a:p>
          <a:p>
            <a:r>
              <a:rPr lang="en-GB" sz="800" dirty="0"/>
              <a:t>Using the conditional tense – je </a:t>
            </a:r>
            <a:r>
              <a:rPr lang="en-GB" sz="800" dirty="0" err="1"/>
              <a:t>voudrais</a:t>
            </a:r>
            <a:endParaRPr lang="en-GB" sz="800" dirty="0"/>
          </a:p>
          <a:p>
            <a:r>
              <a:rPr lang="en-GB" sz="800" dirty="0"/>
              <a:t>Using modal verbs</a:t>
            </a:r>
          </a:p>
          <a:p>
            <a:endParaRPr lang="en-GB" sz="800" dirty="0"/>
          </a:p>
          <a:p>
            <a:endParaRPr lang="en-GB" sz="800" dirty="0"/>
          </a:p>
        </p:txBody>
      </p:sp>
      <p:sp>
        <p:nvSpPr>
          <p:cNvPr id="11" name="Arrow: Pentagon 10">
            <a:extLst>
              <a:ext uri="{FF2B5EF4-FFF2-40B4-BE49-F238E27FC236}">
                <a16:creationId xmlns:a16="http://schemas.microsoft.com/office/drawing/2014/main" id="{67BE55A2-71A9-47F5-B408-CA4711B5311F}"/>
              </a:ext>
            </a:extLst>
          </p:cNvPr>
          <p:cNvSpPr/>
          <p:nvPr/>
        </p:nvSpPr>
        <p:spPr>
          <a:xfrm flipH="1">
            <a:off x="7053350" y="2316005"/>
            <a:ext cx="2514600" cy="1450571"/>
          </a:xfrm>
          <a:prstGeom prst="homePlat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Term 3 Summer</a:t>
            </a:r>
          </a:p>
          <a:p>
            <a:pPr algn="ctr"/>
            <a:r>
              <a:rPr lang="en-GB" sz="800" dirty="0">
                <a:solidFill>
                  <a:schemeClr val="tx1"/>
                </a:solidFill>
              </a:rPr>
              <a:t>Talking about where you go and when</a:t>
            </a:r>
          </a:p>
          <a:p>
            <a:pPr algn="ctr"/>
            <a:r>
              <a:rPr lang="en-GB" sz="800" dirty="0">
                <a:solidFill>
                  <a:schemeClr val="tx1"/>
                </a:solidFill>
              </a:rPr>
              <a:t>Talking about what you do </a:t>
            </a:r>
          </a:p>
          <a:p>
            <a:pPr algn="ctr"/>
            <a:r>
              <a:rPr lang="en-GB" sz="800" dirty="0">
                <a:solidFill>
                  <a:schemeClr val="tx1"/>
                </a:solidFill>
              </a:rPr>
              <a:t>Describing your routine</a:t>
            </a:r>
          </a:p>
          <a:p>
            <a:pPr algn="ctr"/>
            <a:endParaRPr lang="en-GB" sz="800" dirty="0">
              <a:solidFill>
                <a:schemeClr val="tx1"/>
              </a:solidFill>
            </a:endParaRPr>
          </a:p>
          <a:p>
            <a:pPr algn="ctr"/>
            <a:r>
              <a:rPr lang="en-GB" sz="800" dirty="0">
                <a:solidFill>
                  <a:schemeClr val="tx1"/>
                </a:solidFill>
              </a:rPr>
              <a:t>Time frequency phrases</a:t>
            </a:r>
          </a:p>
          <a:p>
            <a:pPr algn="ctr"/>
            <a:r>
              <a:rPr lang="en-GB" sz="800" dirty="0">
                <a:solidFill>
                  <a:schemeClr val="tx1"/>
                </a:solidFill>
              </a:rPr>
              <a:t>Using 3 tenses</a:t>
            </a:r>
          </a:p>
          <a:p>
            <a:pPr algn="ctr"/>
            <a:r>
              <a:rPr lang="en-GB" sz="800" dirty="0">
                <a:solidFill>
                  <a:schemeClr val="tx1"/>
                </a:solidFill>
              </a:rPr>
              <a:t>Using in – countries and places</a:t>
            </a:r>
          </a:p>
          <a:p>
            <a:pPr algn="ctr"/>
            <a:r>
              <a:rPr lang="en-GB" sz="800" dirty="0">
                <a:solidFill>
                  <a:schemeClr val="tx1"/>
                </a:solidFill>
              </a:rPr>
              <a:t>Using reflexive verbs in the present tense</a:t>
            </a:r>
          </a:p>
        </p:txBody>
      </p:sp>
      <p:sp>
        <p:nvSpPr>
          <p:cNvPr id="12" name="Flowchart: Connector 11">
            <a:extLst>
              <a:ext uri="{FF2B5EF4-FFF2-40B4-BE49-F238E27FC236}">
                <a16:creationId xmlns:a16="http://schemas.microsoft.com/office/drawing/2014/main" id="{C8422FA7-02C2-4D73-B66D-090C59721333}"/>
              </a:ext>
            </a:extLst>
          </p:cNvPr>
          <p:cNvSpPr/>
          <p:nvPr/>
        </p:nvSpPr>
        <p:spPr>
          <a:xfrm>
            <a:off x="6217923" y="3906902"/>
            <a:ext cx="748144" cy="765028"/>
          </a:xfrm>
          <a:prstGeom prst="flowChartConnector">
            <a:avLst/>
          </a:prstGeom>
          <a:solidFill>
            <a:srgbClr val="FFC0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100" dirty="0"/>
              <a:t>Year 8</a:t>
            </a:r>
          </a:p>
        </p:txBody>
      </p:sp>
      <p:sp>
        <p:nvSpPr>
          <p:cNvPr id="13" name="Rectangle 12">
            <a:extLst>
              <a:ext uri="{FF2B5EF4-FFF2-40B4-BE49-F238E27FC236}">
                <a16:creationId xmlns:a16="http://schemas.microsoft.com/office/drawing/2014/main" id="{65D493D4-6C44-4416-B8F0-25869C14669A}"/>
              </a:ext>
            </a:extLst>
          </p:cNvPr>
          <p:cNvSpPr/>
          <p:nvPr/>
        </p:nvSpPr>
        <p:spPr>
          <a:xfrm>
            <a:off x="4684222" y="2632998"/>
            <a:ext cx="2315095" cy="1112995"/>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900" b="1" dirty="0">
                <a:solidFill>
                  <a:schemeClr val="tx1"/>
                </a:solidFill>
              </a:rPr>
              <a:t>Term 1 la vie </a:t>
            </a:r>
            <a:r>
              <a:rPr lang="en-GB" sz="900" b="1" dirty="0" err="1">
                <a:solidFill>
                  <a:schemeClr val="tx1"/>
                </a:solidFill>
              </a:rPr>
              <a:t>saine</a:t>
            </a:r>
            <a:r>
              <a:rPr lang="en-GB" sz="900" b="1" dirty="0">
                <a:solidFill>
                  <a:schemeClr val="tx1"/>
                </a:solidFill>
              </a:rPr>
              <a:t>/</a:t>
            </a:r>
            <a:r>
              <a:rPr lang="en-GB" sz="900" b="1" dirty="0" err="1">
                <a:solidFill>
                  <a:schemeClr val="tx1"/>
                </a:solidFill>
              </a:rPr>
              <a:t>mes</a:t>
            </a:r>
            <a:r>
              <a:rPr lang="en-GB" sz="900" b="1" dirty="0">
                <a:solidFill>
                  <a:schemeClr val="tx1"/>
                </a:solidFill>
              </a:rPr>
              <a:t> temps </a:t>
            </a:r>
            <a:r>
              <a:rPr lang="en-GB" sz="900" b="1" dirty="0" err="1">
                <a:solidFill>
                  <a:schemeClr val="tx1"/>
                </a:solidFill>
              </a:rPr>
              <a:t>libres</a:t>
            </a:r>
            <a:endParaRPr lang="en-GB" sz="900" b="1" dirty="0">
              <a:solidFill>
                <a:schemeClr val="tx1"/>
              </a:solidFill>
            </a:endParaRPr>
          </a:p>
          <a:p>
            <a:r>
              <a:rPr lang="en-GB" sz="900" dirty="0">
                <a:solidFill>
                  <a:schemeClr val="tx1"/>
                </a:solidFill>
              </a:rPr>
              <a:t>Talking about what you eat and do</a:t>
            </a:r>
          </a:p>
          <a:p>
            <a:endParaRPr lang="en-GB" sz="900" dirty="0">
              <a:solidFill>
                <a:schemeClr val="tx1"/>
              </a:solidFill>
            </a:endParaRPr>
          </a:p>
          <a:p>
            <a:r>
              <a:rPr lang="en-GB" sz="900" dirty="0">
                <a:solidFill>
                  <a:schemeClr val="tx1"/>
                </a:solidFill>
              </a:rPr>
              <a:t>Using present tense, asking questions,</a:t>
            </a:r>
          </a:p>
          <a:p>
            <a:r>
              <a:rPr lang="en-GB" sz="900" dirty="0">
                <a:solidFill>
                  <a:schemeClr val="tx1"/>
                </a:solidFill>
              </a:rPr>
              <a:t>Using the perfect tense with </a:t>
            </a:r>
            <a:r>
              <a:rPr lang="en-GB" sz="900" dirty="0" err="1">
                <a:solidFill>
                  <a:schemeClr val="tx1"/>
                </a:solidFill>
              </a:rPr>
              <a:t>avoir</a:t>
            </a:r>
            <a:r>
              <a:rPr lang="en-GB" sz="900" dirty="0">
                <a:solidFill>
                  <a:schemeClr val="tx1"/>
                </a:solidFill>
              </a:rPr>
              <a:t> and </a:t>
            </a:r>
            <a:r>
              <a:rPr lang="en-GB" sz="900" dirty="0" err="1">
                <a:solidFill>
                  <a:schemeClr val="tx1"/>
                </a:solidFill>
                <a:latin typeface="Calibri" panose="020F0502020204030204" pitchFamily="34" charset="0"/>
                <a:ea typeface="Calibri" panose="020F0502020204030204" pitchFamily="34" charset="0"/>
                <a:cs typeface="Calibri" panose="020F0502020204030204" pitchFamily="34" charset="0"/>
              </a:rPr>
              <a:t>être</a:t>
            </a:r>
            <a:r>
              <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 regular and irregular, verb+ infinitive construction, modal verbs, imperatives</a:t>
            </a:r>
          </a:p>
          <a:p>
            <a:r>
              <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comparative</a:t>
            </a:r>
            <a:endParaRPr lang="en-GB" sz="900" dirty="0">
              <a:solidFill>
                <a:schemeClr val="tx1"/>
              </a:solidFill>
            </a:endParaRPr>
          </a:p>
        </p:txBody>
      </p:sp>
      <p:sp>
        <p:nvSpPr>
          <p:cNvPr id="14" name="Rectangle: Top Corners Rounded 13">
            <a:extLst>
              <a:ext uri="{FF2B5EF4-FFF2-40B4-BE49-F238E27FC236}">
                <a16:creationId xmlns:a16="http://schemas.microsoft.com/office/drawing/2014/main" id="{5ADC4AD7-0185-4FF8-A96B-4BA0DC2C049F}"/>
              </a:ext>
            </a:extLst>
          </p:cNvPr>
          <p:cNvSpPr/>
          <p:nvPr/>
        </p:nvSpPr>
        <p:spPr>
          <a:xfrm rot="16200000">
            <a:off x="2962213" y="2326820"/>
            <a:ext cx="1085981" cy="2315095"/>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vert="vert" rtlCol="0" anchor="ctr"/>
          <a:lstStyle/>
          <a:p>
            <a:r>
              <a:rPr lang="en-GB" sz="1000" b="1" dirty="0"/>
              <a:t>Term 2 </a:t>
            </a:r>
          </a:p>
          <a:p>
            <a:r>
              <a:rPr lang="en-GB" sz="800" dirty="0"/>
              <a:t>Talking about what I am going to do</a:t>
            </a:r>
          </a:p>
          <a:p>
            <a:r>
              <a:rPr lang="en-GB" sz="800" dirty="0"/>
              <a:t>Saying where I am going to go</a:t>
            </a:r>
          </a:p>
          <a:p>
            <a:endParaRPr lang="en-GB" sz="800" dirty="0"/>
          </a:p>
          <a:p>
            <a:r>
              <a:rPr lang="en-GB" sz="800" dirty="0"/>
              <a:t>Revisit the verb </a:t>
            </a:r>
            <a:r>
              <a:rPr lang="en-GB" sz="800" dirty="0" err="1"/>
              <a:t>aller</a:t>
            </a:r>
            <a:endParaRPr lang="en-GB" sz="800" dirty="0"/>
          </a:p>
          <a:p>
            <a:r>
              <a:rPr lang="en-GB" sz="800" dirty="0"/>
              <a:t>Revisit use of near future tense</a:t>
            </a:r>
          </a:p>
          <a:p>
            <a:r>
              <a:rPr lang="en-GB" sz="800" dirty="0"/>
              <a:t>Simple future, conditional tense, time expressions, </a:t>
            </a:r>
          </a:p>
        </p:txBody>
      </p:sp>
      <p:sp>
        <p:nvSpPr>
          <p:cNvPr id="15" name="Arrow: Pentagon 14">
            <a:extLst>
              <a:ext uri="{FF2B5EF4-FFF2-40B4-BE49-F238E27FC236}">
                <a16:creationId xmlns:a16="http://schemas.microsoft.com/office/drawing/2014/main" id="{6126603B-5361-4707-997E-890A547291C2}"/>
              </a:ext>
            </a:extLst>
          </p:cNvPr>
          <p:cNvSpPr/>
          <p:nvPr/>
        </p:nvSpPr>
        <p:spPr>
          <a:xfrm rot="16200000">
            <a:off x="387374" y="2709202"/>
            <a:ext cx="2507397" cy="1450571"/>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vert="vert" rtlCol="0" anchor="t"/>
          <a:lstStyle/>
          <a:p>
            <a:pPr algn="ctr"/>
            <a:r>
              <a:rPr lang="en-GB" sz="1000" b="1" dirty="0"/>
              <a:t>Term 3</a:t>
            </a:r>
          </a:p>
          <a:p>
            <a:pPr algn="ctr"/>
            <a:r>
              <a:rPr lang="en-GB" sz="1000" dirty="0"/>
              <a:t>Ma vie </a:t>
            </a:r>
            <a:r>
              <a:rPr lang="en-GB" sz="1000" dirty="0" err="1"/>
              <a:t>d’ado</a:t>
            </a:r>
            <a:r>
              <a:rPr lang="en-GB" sz="1000" dirty="0"/>
              <a:t>/</a:t>
            </a:r>
          </a:p>
          <a:p>
            <a:pPr algn="ctr"/>
            <a:r>
              <a:rPr lang="en-GB" sz="1000" dirty="0"/>
              <a:t>Global issues</a:t>
            </a:r>
          </a:p>
          <a:p>
            <a:endParaRPr lang="en-GB" sz="800" dirty="0"/>
          </a:p>
          <a:p>
            <a:r>
              <a:rPr lang="en-GB" sz="800" dirty="0"/>
              <a:t>Describing people</a:t>
            </a:r>
          </a:p>
          <a:p>
            <a:r>
              <a:rPr lang="en-GB" sz="800" dirty="0"/>
              <a:t>Describing relationships</a:t>
            </a:r>
          </a:p>
          <a:p>
            <a:r>
              <a:rPr lang="en-GB" sz="800" dirty="0"/>
              <a:t>Talking about my typical routine</a:t>
            </a:r>
          </a:p>
          <a:p>
            <a:r>
              <a:rPr lang="en-GB" sz="800" dirty="0"/>
              <a:t>Describing role models</a:t>
            </a:r>
          </a:p>
          <a:p>
            <a:r>
              <a:rPr lang="en-GB" sz="800" dirty="0"/>
              <a:t>Discussing global issues</a:t>
            </a:r>
          </a:p>
          <a:p>
            <a:endParaRPr lang="en-GB" sz="800" dirty="0"/>
          </a:p>
          <a:p>
            <a:r>
              <a:rPr lang="en-GB" sz="800" dirty="0"/>
              <a:t>Adjectives – position and agreements, reflexive verbs</a:t>
            </a:r>
          </a:p>
          <a:p>
            <a:r>
              <a:rPr lang="en-GB" sz="800" dirty="0"/>
              <a:t>Imperfect tense</a:t>
            </a:r>
          </a:p>
          <a:p>
            <a:r>
              <a:rPr lang="en-GB" sz="800" dirty="0"/>
              <a:t>Modal verbs, conditional tense</a:t>
            </a:r>
          </a:p>
        </p:txBody>
      </p:sp>
      <p:sp>
        <p:nvSpPr>
          <p:cNvPr id="17" name="Flowchart: Connector 16">
            <a:extLst>
              <a:ext uri="{FF2B5EF4-FFF2-40B4-BE49-F238E27FC236}">
                <a16:creationId xmlns:a16="http://schemas.microsoft.com/office/drawing/2014/main" id="{2088BE1B-0BBB-479A-AD5B-B45C11ED0E94}"/>
              </a:ext>
            </a:extLst>
          </p:cNvPr>
          <p:cNvSpPr/>
          <p:nvPr/>
        </p:nvSpPr>
        <p:spPr>
          <a:xfrm>
            <a:off x="6542118" y="2491482"/>
            <a:ext cx="748144" cy="763466"/>
          </a:xfrm>
          <a:prstGeom prst="flowChartConnector">
            <a:avLst/>
          </a:prstGeom>
          <a:solidFill>
            <a:srgbClr val="FFFF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Year 9</a:t>
            </a:r>
          </a:p>
        </p:txBody>
      </p:sp>
      <p:sp>
        <p:nvSpPr>
          <p:cNvPr id="18" name="Rectangle 17">
            <a:extLst>
              <a:ext uri="{FF2B5EF4-FFF2-40B4-BE49-F238E27FC236}">
                <a16:creationId xmlns:a16="http://schemas.microsoft.com/office/drawing/2014/main" id="{CB7B1BFE-71BF-4185-9D28-98E1D2965E11}"/>
              </a:ext>
            </a:extLst>
          </p:cNvPr>
          <p:cNvSpPr/>
          <p:nvPr/>
        </p:nvSpPr>
        <p:spPr>
          <a:xfrm>
            <a:off x="51264" y="1032562"/>
            <a:ext cx="2315095" cy="1285747"/>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1</a:t>
            </a:r>
          </a:p>
          <a:p>
            <a:r>
              <a:rPr lang="en-GB" sz="1000" dirty="0"/>
              <a:t>Technology in everyday life</a:t>
            </a:r>
          </a:p>
          <a:p>
            <a:r>
              <a:rPr lang="en-GB" sz="1000" dirty="0"/>
              <a:t>Free time</a:t>
            </a:r>
          </a:p>
          <a:p>
            <a:r>
              <a:rPr lang="en-GB" sz="1000" dirty="0"/>
              <a:t>Festivals and customs/ celebrity culture</a:t>
            </a:r>
          </a:p>
          <a:p>
            <a:r>
              <a:rPr lang="en-GB" sz="1000" dirty="0"/>
              <a:t>Revision of 3 tenses- past/present/future</a:t>
            </a:r>
          </a:p>
          <a:p>
            <a:r>
              <a:rPr lang="en-GB" sz="1000" dirty="0"/>
              <a:t>Revisit basic phonics</a:t>
            </a:r>
          </a:p>
          <a:p>
            <a:r>
              <a:rPr lang="en-GB" sz="1000" dirty="0"/>
              <a:t>Using grace </a:t>
            </a:r>
            <a:r>
              <a:rPr lang="en-GB" sz="1000" dirty="0">
                <a:latin typeface="Calibri" panose="020F0502020204030204" pitchFamily="34" charset="0"/>
                <a:ea typeface="Calibri" panose="020F0502020204030204" pitchFamily="34" charset="0"/>
                <a:cs typeface="Calibri" panose="020F0502020204030204" pitchFamily="34" charset="0"/>
              </a:rPr>
              <a:t>à, present participle</a:t>
            </a:r>
            <a:endParaRPr lang="en-GB" sz="1000" dirty="0"/>
          </a:p>
          <a:p>
            <a:r>
              <a:rPr lang="en-GB" sz="1000" dirty="0"/>
              <a:t>Reading aloud</a:t>
            </a:r>
          </a:p>
        </p:txBody>
      </p:sp>
      <p:sp>
        <p:nvSpPr>
          <p:cNvPr id="19" name="Flowchart: Connector 18">
            <a:extLst>
              <a:ext uri="{FF2B5EF4-FFF2-40B4-BE49-F238E27FC236}">
                <a16:creationId xmlns:a16="http://schemas.microsoft.com/office/drawing/2014/main" id="{ADE9A2BC-CE3C-4F6B-83E6-0C76801B2B69}"/>
              </a:ext>
            </a:extLst>
          </p:cNvPr>
          <p:cNvSpPr/>
          <p:nvPr/>
        </p:nvSpPr>
        <p:spPr>
          <a:xfrm>
            <a:off x="1744982" y="1980254"/>
            <a:ext cx="648393" cy="656896"/>
          </a:xfrm>
          <a:prstGeom prst="flowChartConnector">
            <a:avLst/>
          </a:prstGeom>
          <a:solidFill>
            <a:srgbClr val="FF33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900" dirty="0"/>
              <a:t>year 10</a:t>
            </a:r>
          </a:p>
        </p:txBody>
      </p:sp>
      <p:sp>
        <p:nvSpPr>
          <p:cNvPr id="20" name="Rectangle 19">
            <a:extLst>
              <a:ext uri="{FF2B5EF4-FFF2-40B4-BE49-F238E27FC236}">
                <a16:creationId xmlns:a16="http://schemas.microsoft.com/office/drawing/2014/main" id="{3C325B8A-FFC3-4D07-96BE-07A6FFCA8042}"/>
              </a:ext>
            </a:extLst>
          </p:cNvPr>
          <p:cNvSpPr/>
          <p:nvPr/>
        </p:nvSpPr>
        <p:spPr>
          <a:xfrm>
            <a:off x="2399932" y="513754"/>
            <a:ext cx="2012472" cy="927961"/>
          </a:xfrm>
          <a:prstGeom prst="rect">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r>
              <a:rPr lang="en-GB" sz="1000" b="1" dirty="0"/>
              <a:t>Term 2</a:t>
            </a:r>
          </a:p>
          <a:p>
            <a:r>
              <a:rPr lang="en-GB" sz="1000" dirty="0"/>
              <a:t>Health and global issues</a:t>
            </a:r>
          </a:p>
          <a:p>
            <a:r>
              <a:rPr lang="en-GB" sz="1000" dirty="0"/>
              <a:t>Perfect tense all forms</a:t>
            </a:r>
          </a:p>
          <a:p>
            <a:r>
              <a:rPr lang="en-GB" sz="1000" dirty="0"/>
              <a:t>Modal verbs, </a:t>
            </a:r>
            <a:r>
              <a:rPr lang="en-GB" sz="1000" dirty="0" err="1"/>
              <a:t>si</a:t>
            </a:r>
            <a:r>
              <a:rPr lang="en-GB" sz="1000" dirty="0"/>
              <a:t> clauses</a:t>
            </a:r>
          </a:p>
          <a:p>
            <a:r>
              <a:rPr lang="en-GB" sz="1000" dirty="0"/>
              <a:t>Perfect infinitive/conditional tense </a:t>
            </a:r>
          </a:p>
        </p:txBody>
      </p:sp>
      <p:sp>
        <p:nvSpPr>
          <p:cNvPr id="21" name="Arrow: Pentagon 20">
            <a:extLst>
              <a:ext uri="{FF2B5EF4-FFF2-40B4-BE49-F238E27FC236}">
                <a16:creationId xmlns:a16="http://schemas.microsoft.com/office/drawing/2014/main" id="{8DD4F21E-FC7C-4D30-BD6C-DB2997454270}"/>
              </a:ext>
            </a:extLst>
          </p:cNvPr>
          <p:cNvSpPr/>
          <p:nvPr/>
        </p:nvSpPr>
        <p:spPr>
          <a:xfrm>
            <a:off x="2399932" y="1461446"/>
            <a:ext cx="3084268" cy="1134049"/>
          </a:xfrm>
          <a:prstGeom prst="homePlate">
            <a:avLst/>
          </a:prstGeom>
          <a:solidFill>
            <a:srgbClr val="CCECFF"/>
          </a:solidFill>
        </p:spPr>
        <p:style>
          <a:lnRef idx="2">
            <a:schemeClr val="accent6"/>
          </a:lnRef>
          <a:fillRef idx="1">
            <a:schemeClr val="lt1"/>
          </a:fillRef>
          <a:effectRef idx="0">
            <a:schemeClr val="accent6"/>
          </a:effectRef>
          <a:fontRef idx="minor">
            <a:schemeClr val="dk1"/>
          </a:fontRef>
        </p:style>
        <p:txBody>
          <a:bodyPr rtlCol="0" anchor="ctr"/>
          <a:lstStyle/>
          <a:p>
            <a:endParaRPr lang="en-GB" sz="1000" dirty="0"/>
          </a:p>
          <a:p>
            <a:r>
              <a:rPr lang="en-GB" sz="1000" b="1" dirty="0"/>
              <a:t>Term 3</a:t>
            </a:r>
          </a:p>
          <a:p>
            <a:r>
              <a:rPr lang="en-GB" sz="1000" dirty="0"/>
              <a:t>Local area</a:t>
            </a:r>
          </a:p>
          <a:p>
            <a:r>
              <a:rPr lang="en-GB" sz="1000" dirty="0"/>
              <a:t>Travel and Tourism</a:t>
            </a:r>
          </a:p>
          <a:p>
            <a:r>
              <a:rPr lang="en-GB" sz="1000" dirty="0"/>
              <a:t>Demonstrative adjectives, possessive pronouns, prepositions</a:t>
            </a:r>
          </a:p>
          <a:p>
            <a:r>
              <a:rPr lang="en-GB" sz="1000" dirty="0"/>
              <a:t>Revision of using three tenses together</a:t>
            </a:r>
          </a:p>
          <a:p>
            <a:endParaRPr lang="en-GB" sz="1000" dirty="0"/>
          </a:p>
          <a:p>
            <a:endParaRPr lang="en-GB" sz="1000" dirty="0"/>
          </a:p>
        </p:txBody>
      </p:sp>
      <p:sp>
        <p:nvSpPr>
          <p:cNvPr id="22" name="TextBox 21">
            <a:extLst>
              <a:ext uri="{FF2B5EF4-FFF2-40B4-BE49-F238E27FC236}">
                <a16:creationId xmlns:a16="http://schemas.microsoft.com/office/drawing/2014/main" id="{B781B76D-8197-467E-927D-AD87BEFB2E1B}"/>
              </a:ext>
            </a:extLst>
          </p:cNvPr>
          <p:cNvSpPr txBox="1"/>
          <p:nvPr/>
        </p:nvSpPr>
        <p:spPr>
          <a:xfrm>
            <a:off x="5388964" y="1441715"/>
            <a:ext cx="2248525" cy="861774"/>
          </a:xfrm>
          <a:prstGeom prst="rect">
            <a:avLst/>
          </a:prstGeom>
          <a:solidFill>
            <a:srgbClr val="CCECFF"/>
          </a:solidFill>
        </p:spPr>
        <p:txBody>
          <a:bodyPr wrap="square" rtlCol="0">
            <a:spAutoFit/>
          </a:bodyPr>
          <a:lstStyle/>
          <a:p>
            <a:r>
              <a:rPr lang="en-GB" sz="1000" b="1" dirty="0"/>
              <a:t>Term 1</a:t>
            </a:r>
          </a:p>
          <a:p>
            <a:r>
              <a:rPr lang="en-GB" sz="1000" dirty="0"/>
              <a:t>Education and future plans</a:t>
            </a:r>
          </a:p>
          <a:p>
            <a:endParaRPr lang="en-GB" sz="1000" dirty="0"/>
          </a:p>
          <a:p>
            <a:r>
              <a:rPr lang="en-GB" sz="1000" dirty="0"/>
              <a:t>Mock exams in listening, speaking, reading and writing</a:t>
            </a:r>
          </a:p>
        </p:txBody>
      </p:sp>
      <p:sp>
        <p:nvSpPr>
          <p:cNvPr id="23" name="Rectangle: Top Corners Rounded 22">
            <a:extLst>
              <a:ext uri="{FF2B5EF4-FFF2-40B4-BE49-F238E27FC236}">
                <a16:creationId xmlns:a16="http://schemas.microsoft.com/office/drawing/2014/main" id="{D5D38857-D908-45E4-A0D6-5BCE8C3F5DB6}"/>
              </a:ext>
            </a:extLst>
          </p:cNvPr>
          <p:cNvSpPr/>
          <p:nvPr/>
        </p:nvSpPr>
        <p:spPr>
          <a:xfrm rot="5400000">
            <a:off x="7794744" y="736876"/>
            <a:ext cx="1409357" cy="1723868"/>
          </a:xfrm>
          <a:prstGeom prst="round2SameRect">
            <a:avLst/>
          </a:prstGeom>
          <a:solidFill>
            <a:srgbClr val="CCECFF"/>
          </a:solidFill>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en-GB" sz="1000" b="1" dirty="0"/>
              <a:t>Term 2</a:t>
            </a:r>
          </a:p>
          <a:p>
            <a:pPr algn="ctr"/>
            <a:r>
              <a:rPr lang="en-GB" sz="1000" dirty="0"/>
              <a:t>World of work</a:t>
            </a:r>
          </a:p>
          <a:p>
            <a:pPr algn="ctr"/>
            <a:endParaRPr lang="en-GB" sz="1000" dirty="0"/>
          </a:p>
          <a:p>
            <a:pPr algn="ctr"/>
            <a:r>
              <a:rPr lang="en-GB" sz="1000" dirty="0"/>
              <a:t>Revision of all themes</a:t>
            </a:r>
          </a:p>
          <a:p>
            <a:pPr algn="ctr"/>
            <a:endParaRPr lang="en-GB" sz="1000" dirty="0"/>
          </a:p>
          <a:p>
            <a:pPr algn="ctr"/>
            <a:r>
              <a:rPr lang="en-GB" sz="1000" dirty="0"/>
              <a:t>GCSE Speaking exams</a:t>
            </a:r>
          </a:p>
          <a:p>
            <a:pPr algn="ctr"/>
            <a:r>
              <a:rPr lang="en-GB" sz="1000" dirty="0"/>
              <a:t>GCSE final exams</a:t>
            </a:r>
          </a:p>
          <a:p>
            <a:pPr algn="ctr"/>
            <a:endParaRPr lang="en-GB" sz="1000" dirty="0"/>
          </a:p>
        </p:txBody>
      </p:sp>
      <p:sp>
        <p:nvSpPr>
          <p:cNvPr id="24" name="Flowchart: Connector 23">
            <a:extLst>
              <a:ext uri="{FF2B5EF4-FFF2-40B4-BE49-F238E27FC236}">
                <a16:creationId xmlns:a16="http://schemas.microsoft.com/office/drawing/2014/main" id="{B5F53121-300B-4AD8-96E8-0C33BF4D2742}"/>
              </a:ext>
            </a:extLst>
          </p:cNvPr>
          <p:cNvSpPr/>
          <p:nvPr/>
        </p:nvSpPr>
        <p:spPr>
          <a:xfrm>
            <a:off x="4809575" y="1278228"/>
            <a:ext cx="674625" cy="633018"/>
          </a:xfrm>
          <a:prstGeom prst="flowChartConnector">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000" dirty="0"/>
              <a:t>Year 11</a:t>
            </a:r>
          </a:p>
        </p:txBody>
      </p:sp>
      <p:sp>
        <p:nvSpPr>
          <p:cNvPr id="25" name="TextBox 24">
            <a:extLst>
              <a:ext uri="{FF2B5EF4-FFF2-40B4-BE49-F238E27FC236}">
                <a16:creationId xmlns:a16="http://schemas.microsoft.com/office/drawing/2014/main" id="{9F5394F1-B6EB-44EF-B3B1-B43E586A04A7}"/>
              </a:ext>
            </a:extLst>
          </p:cNvPr>
          <p:cNvSpPr txBox="1"/>
          <p:nvPr/>
        </p:nvSpPr>
        <p:spPr>
          <a:xfrm>
            <a:off x="207818" y="4763193"/>
            <a:ext cx="3052543" cy="1231106"/>
          </a:xfrm>
          <a:prstGeom prst="rect">
            <a:avLst/>
          </a:prstGeom>
          <a:noFill/>
        </p:spPr>
        <p:txBody>
          <a:bodyPr wrap="square" rtlCol="0">
            <a:spAutoFit/>
          </a:bodyPr>
          <a:lstStyle/>
          <a:p>
            <a:endParaRPr lang="en-GB" sz="1400" dirty="0"/>
          </a:p>
          <a:p>
            <a:endParaRPr lang="en-GB" sz="1400" dirty="0"/>
          </a:p>
          <a:p>
            <a:endParaRPr lang="en-GB" sz="1400" dirty="0"/>
          </a:p>
          <a:p>
            <a:endParaRPr lang="en-GB" sz="1400" dirty="0"/>
          </a:p>
          <a:p>
            <a:endParaRPr lang="en-GB" dirty="0"/>
          </a:p>
        </p:txBody>
      </p:sp>
      <p:pic>
        <p:nvPicPr>
          <p:cNvPr id="27" name="Picture 26">
            <a:extLst>
              <a:ext uri="{FF2B5EF4-FFF2-40B4-BE49-F238E27FC236}">
                <a16:creationId xmlns:a16="http://schemas.microsoft.com/office/drawing/2014/main" id="{CE43C690-8395-4CD2-BBD2-33F79B3CA9D1}"/>
              </a:ext>
            </a:extLst>
          </p:cNvPr>
          <p:cNvPicPr>
            <a:picLocks noChangeAspect="1"/>
          </p:cNvPicPr>
          <p:nvPr/>
        </p:nvPicPr>
        <p:blipFill>
          <a:blip r:embed="rId2"/>
          <a:stretch>
            <a:fillRect/>
          </a:stretch>
        </p:blipFill>
        <p:spPr>
          <a:xfrm>
            <a:off x="292463" y="4837493"/>
            <a:ext cx="2480717" cy="939202"/>
          </a:xfrm>
          <a:prstGeom prst="rect">
            <a:avLst/>
          </a:prstGeom>
        </p:spPr>
      </p:pic>
      <p:pic>
        <p:nvPicPr>
          <p:cNvPr id="28" name="Picture 27">
            <a:extLst>
              <a:ext uri="{FF2B5EF4-FFF2-40B4-BE49-F238E27FC236}">
                <a16:creationId xmlns:a16="http://schemas.microsoft.com/office/drawing/2014/main" id="{454AB53E-A032-480F-BDCE-5414DED87D9D}"/>
              </a:ext>
            </a:extLst>
          </p:cNvPr>
          <p:cNvPicPr>
            <a:picLocks noChangeAspect="1"/>
          </p:cNvPicPr>
          <p:nvPr/>
        </p:nvPicPr>
        <p:blipFill rotWithShape="1">
          <a:blip r:embed="rId3"/>
          <a:srcRect b="22929"/>
          <a:stretch/>
        </p:blipFill>
        <p:spPr>
          <a:xfrm>
            <a:off x="259437" y="5893907"/>
            <a:ext cx="3087650" cy="724250"/>
          </a:xfrm>
          <a:prstGeom prst="rect">
            <a:avLst/>
          </a:prstGeom>
        </p:spPr>
      </p:pic>
      <p:pic>
        <p:nvPicPr>
          <p:cNvPr id="29" name="Picture 28">
            <a:extLst>
              <a:ext uri="{FF2B5EF4-FFF2-40B4-BE49-F238E27FC236}">
                <a16:creationId xmlns:a16="http://schemas.microsoft.com/office/drawing/2014/main" id="{0D84405A-15B1-485E-8F74-04EF1D3C7E77}"/>
              </a:ext>
            </a:extLst>
          </p:cNvPr>
          <p:cNvPicPr>
            <a:picLocks noChangeAspect="1"/>
          </p:cNvPicPr>
          <p:nvPr/>
        </p:nvPicPr>
        <p:blipFill rotWithShape="1">
          <a:blip r:embed="rId4"/>
          <a:srcRect l="2673" t="-669" b="-1"/>
          <a:stretch/>
        </p:blipFill>
        <p:spPr>
          <a:xfrm>
            <a:off x="8049718" y="5461381"/>
            <a:ext cx="2743200" cy="1100921"/>
          </a:xfrm>
          <a:prstGeom prst="rect">
            <a:avLst/>
          </a:prstGeom>
        </p:spPr>
      </p:pic>
    </p:spTree>
    <p:extLst>
      <p:ext uri="{BB962C8B-B14F-4D97-AF65-F5344CB8AC3E}">
        <p14:creationId xmlns:p14="http://schemas.microsoft.com/office/powerpoint/2010/main" val="246683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93848239"/>
              </p:ext>
            </p:extLst>
          </p:nvPr>
        </p:nvGraphicFramePr>
        <p:xfrm>
          <a:off x="174567" y="182880"/>
          <a:ext cx="9852430" cy="667512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9 Summer Term 2</a:t>
                      </a:r>
                    </a:p>
                    <a:p>
                      <a:r>
                        <a:rPr lang="en-GB" sz="1200" u="sng" dirty="0">
                          <a:solidFill>
                            <a:srgbClr val="002060"/>
                          </a:solidFill>
                        </a:rPr>
                        <a:t>Key knowledge</a:t>
                      </a:r>
                    </a:p>
                    <a:p>
                      <a:r>
                        <a:rPr lang="en-GB" sz="1200" u="sng" dirty="0">
                          <a:solidFill>
                            <a:srgbClr val="002060"/>
                          </a:solidFill>
                        </a:rPr>
                        <a:t>Set 1 only</a:t>
                      </a:r>
                    </a:p>
                    <a:p>
                      <a:endParaRPr lang="en-GB" sz="1200" u="sng" dirty="0">
                        <a:solidFill>
                          <a:srgbClr val="002060"/>
                        </a:solidFill>
                      </a:endParaRPr>
                    </a:p>
                    <a:p>
                      <a:endParaRPr lang="en-GB" sz="1200" u="sng" dirty="0">
                        <a:solidFill>
                          <a:srgbClr val="002060"/>
                        </a:solidFill>
                      </a:endParaRPr>
                    </a:p>
                    <a:p>
                      <a:r>
                        <a:rPr lang="en-GB" sz="1200" i="1" u="sng" dirty="0">
                          <a:solidFill>
                            <a:srgbClr val="002060"/>
                          </a:solidFill>
                        </a:rPr>
                        <a:t>La </a:t>
                      </a:r>
                      <a:r>
                        <a:rPr lang="en-GB" sz="1200" i="1" u="sng" dirty="0" err="1">
                          <a:solidFill>
                            <a:srgbClr val="002060"/>
                          </a:solidFill>
                        </a:rPr>
                        <a:t>nourriture</a:t>
                      </a:r>
                      <a:r>
                        <a:rPr lang="en-GB" sz="1200" i="1" u="sng" dirty="0">
                          <a:solidFill>
                            <a:srgbClr val="002060"/>
                          </a:solidFill>
                        </a:rPr>
                        <a:t> et </a:t>
                      </a:r>
                      <a:r>
                        <a:rPr lang="en-GB" sz="1200" i="1" u="sng" dirty="0" err="1">
                          <a:solidFill>
                            <a:srgbClr val="002060"/>
                          </a:solidFill>
                        </a:rPr>
                        <a:t>moi</a:t>
                      </a:r>
                      <a:r>
                        <a:rPr lang="en-GB" sz="1200" i="1" u="sng" dirty="0">
                          <a:solidFill>
                            <a:srgbClr val="002060"/>
                          </a:solidFill>
                        </a:rPr>
                        <a:t> </a:t>
                      </a:r>
                      <a:r>
                        <a:rPr lang="en-GB" sz="1200" i="1" u="sng" dirty="0"/>
                        <a:t>do </a:t>
                      </a:r>
                      <a:r>
                        <a:rPr lang="en-GB" sz="1200" dirty="0"/>
                        <a:t>and play</a:t>
                      </a:r>
                    </a:p>
                    <a:p>
                      <a:r>
                        <a:rPr lang="en-GB" sz="1200" dirty="0">
                          <a:solidFill>
                            <a:srgbClr val="002060"/>
                          </a:solidFill>
                        </a:rPr>
                        <a:t>Saying what you eat and when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Explaining why you eat certain foods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Discussing eating habits – vegetarianism/veganism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n’aimes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pas manger?</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mangé</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hier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manges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 la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viande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extended texts from memory</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Preparation for end of year exam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opinions and justification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avocados sheet to vary opinion phrases used</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all tenses covered to include different time frames in written and spoken work</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all grammar structures as part of revision schedule prior to exams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9 version of avocado sheet to support writing and speaking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Revisit all phonics covered</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Vocab drilling each lesson to revise key vocabulary from the year</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p>
                      <a:r>
                        <a:rPr lang="en-GB" sz="1200" b="1" dirty="0">
                          <a:solidFill>
                            <a:srgbClr val="002060"/>
                          </a:solidFill>
                        </a:rPr>
                        <a:t>British values – respect</a:t>
                      </a:r>
                    </a:p>
                    <a:p>
                      <a:endParaRPr lang="en-GB" sz="1200" b="1" dirty="0">
                        <a:solidFill>
                          <a:srgbClr val="002060"/>
                        </a:solidFill>
                      </a:endParaRPr>
                    </a:p>
                    <a:p>
                      <a:r>
                        <a:rPr lang="en-GB" sz="1200" b="1" dirty="0">
                          <a:solidFill>
                            <a:srgbClr val="002060"/>
                          </a:solidFill>
                        </a:rPr>
                        <a:t>Looking into changing eating habits in society</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44010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995485" y="596177"/>
            <a:ext cx="459013" cy="451842"/>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pic>
        <p:nvPicPr>
          <p:cNvPr id="10" name="Picture 9">
            <a:extLst>
              <a:ext uri="{FF2B5EF4-FFF2-40B4-BE49-F238E27FC236}">
                <a16:creationId xmlns:a16="http://schemas.microsoft.com/office/drawing/2014/main" id="{24524881-7D5A-4EB5-8B9A-19AD3A11681F}"/>
              </a:ext>
            </a:extLst>
          </p:cNvPr>
          <p:cNvPicPr>
            <a:picLocks noChangeAspect="1"/>
          </p:cNvPicPr>
          <p:nvPr/>
        </p:nvPicPr>
        <p:blipFill>
          <a:blip r:embed="rId4"/>
          <a:stretch>
            <a:fillRect/>
          </a:stretch>
        </p:blipFill>
        <p:spPr>
          <a:xfrm>
            <a:off x="10123231" y="487533"/>
            <a:ext cx="518205" cy="371888"/>
          </a:xfrm>
          <a:prstGeom prst="rect">
            <a:avLst/>
          </a:prstGeom>
        </p:spPr>
      </p:pic>
      <p:sp>
        <p:nvSpPr>
          <p:cNvPr id="11" name="TextBox 10">
            <a:extLst>
              <a:ext uri="{FF2B5EF4-FFF2-40B4-BE49-F238E27FC236}">
                <a16:creationId xmlns:a16="http://schemas.microsoft.com/office/drawing/2014/main" id="{DF8B5C6D-E720-4B54-BF80-B236C9CFB075}"/>
              </a:ext>
            </a:extLst>
          </p:cNvPr>
          <p:cNvSpPr txBox="1"/>
          <p:nvPr/>
        </p:nvSpPr>
        <p:spPr>
          <a:xfrm>
            <a:off x="10026997" y="182880"/>
            <a:ext cx="1617785" cy="4339650"/>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Looking a eating habits – revisit work from earlier in year 7 to be able to discuss eating habits and preferences in detail.</a:t>
            </a:r>
          </a:p>
          <a:p>
            <a:endParaRPr lang="en-GB" sz="1200" b="1" dirty="0">
              <a:solidFill>
                <a:srgbClr val="002060"/>
              </a:solidFill>
            </a:endParaRPr>
          </a:p>
          <a:p>
            <a:r>
              <a:rPr lang="en-GB" sz="1200" b="1" dirty="0">
                <a:solidFill>
                  <a:srgbClr val="002060"/>
                </a:solidFill>
              </a:rPr>
              <a:t>Look at views on diet choices and reasons why people choose to be vegetarian/ vegan</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Bring the year 9 curriculum together for the end of year exam</a:t>
            </a:r>
          </a:p>
          <a:p>
            <a:endParaRPr lang="en-GB" sz="1200" b="1" dirty="0">
              <a:solidFill>
                <a:srgbClr val="002060"/>
              </a:solidFill>
            </a:endParaRPr>
          </a:p>
        </p:txBody>
      </p:sp>
      <p:pic>
        <p:nvPicPr>
          <p:cNvPr id="12" name="Picture 11">
            <a:extLst>
              <a:ext uri="{FF2B5EF4-FFF2-40B4-BE49-F238E27FC236}">
                <a16:creationId xmlns:a16="http://schemas.microsoft.com/office/drawing/2014/main" id="{EFDA890C-3DFF-4151-A9B1-B9024F5A4B3A}"/>
              </a:ext>
            </a:extLst>
          </p:cNvPr>
          <p:cNvPicPr>
            <a:picLocks noChangeAspect="1"/>
          </p:cNvPicPr>
          <p:nvPr/>
        </p:nvPicPr>
        <p:blipFill>
          <a:blip r:embed="rId4"/>
          <a:stretch>
            <a:fillRect/>
          </a:stretch>
        </p:blipFill>
        <p:spPr>
          <a:xfrm>
            <a:off x="10183976" y="496749"/>
            <a:ext cx="518205" cy="371888"/>
          </a:xfrm>
          <a:prstGeom prst="rect">
            <a:avLst/>
          </a:prstGeom>
        </p:spPr>
      </p:pic>
    </p:spTree>
    <p:extLst>
      <p:ext uri="{BB962C8B-B14F-4D97-AF65-F5344CB8AC3E}">
        <p14:creationId xmlns:p14="http://schemas.microsoft.com/office/powerpoint/2010/main" val="499905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257401455"/>
              </p:ext>
            </p:extLst>
          </p:nvPr>
        </p:nvGraphicFramePr>
        <p:xfrm>
          <a:off x="159488" y="182880"/>
          <a:ext cx="9867509" cy="6370974"/>
        </p:xfrm>
        <a:graphic>
          <a:graphicData uri="http://schemas.openxmlformats.org/drawingml/2006/table">
            <a:tbl>
              <a:tblPr firstRow="1" bandRow="1">
                <a:tableStyleId>{5C22544A-7EE6-4342-B048-85BDC9FD1C3A}</a:tableStyleId>
              </a:tblPr>
              <a:tblGrid>
                <a:gridCol w="1985565">
                  <a:extLst>
                    <a:ext uri="{9D8B030D-6E8A-4147-A177-3AD203B41FA5}">
                      <a16:colId xmlns:a16="http://schemas.microsoft.com/office/drawing/2014/main" val="1080716420"/>
                    </a:ext>
                  </a:extLst>
                </a:gridCol>
                <a:gridCol w="1799626">
                  <a:extLst>
                    <a:ext uri="{9D8B030D-6E8A-4147-A177-3AD203B41FA5}">
                      <a16:colId xmlns:a16="http://schemas.microsoft.com/office/drawing/2014/main" val="146802131"/>
                    </a:ext>
                  </a:extLst>
                </a:gridCol>
                <a:gridCol w="214134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6370974">
                <a:tc>
                  <a:txBody>
                    <a:bodyPr/>
                    <a:lstStyle/>
                    <a:p>
                      <a:r>
                        <a:rPr lang="en-GB" sz="1200" u="sng" dirty="0">
                          <a:solidFill>
                            <a:srgbClr val="002060"/>
                          </a:solidFill>
                        </a:rPr>
                        <a:t>Year 9 Summer Term 1</a:t>
                      </a:r>
                    </a:p>
                    <a:p>
                      <a:r>
                        <a:rPr lang="en-GB" sz="1200" u="sng" dirty="0">
                          <a:solidFill>
                            <a:srgbClr val="002060"/>
                          </a:solidFill>
                        </a:rPr>
                        <a:t>Key knowledge</a:t>
                      </a:r>
                    </a:p>
                    <a:p>
                      <a:r>
                        <a:rPr lang="en-GB" sz="1200" u="sng" dirty="0">
                          <a:solidFill>
                            <a:srgbClr val="002060"/>
                          </a:solidFill>
                        </a:rPr>
                        <a:t>Set 2 only</a:t>
                      </a:r>
                    </a:p>
                    <a:p>
                      <a:endParaRPr lang="en-GB" sz="1200" u="sng" dirty="0">
                        <a:solidFill>
                          <a:srgbClr val="002060"/>
                        </a:solidFill>
                      </a:endParaRPr>
                    </a:p>
                    <a:p>
                      <a:endParaRPr lang="en-GB" sz="1200" u="sng" dirty="0">
                        <a:solidFill>
                          <a:srgbClr val="002060"/>
                        </a:solidFill>
                      </a:endParaRPr>
                    </a:p>
                    <a:p>
                      <a:r>
                        <a:rPr lang="en-GB" sz="1200" i="1" u="sng" dirty="0">
                          <a:solidFill>
                            <a:srgbClr val="002060"/>
                          </a:solidFill>
                        </a:rPr>
                        <a:t>Project based learning</a:t>
                      </a:r>
                    </a:p>
                    <a:p>
                      <a:r>
                        <a:rPr lang="en-GB" sz="1200" i="1" u="sng" dirty="0">
                          <a:solidFill>
                            <a:srgbClr val="002060"/>
                          </a:solidFill>
                        </a:rPr>
                        <a:t>Focus on either </a:t>
                      </a:r>
                      <a:r>
                        <a:rPr lang="en-GB" sz="1200" i="1" u="sng" dirty="0"/>
                        <a:t>do </a:t>
                      </a:r>
                      <a:r>
                        <a:rPr lang="en-GB" sz="1200" dirty="0"/>
                        <a:t>and play</a:t>
                      </a:r>
                    </a:p>
                    <a:p>
                      <a:r>
                        <a:rPr lang="en-GB" sz="1200" dirty="0">
                          <a:solidFill>
                            <a:srgbClr val="002060"/>
                          </a:solidFill>
                        </a:rPr>
                        <a:t>Exploring Midi Pyrenees</a:t>
                      </a:r>
                    </a:p>
                    <a:p>
                      <a:r>
                        <a:rPr lang="en-GB" sz="1200" dirty="0">
                          <a:solidFill>
                            <a:srgbClr val="002060"/>
                          </a:solidFill>
                        </a:rPr>
                        <a:t>Or Auvergne/Rhône Alpes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b="1"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817088" y="440106"/>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995485" y="596177"/>
            <a:ext cx="459013" cy="451842"/>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760990"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11" name="TextBox 10">
            <a:extLst>
              <a:ext uri="{FF2B5EF4-FFF2-40B4-BE49-F238E27FC236}">
                <a16:creationId xmlns:a16="http://schemas.microsoft.com/office/drawing/2014/main" id="{DF8B5C6D-E720-4B54-BF80-B236C9CFB075}"/>
              </a:ext>
            </a:extLst>
          </p:cNvPr>
          <p:cNvSpPr txBox="1"/>
          <p:nvPr/>
        </p:nvSpPr>
        <p:spPr>
          <a:xfrm>
            <a:off x="10315072" y="175570"/>
            <a:ext cx="1617785"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Looking at different regions of the target language country</a:t>
            </a:r>
          </a:p>
          <a:p>
            <a:endParaRPr lang="en-GB" sz="1200" b="1" dirty="0">
              <a:solidFill>
                <a:srgbClr val="002060"/>
              </a:solidFill>
            </a:endParaRPr>
          </a:p>
          <a:p>
            <a:r>
              <a:rPr lang="en-GB" sz="1200" b="1" dirty="0">
                <a:solidFill>
                  <a:srgbClr val="002060"/>
                </a:solidFill>
              </a:rPr>
              <a:t>This fits into Theme 3 of GCSE specification the world around us to provide cross curricular learning for the students who have not chose to continue with French at GCSE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2" name="Picture 11">
            <a:extLst>
              <a:ext uri="{FF2B5EF4-FFF2-40B4-BE49-F238E27FC236}">
                <a16:creationId xmlns:a16="http://schemas.microsoft.com/office/drawing/2014/main" id="{EFDA890C-3DFF-4151-A9B1-B9024F5A4B3A}"/>
              </a:ext>
            </a:extLst>
          </p:cNvPr>
          <p:cNvPicPr>
            <a:picLocks noChangeAspect="1"/>
          </p:cNvPicPr>
          <p:nvPr/>
        </p:nvPicPr>
        <p:blipFill>
          <a:blip r:embed="rId4"/>
          <a:stretch>
            <a:fillRect/>
          </a:stretch>
        </p:blipFill>
        <p:spPr>
          <a:xfrm>
            <a:off x="10574046" y="480291"/>
            <a:ext cx="518205" cy="371888"/>
          </a:xfrm>
          <a:prstGeom prst="rect">
            <a:avLst/>
          </a:prstGeom>
        </p:spPr>
      </p:pic>
      <p:pic>
        <p:nvPicPr>
          <p:cNvPr id="6" name="Picture 5">
            <a:extLst>
              <a:ext uri="{FF2B5EF4-FFF2-40B4-BE49-F238E27FC236}">
                <a16:creationId xmlns:a16="http://schemas.microsoft.com/office/drawing/2014/main" id="{4721344A-A2E6-4799-8941-4D52F67CCD6B}"/>
              </a:ext>
            </a:extLst>
          </p:cNvPr>
          <p:cNvPicPr>
            <a:picLocks noChangeAspect="1"/>
          </p:cNvPicPr>
          <p:nvPr/>
        </p:nvPicPr>
        <p:blipFill rotWithShape="1">
          <a:blip r:embed="rId5"/>
          <a:srcRect l="48030" t="23535" r="27164" b="22387"/>
          <a:stretch/>
        </p:blipFill>
        <p:spPr>
          <a:xfrm>
            <a:off x="1928090" y="1030779"/>
            <a:ext cx="4045214" cy="5511687"/>
          </a:xfrm>
          <a:prstGeom prst="rect">
            <a:avLst/>
          </a:prstGeom>
        </p:spPr>
      </p:pic>
      <p:pic>
        <p:nvPicPr>
          <p:cNvPr id="8" name="Picture 7">
            <a:extLst>
              <a:ext uri="{FF2B5EF4-FFF2-40B4-BE49-F238E27FC236}">
                <a16:creationId xmlns:a16="http://schemas.microsoft.com/office/drawing/2014/main" id="{33ECD07D-1B27-4399-A88D-B54CD30AA2CD}"/>
              </a:ext>
            </a:extLst>
          </p:cNvPr>
          <p:cNvPicPr>
            <a:picLocks noChangeAspect="1"/>
          </p:cNvPicPr>
          <p:nvPr/>
        </p:nvPicPr>
        <p:blipFill rotWithShape="1">
          <a:blip r:embed="rId6"/>
          <a:srcRect l="39019" t="27645" r="21252" b="4601"/>
          <a:stretch/>
        </p:blipFill>
        <p:spPr>
          <a:xfrm>
            <a:off x="5955723" y="1048019"/>
            <a:ext cx="4359349" cy="5494439"/>
          </a:xfrm>
          <a:prstGeom prst="rect">
            <a:avLst/>
          </a:prstGeom>
        </p:spPr>
      </p:pic>
      <p:sp>
        <p:nvSpPr>
          <p:cNvPr id="13" name="TextBox 12">
            <a:extLst>
              <a:ext uri="{FF2B5EF4-FFF2-40B4-BE49-F238E27FC236}">
                <a16:creationId xmlns:a16="http://schemas.microsoft.com/office/drawing/2014/main" id="{1D1F6AD2-BEB3-4F71-98E3-0AB563D689D4}"/>
              </a:ext>
            </a:extLst>
          </p:cNvPr>
          <p:cNvSpPr txBox="1"/>
          <p:nvPr/>
        </p:nvSpPr>
        <p:spPr>
          <a:xfrm>
            <a:off x="259143" y="2498651"/>
            <a:ext cx="1548392" cy="1200329"/>
          </a:xfrm>
          <a:prstGeom prst="rect">
            <a:avLst/>
          </a:prstGeom>
          <a:noFill/>
        </p:spPr>
        <p:txBody>
          <a:bodyPr wrap="square" rtlCol="0">
            <a:spAutoFit/>
          </a:bodyPr>
          <a:lstStyle/>
          <a:p>
            <a:r>
              <a:rPr lang="en-GB" sz="1200" dirty="0">
                <a:solidFill>
                  <a:srgbClr val="002060"/>
                </a:solidFill>
              </a:rPr>
              <a:t>These cultural projects can be delivered in conjunction with a film study depending on curriculum time</a:t>
            </a:r>
          </a:p>
        </p:txBody>
      </p:sp>
    </p:spTree>
    <p:extLst>
      <p:ext uri="{BB962C8B-B14F-4D97-AF65-F5344CB8AC3E}">
        <p14:creationId xmlns:p14="http://schemas.microsoft.com/office/powerpoint/2010/main" val="1682939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743945364"/>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endParaRPr lang="en-GB" sz="1200" u="sng" dirty="0">
                        <a:solidFill>
                          <a:srgbClr val="002060"/>
                        </a:solidFill>
                      </a:endParaRPr>
                    </a:p>
                    <a:p>
                      <a:r>
                        <a:rPr lang="en-GB" sz="1200" dirty="0">
                          <a:solidFill>
                            <a:srgbClr val="002060"/>
                          </a:solidFill>
                        </a:rPr>
                        <a:t>Describing a person/thing</a:t>
                      </a:r>
                    </a:p>
                    <a:p>
                      <a:r>
                        <a:rPr lang="en-GB" sz="1200" dirty="0">
                          <a:solidFill>
                            <a:srgbClr val="002060"/>
                          </a:solidFill>
                        </a:rPr>
                        <a:t>Saying what people have and do</a:t>
                      </a:r>
                    </a:p>
                    <a:p>
                      <a:endParaRPr lang="en-GB" sz="1200" dirty="0">
                        <a:solidFill>
                          <a:srgbClr val="002060"/>
                        </a:solidFill>
                      </a:endParaRPr>
                    </a:p>
                    <a:p>
                      <a:r>
                        <a:rPr lang="en-GB" sz="1200"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Qu’est-ce</a:t>
                      </a:r>
                      <a:r>
                        <a:rPr lang="en-GB" sz="1200" dirty="0">
                          <a:solidFill>
                            <a:srgbClr val="002060"/>
                          </a:solidFill>
                        </a:rPr>
                        <a:t> que </a:t>
                      </a:r>
                      <a:r>
                        <a:rPr lang="en-GB" sz="1200" dirty="0" err="1">
                          <a:solidFill>
                            <a:srgbClr val="002060"/>
                          </a:solidFill>
                        </a:rPr>
                        <a:t>c’est</a:t>
                      </a:r>
                      <a:r>
                        <a:rPr lang="en-GB" sz="1200" dirty="0">
                          <a:solidFill>
                            <a:srgbClr val="002060"/>
                          </a:solidFill>
                        </a:rPr>
                        <a:t>?</a:t>
                      </a:r>
                    </a:p>
                    <a:p>
                      <a:pPr marL="171450" indent="-171450">
                        <a:buFont typeface="Arial" panose="020B0604020202020204" pitchFamily="34" charset="0"/>
                        <a:buChar char="•"/>
                      </a:pPr>
                      <a:r>
                        <a:rPr lang="en-GB" sz="1200" dirty="0">
                          <a:solidFill>
                            <a:srgbClr val="002060"/>
                          </a:solidFill>
                        </a:rPr>
                        <a:t>Tu </a:t>
                      </a:r>
                      <a:r>
                        <a:rPr lang="en-GB" sz="1200" dirty="0" err="1">
                          <a:solidFill>
                            <a:srgbClr val="002060"/>
                          </a:solidFill>
                        </a:rPr>
                        <a:t>est</a:t>
                      </a:r>
                      <a:r>
                        <a:rPr lang="en-GB" sz="1200" dirty="0">
                          <a:solidFill>
                            <a:srgbClr val="002060"/>
                          </a:solidFill>
                        </a:rPr>
                        <a:t> comment?</a:t>
                      </a:r>
                    </a:p>
                    <a:p>
                      <a:pPr marL="171450" indent="-171450">
                        <a:buFont typeface="Arial" panose="020B0604020202020204" pitchFamily="34" charset="0"/>
                        <a:buChar char="•"/>
                      </a:pPr>
                      <a:r>
                        <a:rPr lang="en-GB" sz="1200" dirty="0">
                          <a:solidFill>
                            <a:srgbClr val="002060"/>
                          </a:solidFill>
                        </a:rPr>
                        <a:t>Tu es de quelle </a:t>
                      </a:r>
                      <a:r>
                        <a:rPr lang="en-GB" sz="1200" dirty="0" err="1">
                          <a:solidFill>
                            <a:srgbClr val="002060"/>
                          </a:solidFill>
                        </a:rPr>
                        <a:t>nationalité</a:t>
                      </a:r>
                      <a:r>
                        <a:rPr lang="en-GB" sz="1200" dirty="0">
                          <a:solidFill>
                            <a:srgbClr val="002060"/>
                          </a:solidFill>
                        </a:rPr>
                        <a:t>?</a:t>
                      </a:r>
                    </a:p>
                    <a:p>
                      <a:pPr marL="171450" indent="-171450">
                        <a:buFont typeface="Arial" panose="020B0604020202020204" pitchFamily="34" charset="0"/>
                        <a:buChar char="•"/>
                      </a:pPr>
                      <a:r>
                        <a:rPr lang="en-GB" sz="1200" dirty="0">
                          <a:solidFill>
                            <a:srgbClr val="002060"/>
                          </a:solidFill>
                        </a:rPr>
                        <a:t>As-</a:t>
                      </a:r>
                      <a:r>
                        <a:rPr lang="en-GB" sz="1200" dirty="0" err="1">
                          <a:solidFill>
                            <a:srgbClr val="002060"/>
                          </a:solidFill>
                        </a:rPr>
                        <a:t>tu</a:t>
                      </a:r>
                      <a:r>
                        <a:rPr lang="en-GB" sz="1200" dirty="0">
                          <a:solidFill>
                            <a:srgbClr val="002060"/>
                          </a:solidFill>
                        </a:rPr>
                        <a:t> des fr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ères et des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soeurs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un animal?</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Vocabulary focus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Recognition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How to learn vocabulary</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Pronunciation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Spelling</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word in a sentence</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Sept couleurs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magiques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poem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wanted/missing poster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KQ conversation</a:t>
                      </a:r>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err="1">
                          <a:solidFill>
                            <a:srgbClr val="002060"/>
                          </a:solidFill>
                        </a:rPr>
                        <a:t>Avoir</a:t>
                      </a:r>
                      <a:r>
                        <a:rPr lang="en-GB" sz="1200" dirty="0">
                          <a:solidFill>
                            <a:srgbClr val="002060"/>
                          </a:solidFill>
                        </a:rPr>
                        <a:t> and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être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 sing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c’est</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Numbers 1-31</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Definite articles – le/la/l’/les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Adjectival agreement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Plural nouns – x/s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Yes and no questions – raised intonation</a:t>
                      </a: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Ai/oi</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Ch/ç/soft c</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Qu/j/soft g</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Tion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ien</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SFC</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a/</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British values</a:t>
                      </a:r>
                    </a:p>
                    <a:p>
                      <a:r>
                        <a:rPr lang="en-GB" sz="1200" dirty="0">
                          <a:solidFill>
                            <a:srgbClr val="002060"/>
                          </a:solidFill>
                        </a:rPr>
                        <a:t>Respect</a:t>
                      </a:r>
                    </a:p>
                    <a:p>
                      <a:endParaRPr lang="en-GB" sz="1200" dirty="0">
                        <a:solidFill>
                          <a:srgbClr val="002060"/>
                        </a:solidFill>
                      </a:endParaRPr>
                    </a:p>
                    <a:p>
                      <a:r>
                        <a:rPr lang="en-GB" sz="1200" dirty="0">
                          <a:solidFill>
                            <a:srgbClr val="002060"/>
                          </a:solidFill>
                        </a:rPr>
                        <a:t>Cultural differences greetings</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91840" y="445344"/>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537973" y="615141"/>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11" name="Picture 10">
            <a:extLst>
              <a:ext uri="{FF2B5EF4-FFF2-40B4-BE49-F238E27FC236}">
                <a16:creationId xmlns:a16="http://schemas.microsoft.com/office/drawing/2014/main" id="{6B18C2D1-CB75-469D-AD63-B46C2AC63AFA}"/>
              </a:ext>
            </a:extLst>
          </p:cNvPr>
          <p:cNvPicPr>
            <a:picLocks noChangeAspect="1"/>
          </p:cNvPicPr>
          <p:nvPr/>
        </p:nvPicPr>
        <p:blipFill>
          <a:blip r:embed="rId3"/>
          <a:stretch>
            <a:fillRect/>
          </a:stretch>
        </p:blipFill>
        <p:spPr>
          <a:xfrm>
            <a:off x="8244636" y="392261"/>
            <a:ext cx="613141" cy="671768"/>
          </a:xfrm>
          <a:prstGeom prst="rect">
            <a:avLst/>
          </a:prstGeom>
        </p:spPr>
      </p:pic>
      <p:sp>
        <p:nvSpPr>
          <p:cNvPr id="16" name="TextBox 15">
            <a:extLst>
              <a:ext uri="{FF2B5EF4-FFF2-40B4-BE49-F238E27FC236}">
                <a16:creationId xmlns:a16="http://schemas.microsoft.com/office/drawing/2014/main" id="{9659BD55-498A-4F99-B5E4-72DA4D39397B}"/>
              </a:ext>
            </a:extLst>
          </p:cNvPr>
          <p:cNvSpPr txBox="1"/>
          <p:nvPr/>
        </p:nvSpPr>
        <p:spPr>
          <a:xfrm>
            <a:off x="10208030" y="216913"/>
            <a:ext cx="1759526" cy="3046988"/>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what makes you who you are as a person.</a:t>
            </a:r>
          </a:p>
          <a:p>
            <a:endParaRPr lang="en-GB" sz="1200" b="1" dirty="0">
              <a:solidFill>
                <a:srgbClr val="002060"/>
              </a:solidFill>
            </a:endParaRPr>
          </a:p>
          <a:p>
            <a:r>
              <a:rPr lang="en-GB" sz="1200" b="1" dirty="0">
                <a:solidFill>
                  <a:srgbClr val="002060"/>
                </a:solidFill>
              </a:rPr>
              <a:t>Learning basic structures that will be used until GCSE to introduce and describe yourself and others</a:t>
            </a:r>
          </a:p>
          <a:p>
            <a:endParaRPr lang="en-GB" sz="1200" b="1" dirty="0">
              <a:solidFill>
                <a:srgbClr val="002060"/>
              </a:solidFill>
            </a:endParaRPr>
          </a:p>
          <a:p>
            <a:endParaRPr lang="en-GB" sz="1200" b="1" dirty="0">
              <a:solidFill>
                <a:srgbClr val="002060"/>
              </a:solidFill>
            </a:endParaRPr>
          </a:p>
        </p:txBody>
      </p:sp>
      <p:pic>
        <p:nvPicPr>
          <p:cNvPr id="18" name="Picture 17">
            <a:extLst>
              <a:ext uri="{FF2B5EF4-FFF2-40B4-BE49-F238E27FC236}">
                <a16:creationId xmlns:a16="http://schemas.microsoft.com/office/drawing/2014/main" id="{2A481396-9B35-4ED8-9C31-D3E536645E19}"/>
              </a:ext>
            </a:extLst>
          </p:cNvPr>
          <p:cNvPicPr>
            <a:picLocks noChangeAspect="1"/>
          </p:cNvPicPr>
          <p:nvPr/>
        </p:nvPicPr>
        <p:blipFill>
          <a:blip r:embed="rId4"/>
          <a:stretch>
            <a:fillRect/>
          </a:stretch>
        </p:blipFill>
        <p:spPr>
          <a:xfrm>
            <a:off x="10279215" y="557322"/>
            <a:ext cx="514574" cy="372287"/>
          </a:xfrm>
          <a:prstGeom prst="rect">
            <a:avLst/>
          </a:prstGeom>
        </p:spPr>
      </p:pic>
    </p:spTree>
    <p:extLst>
      <p:ext uri="{BB962C8B-B14F-4D97-AF65-F5344CB8AC3E}">
        <p14:creationId xmlns:p14="http://schemas.microsoft.com/office/powerpoint/2010/main" val="766197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724751864"/>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Autumn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people play and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es sportif(</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le sport?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fais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fait beau?</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Vocabulary focus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Recognition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How to learn vocabulary</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Pronunciation</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Spelling</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word in a sentence</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Deepening vocabulary through a  challenging text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describing a picture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questions, questions, questions paired speaking</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a:t>
                      </a:r>
                      <a:r>
                        <a:rPr lang="en-GB" sz="1200" dirty="0" err="1">
                          <a:solidFill>
                            <a:srgbClr val="002060"/>
                          </a:solidFill>
                        </a:rPr>
                        <a:t>aimes</a:t>
                      </a:r>
                      <a:r>
                        <a:rPr lang="en-GB" sz="1200" dirty="0">
                          <a:solidFill>
                            <a:srgbClr val="002060"/>
                          </a:solidFill>
                        </a:rPr>
                        <a:t> - </a:t>
                      </a:r>
                      <a:r>
                        <a:rPr lang="en-GB" sz="1200" dirty="0" err="1">
                          <a:solidFill>
                            <a:srgbClr val="002060"/>
                          </a:solidFill>
                        </a:rPr>
                        <a:t>tu</a:t>
                      </a:r>
                      <a:r>
                        <a:rPr lang="en-GB" sz="1200" dirty="0">
                          <a:solidFill>
                            <a:srgbClr val="002060"/>
                          </a:solidFill>
                        </a:rPr>
                        <a:t>?</a:t>
                      </a:r>
                    </a:p>
                    <a:p>
                      <a:r>
                        <a:rPr lang="en-GB" sz="1200" dirty="0">
                          <a:solidFill>
                            <a:srgbClr val="002060"/>
                          </a:solidFill>
                        </a:rPr>
                        <a:t>Intonation to ask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à/ faire de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to say what you do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Develop a lexicon of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2 verb structures – aimer + inf</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SFC – silent final consonant</a:t>
                      </a:r>
                    </a:p>
                    <a:p>
                      <a:r>
                        <a:rPr lang="en-GB" sz="1200" dirty="0">
                          <a:solidFill>
                            <a:srgbClr val="002060"/>
                          </a:solidFill>
                        </a:rPr>
                        <a:t>a</a:t>
                      </a:r>
                    </a:p>
                    <a:p>
                      <a:r>
                        <a:rPr lang="en-GB" sz="1200" dirty="0" err="1">
                          <a:solidFill>
                            <a:srgbClr val="002060"/>
                          </a:solidFill>
                        </a:rPr>
                        <a:t>i</a:t>
                      </a:r>
                      <a:r>
                        <a:rPr lang="en-GB" sz="1200" dirty="0">
                          <a:solidFill>
                            <a:srgbClr val="002060"/>
                          </a:solidFill>
                        </a:rPr>
                        <a:t> </a:t>
                      </a:r>
                      <a:r>
                        <a:rPr lang="en-GB" sz="1200" dirty="0" err="1">
                          <a:solidFill>
                            <a:srgbClr val="002060"/>
                          </a:solidFill>
                        </a:rPr>
                        <a:t>eu</a:t>
                      </a:r>
                      <a:endParaRPr lang="en-GB" sz="1200" dirty="0">
                        <a:solidFill>
                          <a:srgbClr val="002060"/>
                        </a:solidFill>
                      </a:endParaRPr>
                    </a:p>
                    <a:p>
                      <a:r>
                        <a:rPr lang="en-GB" sz="1200" dirty="0">
                          <a:solidFill>
                            <a:srgbClr val="002060"/>
                          </a:solidFill>
                        </a:rPr>
                        <a:t>e/ au/</a:t>
                      </a:r>
                      <a:r>
                        <a:rPr lang="en-GB" sz="1200" dirty="0" err="1">
                          <a:solidFill>
                            <a:srgbClr val="002060"/>
                          </a:solidFill>
                        </a:rPr>
                        <a:t>eau</a:t>
                      </a:r>
                      <a:r>
                        <a:rPr lang="en-GB" sz="1200" dirty="0">
                          <a:solidFill>
                            <a:srgbClr val="002060"/>
                          </a:solidFill>
                        </a:rPr>
                        <a:t>/o</a:t>
                      </a:r>
                    </a:p>
                    <a:p>
                      <a:r>
                        <a:rPr lang="en-GB" sz="1200" dirty="0">
                          <a:solidFill>
                            <a:srgbClr val="002060"/>
                          </a:solidFill>
                        </a:rPr>
                        <a:t>u/</a:t>
                      </a:r>
                      <a:r>
                        <a:rPr lang="en-GB" sz="1200" dirty="0" err="1">
                          <a:solidFill>
                            <a:srgbClr val="002060"/>
                          </a:solidFill>
                        </a:rPr>
                        <a:t>ou</a:t>
                      </a:r>
                      <a:endParaRPr lang="en-GB" sz="1200" dirty="0">
                        <a:solidFill>
                          <a:srgbClr val="002060"/>
                        </a:solidFill>
                      </a:endParaRPr>
                    </a:p>
                    <a:p>
                      <a:r>
                        <a:rPr lang="en-GB" sz="1200" dirty="0">
                          <a:solidFill>
                            <a:srgbClr val="002060"/>
                          </a:solidFill>
                        </a:rPr>
                        <a:t>SF E/ é/et/</a:t>
                      </a:r>
                      <a:r>
                        <a:rPr lang="en-GB" sz="1200" dirty="0" err="1">
                          <a:solidFill>
                            <a:srgbClr val="002060"/>
                          </a:solidFill>
                        </a:rPr>
                        <a:t>er</a:t>
                      </a:r>
                      <a:endParaRPr lang="en-GB" sz="1200" dirty="0">
                        <a:solidFill>
                          <a:srgbClr val="002060"/>
                        </a:solidFill>
                      </a:endParaRPr>
                    </a:p>
                    <a:p>
                      <a:r>
                        <a:rPr lang="en-GB" sz="1200" dirty="0" err="1">
                          <a:solidFill>
                            <a:srgbClr val="002060"/>
                          </a:solidFill>
                        </a:rPr>
                        <a:t>en</a:t>
                      </a:r>
                      <a:r>
                        <a:rPr lang="en-GB" sz="1200" dirty="0">
                          <a:solidFill>
                            <a:srgbClr val="002060"/>
                          </a:solidFill>
                        </a:rPr>
                        <a:t>/an/on</a:t>
                      </a:r>
                    </a:p>
                    <a:p>
                      <a:r>
                        <a:rPr lang="en-GB" sz="1200" dirty="0" err="1">
                          <a:solidFill>
                            <a:srgbClr val="002060"/>
                          </a:solidFill>
                        </a:rPr>
                        <a:t>ain</a:t>
                      </a:r>
                      <a:r>
                        <a:rPr lang="en-GB" sz="1200" dirty="0">
                          <a:solidFill>
                            <a:srgbClr val="002060"/>
                          </a:solidFill>
                        </a:rPr>
                        <a:t>/in/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è/ ê</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Liason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t/s</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Cultural differences</a:t>
                      </a:r>
                    </a:p>
                    <a:p>
                      <a:endParaRPr lang="en-GB" sz="1200" dirty="0">
                        <a:solidFill>
                          <a:srgbClr val="002060"/>
                        </a:solidFill>
                      </a:endParaRPr>
                    </a:p>
                    <a:p>
                      <a:r>
                        <a:rPr lang="en-GB" sz="1200" dirty="0">
                          <a:solidFill>
                            <a:srgbClr val="002060"/>
                          </a:solidFill>
                        </a:rPr>
                        <a:t> Christmas in France - </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59506" y="398501"/>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261493" y="515387"/>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flipV="1">
            <a:off x="266007" y="1030778"/>
            <a:ext cx="978408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5DE79F99-2AB2-4774-9AE6-BF74B26DC123}"/>
              </a:ext>
            </a:extLst>
          </p:cNvPr>
          <p:cNvSpPr txBox="1"/>
          <p:nvPr/>
        </p:nvSpPr>
        <p:spPr>
          <a:xfrm>
            <a:off x="10050088" y="182880"/>
            <a:ext cx="1967346" cy="2862322"/>
          </a:xfrm>
          <a:prstGeom prst="rect">
            <a:avLst/>
          </a:prstGeom>
          <a:solidFill>
            <a:srgbClr val="FFFF00"/>
          </a:solidFill>
          <a:ln>
            <a:solidFill>
              <a:schemeClr val="tx1"/>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Learning how to express likes and dislikes</a:t>
            </a:r>
          </a:p>
          <a:p>
            <a:endParaRPr lang="en-GB" sz="1200" dirty="0">
              <a:solidFill>
                <a:srgbClr val="002060"/>
              </a:solidFill>
            </a:endParaRPr>
          </a:p>
          <a:p>
            <a:r>
              <a:rPr lang="en-GB" sz="1200" dirty="0">
                <a:solidFill>
                  <a:srgbClr val="002060"/>
                </a:solidFill>
              </a:rPr>
              <a:t>Key structures that will be used each year until GCSE</a:t>
            </a:r>
          </a:p>
          <a:p>
            <a:endParaRPr lang="en-GB" sz="1200" dirty="0">
              <a:solidFill>
                <a:srgbClr val="002060"/>
              </a:solidFill>
            </a:endParaRPr>
          </a:p>
          <a:p>
            <a:r>
              <a:rPr lang="en-GB" sz="1200" dirty="0">
                <a:solidFill>
                  <a:srgbClr val="002060"/>
                </a:solidFill>
              </a:rPr>
              <a:t>Learning how to take part in simple conversations</a:t>
            </a:r>
          </a:p>
          <a:p>
            <a:endParaRPr lang="en-GB" sz="1200" dirty="0">
              <a:solidFill>
                <a:srgbClr val="002060"/>
              </a:solidFill>
            </a:endParaRPr>
          </a:p>
          <a:p>
            <a:endParaRPr lang="en-GB" sz="1200" dirty="0">
              <a:solidFill>
                <a:srgbClr val="002060"/>
              </a:solidFill>
            </a:endParaRPr>
          </a:p>
        </p:txBody>
      </p:sp>
      <p:pic>
        <p:nvPicPr>
          <p:cNvPr id="12" name="Picture 11">
            <a:extLst>
              <a:ext uri="{FF2B5EF4-FFF2-40B4-BE49-F238E27FC236}">
                <a16:creationId xmlns:a16="http://schemas.microsoft.com/office/drawing/2014/main" id="{AD455E10-F583-4371-85AC-41F1FEE93127}"/>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73523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254594662"/>
              </p:ext>
            </p:extLst>
          </p:nvPr>
        </p:nvGraphicFramePr>
        <p:xfrm>
          <a:off x="174567" y="182880"/>
          <a:ext cx="9852430" cy="521208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Spring Term 1 </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people do </a:t>
                      </a:r>
                    </a:p>
                    <a:p>
                      <a:r>
                        <a:rPr lang="en-GB" sz="1200" dirty="0">
                          <a:solidFill>
                            <a:srgbClr val="002060"/>
                          </a:solidFill>
                        </a:rPr>
                        <a:t>Describing your routine</a:t>
                      </a:r>
                    </a:p>
                    <a:p>
                      <a:r>
                        <a:rPr lang="en-GB" sz="1200" dirty="0">
                          <a:solidFill>
                            <a:srgbClr val="002060"/>
                          </a:solidFill>
                        </a:rPr>
                        <a:t>On a school day</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matières?</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Quelle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heure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journée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comment?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describing  your day storyboard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a:t>
                      </a:r>
                      <a:r>
                        <a:rPr lang="en-GB" sz="1200" dirty="0" err="1">
                          <a:solidFill>
                            <a:srgbClr val="002060"/>
                          </a:solidFill>
                        </a:rPr>
                        <a:t>aimes</a:t>
                      </a:r>
                      <a:r>
                        <a:rPr lang="en-GB" sz="1200" dirty="0">
                          <a:solidFill>
                            <a:srgbClr val="002060"/>
                          </a:solidFill>
                        </a:rPr>
                        <a:t> - </a:t>
                      </a:r>
                      <a:r>
                        <a:rPr lang="en-GB" sz="1200" dirty="0" err="1">
                          <a:solidFill>
                            <a:srgbClr val="002060"/>
                          </a:solidFill>
                        </a:rPr>
                        <a:t>tu</a:t>
                      </a:r>
                      <a:r>
                        <a:rPr lang="en-GB" sz="1200" dirty="0">
                          <a:solidFill>
                            <a:srgbClr val="002060"/>
                          </a:solidFill>
                        </a:rPr>
                        <a:t>?</a:t>
                      </a:r>
                    </a:p>
                    <a:p>
                      <a:r>
                        <a:rPr lang="en-GB" sz="1200" dirty="0">
                          <a:solidFill>
                            <a:srgbClr val="002060"/>
                          </a:solidFill>
                        </a:rPr>
                        <a:t>Intonation to ask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Telling the time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basic negatives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 to say what you do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Develop a lexicon of regular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t>
                      </a:r>
                      <a:r>
                        <a:rPr lang="en-GB" sz="1200">
                          <a:solidFill>
                            <a:srgbClr val="002060"/>
                          </a:solidFill>
                          <a:latin typeface="Calibri" panose="020F0502020204030204" pitchFamily="34" charset="0"/>
                          <a:ea typeface="Calibri" panose="020F0502020204030204" pitchFamily="34" charset="0"/>
                          <a:cs typeface="Calibri" panose="020F0502020204030204" pitchFamily="34" charset="0"/>
                        </a:rPr>
                        <a:t>a year </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7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Ç</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In</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Â</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SFE</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Differences in school life</a:t>
                      </a:r>
                    </a:p>
                    <a:p>
                      <a:r>
                        <a:rPr lang="en-GB" sz="1200" dirty="0">
                          <a:solidFill>
                            <a:srgbClr val="002060"/>
                          </a:solidFill>
                        </a:rPr>
                        <a:t>Create a French page for our website- </a:t>
                      </a:r>
                    </a:p>
                    <a:p>
                      <a:endParaRPr lang="en-GB" sz="1200" dirty="0">
                        <a:solidFill>
                          <a:srgbClr val="002060"/>
                        </a:solidFill>
                      </a:endParaRPr>
                    </a:p>
                    <a:p>
                      <a:endParaRPr lang="en-GB" sz="1200" dirty="0">
                        <a:solidFill>
                          <a:srgbClr val="002060"/>
                        </a:solidFill>
                      </a:endParaRP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936684" y="40133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5042559" y="663190"/>
            <a:ext cx="437868" cy="431027"/>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flipV="1">
            <a:off x="266007" y="1030778"/>
            <a:ext cx="969264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648674D9-42FD-4850-86D6-74E963C00D71}"/>
              </a:ext>
            </a:extLst>
          </p:cNvPr>
          <p:cNvSpPr txBox="1"/>
          <p:nvPr/>
        </p:nvSpPr>
        <p:spPr>
          <a:xfrm>
            <a:off x="9958647" y="182880"/>
            <a:ext cx="1967346" cy="3785652"/>
          </a:xfrm>
          <a:prstGeom prst="rect">
            <a:avLst/>
          </a:prstGeom>
          <a:solidFill>
            <a:srgbClr val="FFFF00"/>
          </a:solidFill>
          <a:ln>
            <a:solidFill>
              <a:srgbClr val="002060"/>
            </a:solidFill>
          </a:ln>
        </p:spPr>
        <p:txBody>
          <a:bodyPr wrap="square" rtlCol="0">
            <a:spAutoFit/>
          </a:bodyPr>
          <a:lstStyle/>
          <a:p>
            <a:r>
              <a:rPr lang="en-GB" sz="1200"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A </a:t>
            </a:r>
            <a:r>
              <a:rPr lang="en-GB" sz="1200" b="1" dirty="0">
                <a:solidFill>
                  <a:srgbClr val="002060"/>
                </a:solidFill>
              </a:rPr>
              <a:t>students school day forms a major part of their life between the ages 5-16.</a:t>
            </a:r>
          </a:p>
          <a:p>
            <a:endParaRPr lang="en-GB" sz="1200" b="1" dirty="0">
              <a:solidFill>
                <a:srgbClr val="002060"/>
              </a:solidFill>
            </a:endParaRPr>
          </a:p>
          <a:p>
            <a:r>
              <a:rPr lang="en-GB" sz="1200" b="1" dirty="0">
                <a:solidFill>
                  <a:srgbClr val="002060"/>
                </a:solidFill>
              </a:rPr>
              <a:t>Students learn the key structures and grammar to be able to discuss their day and use prior learning to give opinions about what they do/learn.</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0F50E9E7-FE88-4076-8279-6E3D42E12109}"/>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20066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2958235456"/>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Spring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you eat and drink and why</a:t>
                      </a:r>
                    </a:p>
                    <a:p>
                      <a:r>
                        <a:rPr lang="en-GB" sz="1200" dirty="0">
                          <a:solidFill>
                            <a:srgbClr val="002060"/>
                          </a:solidFill>
                        </a:rPr>
                        <a:t>Discussing mealtimes</a:t>
                      </a:r>
                    </a:p>
                    <a:p>
                      <a:endParaRPr lang="en-GB" sz="1200" dirty="0">
                        <a:solidFill>
                          <a:srgbClr val="002060"/>
                        </a:solidFill>
                      </a:endParaRPr>
                    </a:p>
                    <a:p>
                      <a:r>
                        <a:rPr lang="en-GB" sz="1200" dirty="0">
                          <a:solidFill>
                            <a:srgbClr val="002060"/>
                          </a:solidFill>
                        </a:rPr>
                        <a:t>Making invitations</a:t>
                      </a:r>
                    </a:p>
                    <a:p>
                      <a:r>
                        <a:rPr lang="en-GB" sz="1200" dirty="0">
                          <a:solidFill>
                            <a:srgbClr val="002060"/>
                          </a:solidFill>
                        </a:rPr>
                        <a:t>Ordering drinks and snacks</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manger et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boire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n’aimes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Pourquoi</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ton plat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préferé</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Tu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veux</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au café?</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désirez</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Le déjeuner du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matin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poem</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making an invitation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Describing a picture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Au café role/play</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Extended opinions with reasons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larger numbers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Connectives and intensifiers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Revisit essential verbs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of verb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vouloir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Eu/</a:t>
                      </a:r>
                      <a:r>
                        <a:rPr lang="en-GB" sz="1200" b="1" dirty="0" err="1">
                          <a:solidFill>
                            <a:srgbClr val="002060"/>
                          </a:solidFill>
                        </a:rPr>
                        <a:t>eau</a:t>
                      </a:r>
                      <a:endParaRPr lang="en-GB" sz="1200" b="1" dirty="0">
                        <a:solidFill>
                          <a:srgbClr val="002060"/>
                        </a:solidFill>
                      </a:endParaRPr>
                    </a:p>
                    <a:p>
                      <a:r>
                        <a:rPr lang="en-GB" sz="1200" b="1" dirty="0">
                          <a:solidFill>
                            <a:srgbClr val="002060"/>
                          </a:solidFill>
                        </a:rPr>
                        <a:t>Oi</a:t>
                      </a:r>
                    </a:p>
                    <a:p>
                      <a:r>
                        <a:rPr lang="en-GB" sz="1200" b="1" dirty="0">
                          <a:solidFill>
                            <a:srgbClr val="002060"/>
                          </a:solidFill>
                        </a:rPr>
                        <a:t>Ui</a:t>
                      </a:r>
                    </a:p>
                    <a:p>
                      <a:r>
                        <a:rPr lang="en-GB" sz="1200" b="1" dirty="0">
                          <a:solidFill>
                            <a:srgbClr val="002060"/>
                          </a:solidFill>
                        </a:rPr>
                        <a:t>SFC</a:t>
                      </a:r>
                    </a:p>
                    <a:p>
                      <a:r>
                        <a:rPr lang="en-GB" sz="1200" b="1" dirty="0">
                          <a:solidFill>
                            <a:srgbClr val="002060"/>
                          </a:solidFill>
                        </a:rPr>
                        <a:t>In</a:t>
                      </a:r>
                    </a:p>
                    <a:p>
                      <a:r>
                        <a:rPr lang="en-GB" sz="1200" b="1" dirty="0">
                          <a:solidFill>
                            <a:srgbClr val="002060"/>
                          </a:solidFill>
                        </a:rPr>
                        <a:t>É</a:t>
                      </a:r>
                    </a:p>
                    <a:p>
                      <a:r>
                        <a:rPr lang="en-GB" sz="1200" b="1" dirty="0" err="1">
                          <a:solidFill>
                            <a:srgbClr val="002060"/>
                          </a:solidFill>
                        </a:rPr>
                        <a:t>ou</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b="1" dirty="0">
                          <a:solidFill>
                            <a:srgbClr val="002060"/>
                          </a:solidFill>
                        </a:rPr>
                        <a:t>Cultural study: Easter</a:t>
                      </a:r>
                    </a:p>
                    <a:p>
                      <a:endParaRPr lang="en-GB" sz="1200" b="1" dirty="0">
                        <a:solidFill>
                          <a:srgbClr val="002060"/>
                        </a:solidFill>
                      </a:endParaRPr>
                    </a:p>
                    <a:p>
                      <a:r>
                        <a:rPr lang="en-GB" sz="1200" b="1" dirty="0">
                          <a:solidFill>
                            <a:srgbClr val="002060"/>
                          </a:solidFill>
                        </a:rPr>
                        <a:t>Social conventions</a:t>
                      </a:r>
                    </a:p>
                    <a:p>
                      <a:endParaRPr lang="en-GB" sz="1200" b="1" dirty="0">
                        <a:solidFill>
                          <a:srgbClr val="002060"/>
                        </a:solidFill>
                      </a:endParaRPr>
                    </a:p>
                    <a:p>
                      <a:r>
                        <a:rPr lang="en-GB" sz="1200" b="1" dirty="0">
                          <a:solidFill>
                            <a:srgbClr val="002060"/>
                          </a:solidFill>
                        </a:rPr>
                        <a:t>British values - respect</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25319" y="43825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419829" y="60805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386080" y="1065256"/>
            <a:ext cx="9640917"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16C54E1C-A346-4CDF-9A33-EDB86303E608}"/>
              </a:ext>
            </a:extLst>
          </p:cNvPr>
          <p:cNvSpPr txBox="1"/>
          <p:nvPr/>
        </p:nvSpPr>
        <p:spPr>
          <a:xfrm>
            <a:off x="10118437" y="170411"/>
            <a:ext cx="1687483" cy="5078313"/>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Using extended opinions introduced earlier in year 7</a:t>
            </a:r>
          </a:p>
          <a:p>
            <a:endParaRPr lang="en-GB" sz="1200" b="1" dirty="0">
              <a:solidFill>
                <a:srgbClr val="002060"/>
              </a:solidFill>
            </a:endParaRPr>
          </a:p>
          <a:p>
            <a:r>
              <a:rPr lang="en-GB" sz="1200" b="1" dirty="0">
                <a:solidFill>
                  <a:srgbClr val="002060"/>
                </a:solidFill>
              </a:rPr>
              <a:t>Start to build up a bank of questions and answers that can be used in GCSE level conversations</a:t>
            </a:r>
          </a:p>
          <a:p>
            <a:endParaRPr lang="en-GB" sz="1200" b="1" dirty="0">
              <a:solidFill>
                <a:srgbClr val="002060"/>
              </a:solidFill>
            </a:endParaRPr>
          </a:p>
          <a:p>
            <a:r>
              <a:rPr lang="en-GB" sz="1200" b="1" dirty="0">
                <a:solidFill>
                  <a:srgbClr val="002060"/>
                </a:solidFill>
              </a:rPr>
              <a:t>Learn about social conventions when eating out/ ordering food in France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05BDF7FD-CDB9-4C94-8C9A-9E30DD906510}"/>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1704816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861208378"/>
              </p:ext>
            </p:extLst>
          </p:nvPr>
        </p:nvGraphicFramePr>
        <p:xfrm>
          <a:off x="174567" y="182880"/>
          <a:ext cx="9692175" cy="5394960"/>
        </p:xfrm>
        <a:graphic>
          <a:graphicData uri="http://schemas.openxmlformats.org/drawingml/2006/table">
            <a:tbl>
              <a:tblPr firstRow="1" bandRow="1">
                <a:tableStyleId>{5C22544A-7EE6-4342-B048-85BDC9FD1C3A}</a:tableStyleId>
              </a:tblPr>
              <a:tblGrid>
                <a:gridCol w="1938435">
                  <a:extLst>
                    <a:ext uri="{9D8B030D-6E8A-4147-A177-3AD203B41FA5}">
                      <a16:colId xmlns:a16="http://schemas.microsoft.com/office/drawing/2014/main" val="1080716420"/>
                    </a:ext>
                  </a:extLst>
                </a:gridCol>
                <a:gridCol w="1938435">
                  <a:extLst>
                    <a:ext uri="{9D8B030D-6E8A-4147-A177-3AD203B41FA5}">
                      <a16:colId xmlns:a16="http://schemas.microsoft.com/office/drawing/2014/main" val="146802131"/>
                    </a:ext>
                  </a:extLst>
                </a:gridCol>
                <a:gridCol w="1938435">
                  <a:extLst>
                    <a:ext uri="{9D8B030D-6E8A-4147-A177-3AD203B41FA5}">
                      <a16:colId xmlns:a16="http://schemas.microsoft.com/office/drawing/2014/main" val="1359350500"/>
                    </a:ext>
                  </a:extLst>
                </a:gridCol>
                <a:gridCol w="1938435">
                  <a:extLst>
                    <a:ext uri="{9D8B030D-6E8A-4147-A177-3AD203B41FA5}">
                      <a16:colId xmlns:a16="http://schemas.microsoft.com/office/drawing/2014/main" val="1117149984"/>
                    </a:ext>
                  </a:extLst>
                </a:gridCol>
                <a:gridCol w="1938435">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Summer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what there is and isn’t</a:t>
                      </a:r>
                    </a:p>
                    <a:p>
                      <a:r>
                        <a:rPr lang="en-GB" sz="1200" dirty="0">
                          <a:solidFill>
                            <a:srgbClr val="002060"/>
                          </a:solidFill>
                        </a:rPr>
                        <a:t>Saying what you can and cannot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qu’il</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ya</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dans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ta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ville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qu’on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peut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faire?</a:t>
                      </a: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le weekend?</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j’habite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written presentation</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describing a photo</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Inversion questions – Il y a un/</a:t>
                      </a:r>
                      <a:r>
                        <a:rPr lang="en-GB" sz="1200" dirty="0" err="1">
                          <a:solidFill>
                            <a:srgbClr val="002060"/>
                          </a:solidFill>
                        </a:rPr>
                        <a:t>une</a:t>
                      </a:r>
                      <a:endParaRPr lang="en-GB" sz="1200" dirty="0">
                        <a:solidFill>
                          <a:srgbClr val="002060"/>
                        </a:solidFill>
                      </a:endParaRPr>
                    </a:p>
                    <a:p>
                      <a:endParaRPr lang="en-GB" sz="1200" dirty="0">
                        <a:solidFill>
                          <a:srgbClr val="002060"/>
                        </a:solidFill>
                      </a:endParaRPr>
                    </a:p>
                    <a:p>
                      <a:r>
                        <a:rPr lang="en-GB" sz="1200" dirty="0">
                          <a:solidFill>
                            <a:srgbClr val="002060"/>
                          </a:solidFill>
                        </a:rPr>
                        <a:t>Intonation to ask questions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opinion verbs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Simple connectives and intensifiers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basic negatives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modal verb + infinitive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Oi</a:t>
                      </a:r>
                    </a:p>
                    <a:p>
                      <a:r>
                        <a:rPr lang="en-GB" sz="1200" b="0" dirty="0" err="1">
                          <a:solidFill>
                            <a:srgbClr val="002060"/>
                          </a:solidFill>
                          <a:latin typeface="Calibri" panose="020F0502020204030204" pitchFamily="34" charset="0"/>
                          <a:ea typeface="Calibri" panose="020F0502020204030204" pitchFamily="34" charset="0"/>
                          <a:cs typeface="Calibri" panose="020F0502020204030204" pitchFamily="34" charset="0"/>
                        </a:rPr>
                        <a:t>i</a:t>
                      </a:r>
                      <a:endPar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É</a:t>
                      </a: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Silent final e</a:t>
                      </a:r>
                    </a:p>
                    <a:p>
                      <a:r>
                        <a:rPr lang="en-GB" sz="1200" b="0" dirty="0">
                          <a:solidFill>
                            <a:srgbClr val="002060"/>
                          </a:solidFill>
                          <a:latin typeface="Calibri" panose="020F0502020204030204" pitchFamily="34" charset="0"/>
                          <a:ea typeface="Calibri" panose="020F0502020204030204" pitchFamily="34" charset="0"/>
                          <a:cs typeface="Calibri" panose="020F0502020204030204" pitchFamily="34" charset="0"/>
                        </a:rPr>
                        <a:t>SFC</a:t>
                      </a:r>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Looking at towns in France</a:t>
                      </a:r>
                    </a:p>
                    <a:p>
                      <a:endParaRPr lang="en-GB" sz="1200" dirty="0">
                        <a:solidFill>
                          <a:srgbClr val="002060"/>
                        </a:solidFill>
                      </a:endParaRPr>
                    </a:p>
                    <a:p>
                      <a:r>
                        <a:rPr lang="en-GB" sz="1200" dirty="0">
                          <a:solidFill>
                            <a:srgbClr val="002060"/>
                          </a:solidFill>
                        </a:rPr>
                        <a:t>Comparison between Hereford and twin town in France</a:t>
                      </a:r>
                    </a:p>
                    <a:p>
                      <a:endParaRPr lang="en-GB" sz="1200" dirty="0">
                        <a:solidFill>
                          <a:srgbClr val="002060"/>
                        </a:solidFill>
                      </a:endParaRPr>
                    </a:p>
                    <a:p>
                      <a:r>
                        <a:rPr lang="en-GB" sz="1200" dirty="0">
                          <a:solidFill>
                            <a:srgbClr val="002060"/>
                          </a:solidFill>
                        </a:rPr>
                        <a:t>British values respecting other people and their opinions</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739084" y="540327"/>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75917" y="584465"/>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030779"/>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1D81F4EF-6DB7-44F6-A485-840F5CB5A37B}"/>
              </a:ext>
            </a:extLst>
          </p:cNvPr>
          <p:cNvSpPr txBox="1"/>
          <p:nvPr/>
        </p:nvSpPr>
        <p:spPr>
          <a:xfrm>
            <a:off x="9866744" y="132278"/>
            <a:ext cx="2262532" cy="3416320"/>
          </a:xfrm>
          <a:prstGeom prst="rect">
            <a:avLst/>
          </a:prstGeom>
          <a:solidFill>
            <a:srgbClr val="FFFF00"/>
          </a:solidFill>
          <a:ln>
            <a:solidFill>
              <a:schemeClr val="tx1"/>
            </a:solidFill>
          </a:ln>
        </p:spPr>
        <p:txBody>
          <a:bodyPr wrap="square" rtlCol="0">
            <a:spAutoFit/>
          </a:bodyPr>
          <a:lstStyle/>
          <a:p>
            <a:r>
              <a:rPr lang="en-GB" sz="1200" dirty="0"/>
              <a:t>Big </a:t>
            </a:r>
            <a:r>
              <a:rPr lang="en-GB" sz="1200" dirty="0">
                <a:solidFill>
                  <a:srgbClr val="002060"/>
                </a:solidFill>
              </a:rPr>
              <a:t>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Being able to discuss your area </a:t>
            </a:r>
          </a:p>
          <a:p>
            <a:r>
              <a:rPr lang="en-GB" sz="1200" dirty="0">
                <a:solidFill>
                  <a:srgbClr val="002060"/>
                </a:solidFill>
              </a:rPr>
              <a:t>Where it is in the country, and your opinion of what it is like</a:t>
            </a:r>
          </a:p>
          <a:p>
            <a:endParaRPr lang="en-GB" sz="1200" dirty="0">
              <a:solidFill>
                <a:srgbClr val="002060"/>
              </a:solidFill>
            </a:endParaRPr>
          </a:p>
          <a:p>
            <a:r>
              <a:rPr lang="en-GB" sz="1200" dirty="0">
                <a:solidFill>
                  <a:srgbClr val="002060"/>
                </a:solidFill>
              </a:rPr>
              <a:t>Looking at areas of France to develop geographical knowledge of the TL country.</a:t>
            </a:r>
          </a:p>
          <a:p>
            <a:endParaRPr lang="en-GB" sz="1200" dirty="0">
              <a:solidFill>
                <a:srgbClr val="002060"/>
              </a:solidFill>
            </a:endParaRPr>
          </a:p>
          <a:p>
            <a:r>
              <a:rPr lang="en-GB" sz="1200" dirty="0">
                <a:solidFill>
                  <a:srgbClr val="002060"/>
                </a:solidFill>
              </a:rPr>
              <a:t>A basic knowledge of what different regions of France are like</a:t>
            </a: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11BC43A9-2B5D-49A2-AB77-0061C67E75DA}"/>
              </a:ext>
            </a:extLst>
          </p:cNvPr>
          <p:cNvPicPr>
            <a:picLocks noChangeAspect="1"/>
          </p:cNvPicPr>
          <p:nvPr/>
        </p:nvPicPr>
        <p:blipFill>
          <a:blip r:embed="rId4"/>
          <a:stretch>
            <a:fillRect/>
          </a:stretch>
        </p:blipFill>
        <p:spPr>
          <a:xfrm>
            <a:off x="10148893" y="521251"/>
            <a:ext cx="518205" cy="371888"/>
          </a:xfrm>
          <a:prstGeom prst="rect">
            <a:avLst/>
          </a:prstGeom>
        </p:spPr>
      </p:pic>
    </p:spTree>
    <p:extLst>
      <p:ext uri="{BB962C8B-B14F-4D97-AF65-F5344CB8AC3E}">
        <p14:creationId xmlns:p14="http://schemas.microsoft.com/office/powerpoint/2010/main" val="381376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3511727435"/>
              </p:ext>
            </p:extLst>
          </p:nvPr>
        </p:nvGraphicFramePr>
        <p:xfrm>
          <a:off x="174567" y="182880"/>
          <a:ext cx="9852430" cy="55778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7 Summer Term 2</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do people do and play</a:t>
                      </a:r>
                    </a:p>
                    <a:p>
                      <a:r>
                        <a:rPr lang="en-GB" sz="1200" dirty="0">
                          <a:solidFill>
                            <a:srgbClr val="002060"/>
                          </a:solidFill>
                        </a:rPr>
                        <a:t>Saying where you go – places , countries</a:t>
                      </a:r>
                    </a:p>
                    <a:p>
                      <a:r>
                        <a:rPr lang="en-GB" sz="1200" dirty="0">
                          <a:solidFill>
                            <a:srgbClr val="002060"/>
                          </a:solidFill>
                        </a:rPr>
                        <a:t>Saying what you are going to do</a:t>
                      </a:r>
                    </a:p>
                    <a:p>
                      <a:endParaRPr lang="en-GB" sz="1200" dirty="0">
                        <a:solidFill>
                          <a:srgbClr val="002060"/>
                        </a:solidFill>
                      </a:endParaRPr>
                    </a:p>
                    <a:p>
                      <a:r>
                        <a:rPr lang="en-GB" sz="1200" u="sng" dirty="0">
                          <a:solidFill>
                            <a:srgbClr val="002060"/>
                          </a:solidFill>
                        </a:rPr>
                        <a:t>Key Questions</a:t>
                      </a:r>
                      <a:endParaRPr lang="en-GB" sz="1200" u="sng"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Où</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Comment voyages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Qu’est-ce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que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tu</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vas faire?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focus – holiday regions of France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Francophone countries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focus - </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vacances</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extended writing task</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 reading aloud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Key questions conversation</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rPr>
                        <a:t>Asking and answering basic questions</a:t>
                      </a:r>
                    </a:p>
                    <a:p>
                      <a:r>
                        <a:rPr lang="en-GB" sz="1200" dirty="0">
                          <a:solidFill>
                            <a:srgbClr val="002060"/>
                          </a:solidFill>
                        </a:rPr>
                        <a:t>Question words</a:t>
                      </a:r>
                    </a:p>
                    <a:p>
                      <a:pPr marL="171450" indent="-171450">
                        <a:buFont typeface="Arial" panose="020B0604020202020204" pitchFamily="34" charset="0"/>
                        <a:buChar char="•"/>
                      </a:pPr>
                      <a:r>
                        <a:rPr lang="en-GB" sz="1200" dirty="0">
                          <a:solidFill>
                            <a:srgbClr val="002060"/>
                          </a:solidFill>
                        </a:rPr>
                        <a:t>Comment</a:t>
                      </a:r>
                    </a:p>
                    <a:p>
                      <a:pPr marL="171450" indent="-171450">
                        <a:buFont typeface="Arial" panose="020B0604020202020204" pitchFamily="34" charset="0"/>
                        <a:buChar char="•"/>
                      </a:pPr>
                      <a:r>
                        <a:rPr lang="en-GB" sz="1200" dirty="0" err="1">
                          <a:solidFill>
                            <a:srgbClr val="002060"/>
                          </a:solidFill>
                        </a:rPr>
                        <a:t>O</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ù</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Quand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Saying to/in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en</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/à</a:t>
                      </a:r>
                      <a:endParaRPr lang="en-GB" sz="120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Using the near future tense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1</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st</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/2</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nd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/3</a:t>
                      </a:r>
                      <a:r>
                        <a:rPr lang="en-GB" sz="1200" baseline="30000" dirty="0">
                          <a:solidFill>
                            <a:srgbClr val="002060"/>
                          </a:solidFill>
                          <a:latin typeface="Calibri" panose="020F0502020204030204" pitchFamily="34" charset="0"/>
                          <a:ea typeface="Calibri" panose="020F0502020204030204" pitchFamily="34" charset="0"/>
                          <a:cs typeface="Calibri" panose="020F0502020204030204" pitchFamily="34" charset="0"/>
                        </a:rPr>
                        <a:t>rd</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person</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err="1">
                          <a:solidFill>
                            <a:srgbClr val="002060"/>
                          </a:solidFill>
                        </a:rPr>
                        <a:t>Ou</a:t>
                      </a:r>
                      <a:endParaRPr lang="en-GB" sz="1200" b="1" dirty="0">
                        <a:solidFill>
                          <a:srgbClr val="002060"/>
                        </a:solidFill>
                      </a:endParaRPr>
                    </a:p>
                    <a:p>
                      <a:r>
                        <a:rPr lang="en-GB" sz="1200" b="1" dirty="0">
                          <a:solidFill>
                            <a:srgbClr val="002060"/>
                          </a:solidFill>
                        </a:rPr>
                        <a:t>SFE</a:t>
                      </a:r>
                    </a:p>
                    <a:p>
                      <a:r>
                        <a:rPr lang="en-GB" sz="1200" b="1" dirty="0">
                          <a:solidFill>
                            <a:srgbClr val="002060"/>
                          </a:solidFill>
                        </a:rPr>
                        <a:t>é/</a:t>
                      </a:r>
                      <a:r>
                        <a:rPr lang="en-GB" sz="1200" b="1" dirty="0" err="1">
                          <a:solidFill>
                            <a:srgbClr val="002060"/>
                          </a:solidFill>
                        </a:rPr>
                        <a:t>er</a:t>
                      </a:r>
                      <a:r>
                        <a:rPr lang="en-GB" sz="1200" b="1" dirty="0">
                          <a:solidFill>
                            <a:srgbClr val="002060"/>
                          </a:solidFill>
                        </a:rPr>
                        <a:t>/et</a:t>
                      </a:r>
                    </a:p>
                    <a:p>
                      <a:r>
                        <a:rPr lang="en-GB" sz="1200" b="1" dirty="0" err="1">
                          <a:solidFill>
                            <a:srgbClr val="002060"/>
                          </a:solidFill>
                        </a:rPr>
                        <a:t>En</a:t>
                      </a:r>
                      <a:r>
                        <a:rPr lang="en-GB" sz="1200" b="1" dirty="0">
                          <a:solidFill>
                            <a:srgbClr val="002060"/>
                          </a:solidFill>
                        </a:rPr>
                        <a:t>/an/on</a:t>
                      </a: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Mixed word vocab lists to learn – 10 words per week</a:t>
                      </a:r>
                    </a:p>
                    <a:p>
                      <a:endParaRPr lang="en-GB" sz="1200" dirty="0">
                        <a:solidFill>
                          <a:srgbClr val="002060"/>
                        </a:solidFill>
                      </a:endParaRPr>
                    </a:p>
                    <a:p>
                      <a:r>
                        <a:rPr lang="en-GB" sz="1200" dirty="0">
                          <a:solidFill>
                            <a:srgbClr val="002060"/>
                          </a:solidFill>
                        </a:rPr>
                        <a:t>High frequency vocab relevant to context</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Regions of France</a:t>
                      </a:r>
                    </a:p>
                    <a:p>
                      <a:endParaRPr lang="en-GB" sz="1200" dirty="0">
                        <a:solidFill>
                          <a:srgbClr val="002060"/>
                        </a:solidFill>
                      </a:endParaRPr>
                    </a:p>
                    <a:p>
                      <a:endParaRPr lang="en-GB" sz="1200" dirty="0">
                        <a:solidFill>
                          <a:srgbClr val="002060"/>
                        </a:solidFill>
                      </a:endParaRPr>
                    </a:p>
                    <a:p>
                      <a:r>
                        <a:rPr lang="en-GB" sz="1200" dirty="0">
                          <a:solidFill>
                            <a:srgbClr val="002060"/>
                          </a:solidFill>
                        </a:rPr>
                        <a:t>Tour de France – cultural work</a:t>
                      </a:r>
                    </a:p>
                    <a:p>
                      <a:endParaRPr lang="en-GB" sz="1200" b="0" dirty="0">
                        <a:solidFill>
                          <a:srgbClr val="002060"/>
                        </a:solidFill>
                      </a:endParaRP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56031" y="55756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481252" y="690569"/>
            <a:ext cx="532015" cy="52370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66007" y="1147771"/>
            <a:ext cx="9991898" cy="0"/>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6" name="TextBox 5">
            <a:extLst>
              <a:ext uri="{FF2B5EF4-FFF2-40B4-BE49-F238E27FC236}">
                <a16:creationId xmlns:a16="http://schemas.microsoft.com/office/drawing/2014/main" id="{098A00CD-399B-4C83-8249-35D7528CD070}"/>
              </a:ext>
            </a:extLst>
          </p:cNvPr>
          <p:cNvSpPr txBox="1"/>
          <p:nvPr/>
        </p:nvSpPr>
        <p:spPr>
          <a:xfrm>
            <a:off x="10257905" y="213816"/>
            <a:ext cx="1668088" cy="3231654"/>
          </a:xfrm>
          <a:prstGeom prst="rect">
            <a:avLst/>
          </a:prstGeom>
          <a:solidFill>
            <a:srgbClr val="FFFF00"/>
          </a:solidFill>
          <a:ln>
            <a:solidFill>
              <a:schemeClr val="tx1"/>
            </a:solidFill>
          </a:ln>
        </p:spPr>
        <p:txBody>
          <a:bodyPr wrap="square" rtlCol="0">
            <a:spAutoFit/>
          </a:bodyPr>
          <a:lstStyle/>
          <a:p>
            <a:r>
              <a:rPr lang="en-GB" sz="1200" b="1" dirty="0">
                <a:solidFill>
                  <a:srgbClr val="002060"/>
                </a:solidFill>
              </a:rPr>
              <a:t>Big picture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r>
              <a:rPr lang="en-GB" sz="1200" b="1" dirty="0">
                <a:solidFill>
                  <a:srgbClr val="002060"/>
                </a:solidFill>
              </a:rPr>
              <a:t>Understanding where places are in the world</a:t>
            </a:r>
          </a:p>
          <a:p>
            <a:endParaRPr lang="en-GB" sz="1200" b="1" dirty="0">
              <a:solidFill>
                <a:srgbClr val="002060"/>
              </a:solidFill>
            </a:endParaRPr>
          </a:p>
          <a:p>
            <a:r>
              <a:rPr lang="en-GB" sz="1200" b="1" dirty="0">
                <a:solidFill>
                  <a:srgbClr val="002060"/>
                </a:solidFill>
              </a:rPr>
              <a:t>Understanding the concept of Francophone countries what they are and where they are.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p:txBody>
      </p:sp>
      <p:pic>
        <p:nvPicPr>
          <p:cNvPr id="10" name="Picture 9">
            <a:extLst>
              <a:ext uri="{FF2B5EF4-FFF2-40B4-BE49-F238E27FC236}">
                <a16:creationId xmlns:a16="http://schemas.microsoft.com/office/drawing/2014/main" id="{E42ACBA5-AC29-46DA-8277-ED7A403C2435}"/>
              </a:ext>
            </a:extLst>
          </p:cNvPr>
          <p:cNvPicPr>
            <a:picLocks noChangeAspect="1"/>
          </p:cNvPicPr>
          <p:nvPr/>
        </p:nvPicPr>
        <p:blipFill>
          <a:blip r:embed="rId4"/>
          <a:stretch>
            <a:fillRect/>
          </a:stretch>
        </p:blipFill>
        <p:spPr>
          <a:xfrm>
            <a:off x="10462353" y="521251"/>
            <a:ext cx="518205" cy="371888"/>
          </a:xfrm>
          <a:prstGeom prst="rect">
            <a:avLst/>
          </a:prstGeom>
        </p:spPr>
      </p:pic>
    </p:spTree>
    <p:extLst>
      <p:ext uri="{BB962C8B-B14F-4D97-AF65-F5344CB8AC3E}">
        <p14:creationId xmlns:p14="http://schemas.microsoft.com/office/powerpoint/2010/main" val="2365571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014FA9-F5C5-4899-9385-E8B05A628415}"/>
              </a:ext>
            </a:extLst>
          </p:cNvPr>
          <p:cNvGraphicFramePr>
            <a:graphicFrameLocks noGrp="1"/>
          </p:cNvGraphicFramePr>
          <p:nvPr>
            <p:extLst>
              <p:ext uri="{D42A27DB-BD31-4B8C-83A1-F6EECF244321}">
                <p14:modId xmlns:p14="http://schemas.microsoft.com/office/powerpoint/2010/main" val="1843093110"/>
              </p:ext>
            </p:extLst>
          </p:nvPr>
        </p:nvGraphicFramePr>
        <p:xfrm>
          <a:off x="174567" y="182880"/>
          <a:ext cx="9852430" cy="6492240"/>
        </p:xfrm>
        <a:graphic>
          <a:graphicData uri="http://schemas.openxmlformats.org/drawingml/2006/table">
            <a:tbl>
              <a:tblPr firstRow="1" bandRow="1">
                <a:tableStyleId>{5C22544A-7EE6-4342-B048-85BDC9FD1C3A}</a:tableStyleId>
              </a:tblPr>
              <a:tblGrid>
                <a:gridCol w="1970486">
                  <a:extLst>
                    <a:ext uri="{9D8B030D-6E8A-4147-A177-3AD203B41FA5}">
                      <a16:colId xmlns:a16="http://schemas.microsoft.com/office/drawing/2014/main" val="1080716420"/>
                    </a:ext>
                  </a:extLst>
                </a:gridCol>
                <a:gridCol w="1970486">
                  <a:extLst>
                    <a:ext uri="{9D8B030D-6E8A-4147-A177-3AD203B41FA5}">
                      <a16:colId xmlns:a16="http://schemas.microsoft.com/office/drawing/2014/main" val="146802131"/>
                    </a:ext>
                  </a:extLst>
                </a:gridCol>
                <a:gridCol w="1970486">
                  <a:extLst>
                    <a:ext uri="{9D8B030D-6E8A-4147-A177-3AD203B41FA5}">
                      <a16:colId xmlns:a16="http://schemas.microsoft.com/office/drawing/2014/main" val="1359350500"/>
                    </a:ext>
                  </a:extLst>
                </a:gridCol>
                <a:gridCol w="1970486">
                  <a:extLst>
                    <a:ext uri="{9D8B030D-6E8A-4147-A177-3AD203B41FA5}">
                      <a16:colId xmlns:a16="http://schemas.microsoft.com/office/drawing/2014/main" val="1117149984"/>
                    </a:ext>
                  </a:extLst>
                </a:gridCol>
                <a:gridCol w="1970486">
                  <a:extLst>
                    <a:ext uri="{9D8B030D-6E8A-4147-A177-3AD203B41FA5}">
                      <a16:colId xmlns:a16="http://schemas.microsoft.com/office/drawing/2014/main" val="1903769619"/>
                    </a:ext>
                  </a:extLst>
                </a:gridCol>
              </a:tblGrid>
              <a:tr h="370840">
                <a:tc>
                  <a:txBody>
                    <a:bodyPr/>
                    <a:lstStyle/>
                    <a:p>
                      <a:r>
                        <a:rPr lang="en-GB" sz="1200" u="sng" dirty="0">
                          <a:solidFill>
                            <a:srgbClr val="002060"/>
                          </a:solidFill>
                        </a:rPr>
                        <a:t>Year 8 Autumn Term 1</a:t>
                      </a:r>
                    </a:p>
                    <a:p>
                      <a:r>
                        <a:rPr lang="en-GB" sz="1200" u="sng" dirty="0">
                          <a:solidFill>
                            <a:srgbClr val="002060"/>
                          </a:solidFill>
                        </a:rPr>
                        <a:t>Key knowledge</a:t>
                      </a:r>
                    </a:p>
                    <a:p>
                      <a:endParaRPr lang="en-GB" sz="1200" u="sng" dirty="0">
                        <a:solidFill>
                          <a:srgbClr val="002060"/>
                        </a:solidFill>
                      </a:endParaRPr>
                    </a:p>
                    <a:p>
                      <a:endParaRPr lang="en-GB" sz="1200" u="sng" dirty="0">
                        <a:solidFill>
                          <a:srgbClr val="002060"/>
                        </a:solidFill>
                      </a:endParaRPr>
                    </a:p>
                    <a:p>
                      <a:r>
                        <a:rPr lang="en-GB" sz="1200" dirty="0"/>
                        <a:t>Saying what people d</a:t>
                      </a:r>
                      <a:endParaRPr lang="en-GB" sz="1200" dirty="0">
                        <a:solidFill>
                          <a:srgbClr val="002060"/>
                        </a:solidFill>
                      </a:endParaRPr>
                    </a:p>
                    <a:p>
                      <a:r>
                        <a:rPr lang="en-GB" sz="1200" dirty="0">
                          <a:solidFill>
                            <a:srgbClr val="002060"/>
                          </a:solidFill>
                        </a:rPr>
                        <a:t>Expressing how you feel</a:t>
                      </a:r>
                    </a:p>
                    <a:p>
                      <a:r>
                        <a:rPr lang="en-GB" sz="1200" dirty="0">
                          <a:solidFill>
                            <a:srgbClr val="002060"/>
                          </a:solidFill>
                        </a:rPr>
                        <a:t>Saying what you do and where you go?</a:t>
                      </a:r>
                    </a:p>
                    <a:p>
                      <a:r>
                        <a:rPr lang="en-GB" sz="1200" dirty="0">
                          <a:solidFill>
                            <a:srgbClr val="002060"/>
                          </a:solidFill>
                        </a:rPr>
                        <a:t>Saying what you don’t do and why</a:t>
                      </a:r>
                    </a:p>
                    <a:p>
                      <a:r>
                        <a:rPr lang="en-GB" sz="1200" dirty="0">
                          <a:solidFill>
                            <a:srgbClr val="002060"/>
                          </a:solidFill>
                        </a:rPr>
                        <a:t>Talking about what you have done.</a:t>
                      </a:r>
                    </a:p>
                    <a:p>
                      <a:endParaRPr lang="en-GB" sz="1200" dirty="0">
                        <a:solidFill>
                          <a:srgbClr val="002060"/>
                        </a:solidFill>
                      </a:endParaRPr>
                    </a:p>
                    <a:p>
                      <a:endParaRPr lang="en-GB" sz="1200" dirty="0">
                        <a:solidFill>
                          <a:srgbClr val="002060"/>
                        </a:solidFill>
                      </a:endParaRPr>
                    </a:p>
                    <a:p>
                      <a:r>
                        <a:rPr lang="en-GB" sz="1200" u="sng" dirty="0">
                          <a:solidFill>
                            <a:srgbClr val="002060"/>
                          </a:solidFill>
                        </a:rPr>
                        <a:t>Key questions</a:t>
                      </a:r>
                    </a:p>
                    <a:p>
                      <a:pPr marL="171450" indent="-171450">
                        <a:buFont typeface="Arial" panose="020B0604020202020204" pitchFamily="34" charset="0"/>
                        <a:buChar char="•"/>
                      </a:pPr>
                      <a:r>
                        <a:rPr lang="en-GB" sz="1200" dirty="0" err="1">
                          <a:solidFill>
                            <a:srgbClr val="002060"/>
                          </a:solidFill>
                        </a:rPr>
                        <a:t>Qu’est-ce</a:t>
                      </a:r>
                      <a:r>
                        <a:rPr lang="en-GB" sz="1200" dirty="0">
                          <a:solidFill>
                            <a:srgbClr val="002060"/>
                          </a:solidFill>
                        </a:rPr>
                        <a:t> que </a:t>
                      </a:r>
                      <a:r>
                        <a:rPr lang="en-GB" sz="1200" dirty="0" err="1">
                          <a:solidFill>
                            <a:srgbClr val="002060"/>
                          </a:solidFill>
                        </a:rPr>
                        <a:t>tu</a:t>
                      </a:r>
                      <a:r>
                        <a:rPr lang="en-GB" sz="1200" dirty="0">
                          <a:solidFill>
                            <a:srgbClr val="002060"/>
                          </a:solidFill>
                        </a:rPr>
                        <a:t> </a:t>
                      </a:r>
                      <a:r>
                        <a:rPr lang="en-GB" sz="1200" dirty="0" err="1">
                          <a:solidFill>
                            <a:srgbClr val="002060"/>
                          </a:solidFill>
                        </a:rPr>
                        <a:t>regardes</a:t>
                      </a:r>
                      <a:r>
                        <a:rPr lang="en-GB" sz="1200" dirty="0">
                          <a:solidFill>
                            <a:srgbClr val="002060"/>
                          </a:solidFill>
                        </a:rPr>
                        <a:t>?</a:t>
                      </a:r>
                    </a:p>
                    <a:p>
                      <a:pPr marL="171450" indent="-171450" algn="l">
                        <a:buFont typeface="Arial" panose="020B0604020202020204" pitchFamily="34" charset="0"/>
                        <a:buChar char="•"/>
                      </a:pPr>
                      <a:r>
                        <a:rPr lang="en-GB" sz="1200" dirty="0">
                          <a:solidFill>
                            <a:srgbClr val="002060"/>
                          </a:solidFill>
                        </a:rPr>
                        <a:t>Tu </a:t>
                      </a:r>
                      <a:r>
                        <a:rPr lang="en-GB" sz="1200" dirty="0" err="1">
                          <a:solidFill>
                            <a:srgbClr val="002060"/>
                          </a:solidFill>
                        </a:rPr>
                        <a:t>aimes</a:t>
                      </a:r>
                      <a:r>
                        <a:rPr lang="en-GB" sz="1200" dirty="0">
                          <a:solidFill>
                            <a:srgbClr val="002060"/>
                          </a:solidFill>
                        </a:rPr>
                        <a:t> </a:t>
                      </a:r>
                      <a:r>
                        <a:rPr lang="en-GB" sz="1200" dirty="0" err="1">
                          <a:solidFill>
                            <a:srgbClr val="002060"/>
                          </a:solidFill>
                        </a:rPr>
                        <a:t>aller</a:t>
                      </a:r>
                      <a:r>
                        <a:rPr lang="en-GB" sz="1200" dirty="0">
                          <a:solidFill>
                            <a:srgbClr val="002060"/>
                          </a:solidFill>
                        </a:rPr>
                        <a:t> au cinema?</a:t>
                      </a:r>
                    </a:p>
                    <a:p>
                      <a:pPr marL="171450" indent="-171450" algn="l">
                        <a:buFont typeface="Arial" panose="020B0604020202020204" pitchFamily="34" charset="0"/>
                        <a:buChar char="•"/>
                      </a:pPr>
                      <a:r>
                        <a:rPr lang="en-GB" sz="1200" dirty="0">
                          <a:solidFill>
                            <a:srgbClr val="002060"/>
                          </a:solidFill>
                        </a:rPr>
                        <a:t>Que </a:t>
                      </a:r>
                      <a:r>
                        <a:rPr lang="en-GB" sz="1200" dirty="0" err="1">
                          <a:solidFill>
                            <a:srgbClr val="002060"/>
                          </a:solidFill>
                        </a:rPr>
                        <a:t>fais</a:t>
                      </a:r>
                      <a:r>
                        <a:rPr lang="en-GB" sz="1200" dirty="0">
                          <a:solidFill>
                            <a:srgbClr val="002060"/>
                          </a:solidFill>
                        </a:rPr>
                        <a:t> </a:t>
                      </a:r>
                      <a:r>
                        <a:rPr lang="en-GB" sz="1200" dirty="0" err="1">
                          <a:solidFill>
                            <a:srgbClr val="002060"/>
                          </a:solidFill>
                        </a:rPr>
                        <a:t>tu</a:t>
                      </a:r>
                      <a:r>
                        <a:rPr lang="en-GB" sz="1200" dirty="0">
                          <a:solidFill>
                            <a:srgbClr val="002060"/>
                          </a:solidFill>
                        </a:rPr>
                        <a:t> </a:t>
                      </a:r>
                      <a:r>
                        <a:rPr lang="en-GB" sz="1200" dirty="0" err="1">
                          <a:solidFill>
                            <a:srgbClr val="002060"/>
                          </a:solidFill>
                        </a:rPr>
                        <a:t>quand</a:t>
                      </a:r>
                      <a:r>
                        <a:rPr lang="en-GB" sz="1200" dirty="0">
                          <a:solidFill>
                            <a:srgbClr val="002060"/>
                          </a:solidFill>
                        </a:rPr>
                        <a:t> </a:t>
                      </a:r>
                      <a:r>
                        <a:rPr lang="en-GB" sz="1200" dirty="0" err="1">
                          <a:solidFill>
                            <a:srgbClr val="002060"/>
                          </a:solidFill>
                        </a:rPr>
                        <a:t>tu</a:t>
                      </a:r>
                      <a:r>
                        <a:rPr lang="en-GB" sz="1200" dirty="0">
                          <a:solidFill>
                            <a:srgbClr val="002060"/>
                          </a:solidFill>
                        </a:rPr>
                        <a:t> es </a:t>
                      </a:r>
                      <a:r>
                        <a:rPr lang="en-GB" sz="1200" dirty="0" err="1">
                          <a:solidFill>
                            <a:srgbClr val="002060"/>
                          </a:solidFill>
                        </a:rPr>
                        <a:t>connecté</a:t>
                      </a:r>
                      <a:r>
                        <a:rPr lang="en-GB" sz="1200" dirty="0">
                          <a:solidFill>
                            <a:srgbClr val="002060"/>
                          </a:solidFill>
                        </a:rPr>
                        <a: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Film Study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monstre</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à Paris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Reading: One short story study  lesson from either spy/gothic genre</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Speaking –key questions</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Writing –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Hier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soir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 extended writing using two tenses</a:t>
                      </a:r>
                    </a:p>
                    <a:p>
                      <a:endParaRPr lang="en-GB" sz="1200" u="sng"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sng" dirty="0">
                          <a:solidFill>
                            <a:srgbClr val="002060"/>
                          </a:solidFill>
                        </a:rPr>
                        <a:t>Grammar</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of regular verbs: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regarder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aimer</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détester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préférer</a:t>
                      </a:r>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tense </a:t>
                      </a:r>
                      <a:r>
                        <a:rPr lang="en-GB" sz="1200" dirty="0" err="1">
                          <a:solidFill>
                            <a:srgbClr val="002060"/>
                          </a:solidFill>
                          <a:latin typeface="Calibri" panose="020F0502020204030204" pitchFamily="34" charset="0"/>
                          <a:ea typeface="Calibri" panose="020F0502020204030204" pitchFamily="34" charset="0"/>
                          <a:cs typeface="Calibri" panose="020F0502020204030204" pitchFamily="34" charset="0"/>
                        </a:rPr>
                        <a:t>aller</a:t>
                      </a:r>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/faire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Aller + infinitive</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Negatives - extend</a:t>
                      </a: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Present and perfect</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Yes/No questions in two tenses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Irregular past participles</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rPr>
                        <a:t>Use a year 8 version of avocado sheet to support writing</a:t>
                      </a: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endParaRPr lang="en-GB" sz="1200" b="0" dirty="0">
                        <a:solidFill>
                          <a:srgbClr val="002060"/>
                        </a:solidFill>
                      </a:endParaRPr>
                    </a:p>
                  </a:txBody>
                  <a:tcPr>
                    <a:solidFill>
                      <a:schemeClr val="bg1"/>
                    </a:solidFill>
                  </a:tcPr>
                </a:tc>
                <a:tc>
                  <a:txBody>
                    <a:bodyPr/>
                    <a:lstStyle/>
                    <a:p>
                      <a:r>
                        <a:rPr lang="en-GB" sz="1200" b="0" dirty="0" err="1">
                          <a:solidFill>
                            <a:srgbClr val="002060"/>
                          </a:solidFill>
                        </a:rPr>
                        <a:t>Ssc</a:t>
                      </a:r>
                      <a:r>
                        <a:rPr lang="en-GB" sz="1200" b="0" dirty="0">
                          <a:solidFill>
                            <a:srgbClr val="002060"/>
                          </a:solidFill>
                        </a:rPr>
                        <a:t> – sound symbol correspondence</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r>
                        <a:rPr lang="en-GB" sz="1200" b="1" dirty="0">
                          <a:solidFill>
                            <a:srgbClr val="002060"/>
                          </a:solidFill>
                        </a:rPr>
                        <a:t>Revisit </a:t>
                      </a:r>
                      <a:r>
                        <a:rPr lang="en-GB" sz="1200" b="1" dirty="0" err="1">
                          <a:solidFill>
                            <a:srgbClr val="002060"/>
                          </a:solidFill>
                        </a:rPr>
                        <a:t>eu</a:t>
                      </a:r>
                      <a:endParaRPr lang="en-GB" sz="1200" b="1" dirty="0">
                        <a:solidFill>
                          <a:srgbClr val="002060"/>
                        </a:solidFill>
                      </a:endParaRPr>
                    </a:p>
                    <a:p>
                      <a:r>
                        <a:rPr lang="en-GB" sz="1200" b="1" dirty="0">
                          <a:solidFill>
                            <a:srgbClr val="002060"/>
                          </a:solidFill>
                        </a:rPr>
                        <a:t>Closed o</a:t>
                      </a:r>
                    </a:p>
                    <a:p>
                      <a:r>
                        <a:rPr lang="en-GB" sz="1200" b="1" dirty="0">
                          <a:solidFill>
                            <a:srgbClr val="002060"/>
                          </a:solidFill>
                        </a:rPr>
                        <a:t>Open 0</a:t>
                      </a:r>
                    </a:p>
                    <a:p>
                      <a:r>
                        <a:rPr lang="en-GB" sz="1200" b="1" dirty="0">
                          <a:solidFill>
                            <a:srgbClr val="002060"/>
                          </a:solidFill>
                        </a:rPr>
                        <a:t>S</a:t>
                      </a:r>
                    </a:p>
                    <a:p>
                      <a:r>
                        <a:rPr lang="en-GB" sz="1200" b="1" dirty="0">
                          <a:solidFill>
                            <a:srgbClr val="002060"/>
                          </a:solidFill>
                        </a:rPr>
                        <a:t>Soft </a:t>
                      </a:r>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ç</a:t>
                      </a:r>
                    </a:p>
                    <a:p>
                      <a:r>
                        <a:rPr lang="en-GB" sz="1200" b="1" dirty="0" err="1">
                          <a:solidFill>
                            <a:srgbClr val="002060"/>
                          </a:solidFill>
                          <a:latin typeface="Calibri" panose="020F0502020204030204" pitchFamily="34" charset="0"/>
                          <a:ea typeface="Calibri" panose="020F0502020204030204" pitchFamily="34" charset="0"/>
                          <a:cs typeface="Calibri" panose="020F0502020204030204" pitchFamily="34" charset="0"/>
                        </a:rPr>
                        <a:t>Gn</a:t>
                      </a:r>
                      <a:endPar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j/soft g</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Th</a:t>
                      </a:r>
                    </a:p>
                    <a:p>
                      <a:r>
                        <a:rPr lang="en-GB" sz="1200" b="1" dirty="0">
                          <a:solidFill>
                            <a:srgbClr val="002060"/>
                          </a:solidFill>
                          <a:latin typeface="Calibri" panose="020F0502020204030204" pitchFamily="34" charset="0"/>
                          <a:ea typeface="Calibri" panose="020F0502020204030204" pitchFamily="34" charset="0"/>
                          <a:cs typeface="Calibri" panose="020F0502020204030204" pitchFamily="34" charset="0"/>
                        </a:rPr>
                        <a:t>Que</a:t>
                      </a:r>
                    </a:p>
                    <a:p>
                      <a:endParaRPr lang="en-GB" sz="1200" b="1"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Blended learning</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r>
                        <a:rPr lang="en-GB" sz="1200" dirty="0">
                          <a:solidFill>
                            <a:srgbClr val="002060"/>
                          </a:solidFill>
                        </a:rPr>
                        <a:t>Revisit year 7 vocabulary for first two weeks</a:t>
                      </a:r>
                    </a:p>
                    <a:p>
                      <a:endParaRPr lang="en-GB" sz="1200" dirty="0">
                        <a:solidFill>
                          <a:srgbClr val="002060"/>
                        </a:solidFill>
                      </a:endParaRPr>
                    </a:p>
                    <a:p>
                      <a:r>
                        <a:rPr lang="en-GB" sz="1200" dirty="0">
                          <a:solidFill>
                            <a:srgbClr val="002060"/>
                          </a:solidFill>
                        </a:rPr>
                        <a:t>Deepening vocabulary knowledge</a:t>
                      </a:r>
                    </a:p>
                    <a:p>
                      <a:endParaRPr lang="en-GB" sz="1200" b="0" dirty="0">
                        <a:solidFill>
                          <a:srgbClr val="002060"/>
                        </a:solidFill>
                      </a:endParaRPr>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2060"/>
                          </a:solidFill>
                        </a:rPr>
                        <a:t>SMSC links</a:t>
                      </a:r>
                    </a:p>
                    <a:p>
                      <a:endParaRPr lang="en-GB" sz="1200" b="0" dirty="0">
                        <a:solidFill>
                          <a:srgbClr val="002060"/>
                        </a:solidFill>
                      </a:endParaRPr>
                    </a:p>
                    <a:p>
                      <a:endParaRPr lang="en-GB" sz="1200" b="0" dirty="0">
                        <a:solidFill>
                          <a:srgbClr val="002060"/>
                        </a:solidFill>
                      </a:endParaRPr>
                    </a:p>
                    <a:p>
                      <a:endParaRPr lang="en-GB" sz="1200" b="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dirty="0">
                          <a:solidFill>
                            <a:srgbClr val="002060"/>
                          </a:solidFill>
                        </a:rPr>
                        <a:t>Internet safety</a:t>
                      </a:r>
                    </a:p>
                    <a:p>
                      <a:endParaRPr lang="en-GB" sz="1200" dirty="0">
                        <a:solidFill>
                          <a:srgbClr val="002060"/>
                        </a:solidFill>
                      </a:endParaRPr>
                    </a:p>
                    <a:p>
                      <a:r>
                        <a:rPr lang="en-GB" sz="1200" dirty="0">
                          <a:solidFill>
                            <a:srgbClr val="002060"/>
                          </a:solidFill>
                        </a:rPr>
                        <a:t>Cultural links – French cinema/ literature</a:t>
                      </a:r>
                    </a:p>
                  </a:txBody>
                  <a:tcPr>
                    <a:solidFill>
                      <a:schemeClr val="bg1"/>
                    </a:solidFill>
                  </a:tcPr>
                </a:tc>
                <a:extLst>
                  <a:ext uri="{0D108BD9-81ED-4DB2-BD59-A6C34878D82A}">
                    <a16:rowId xmlns:a16="http://schemas.microsoft.com/office/drawing/2014/main" val="3331746310"/>
                  </a:ext>
                </a:extLst>
              </a:tr>
            </a:tbl>
          </a:graphicData>
        </a:graphic>
      </p:graphicFrame>
      <p:pic>
        <p:nvPicPr>
          <p:cNvPr id="3" name="Picture 2">
            <a:extLst>
              <a:ext uri="{FF2B5EF4-FFF2-40B4-BE49-F238E27FC236}">
                <a16:creationId xmlns:a16="http://schemas.microsoft.com/office/drawing/2014/main" id="{661565B4-ECE9-4E5A-B1FA-F69B6199AF81}"/>
              </a:ext>
            </a:extLst>
          </p:cNvPr>
          <p:cNvPicPr>
            <a:picLocks noChangeAspect="1"/>
          </p:cNvPicPr>
          <p:nvPr/>
        </p:nvPicPr>
        <p:blipFill rotWithShape="1">
          <a:blip r:embed="rId2"/>
          <a:srcRect l="63942" t="31033" r="13942" b="13207"/>
          <a:stretch/>
        </p:blipFill>
        <p:spPr>
          <a:xfrm>
            <a:off x="2666530" y="461969"/>
            <a:ext cx="548640" cy="523702"/>
          </a:xfrm>
          <a:prstGeom prst="rect">
            <a:avLst/>
          </a:prstGeom>
        </p:spPr>
      </p:pic>
      <p:pic>
        <p:nvPicPr>
          <p:cNvPr id="4" name="Picture 3">
            <a:extLst>
              <a:ext uri="{FF2B5EF4-FFF2-40B4-BE49-F238E27FC236}">
                <a16:creationId xmlns:a16="http://schemas.microsoft.com/office/drawing/2014/main" id="{D5039B46-20A8-40F7-9104-7A0944DC6172}"/>
              </a:ext>
            </a:extLst>
          </p:cNvPr>
          <p:cNvPicPr>
            <a:picLocks noChangeAspect="1"/>
          </p:cNvPicPr>
          <p:nvPr/>
        </p:nvPicPr>
        <p:blipFill rotWithShape="1">
          <a:blip r:embed="rId2"/>
          <a:srcRect l="5970" t="30147" r="72583" b="14092"/>
          <a:stretch/>
        </p:blipFill>
        <p:spPr>
          <a:xfrm>
            <a:off x="4834775" y="606056"/>
            <a:ext cx="448978" cy="441963"/>
          </a:xfrm>
          <a:prstGeom prst="rect">
            <a:avLst/>
          </a:prstGeom>
        </p:spPr>
      </p:pic>
      <p:pic>
        <p:nvPicPr>
          <p:cNvPr id="5" name="Picture 4">
            <a:extLst>
              <a:ext uri="{FF2B5EF4-FFF2-40B4-BE49-F238E27FC236}">
                <a16:creationId xmlns:a16="http://schemas.microsoft.com/office/drawing/2014/main" id="{FD9B0904-0E90-4EE6-B593-720C4BA4DB90}"/>
              </a:ext>
            </a:extLst>
          </p:cNvPr>
          <p:cNvPicPr>
            <a:picLocks noChangeAspect="1"/>
          </p:cNvPicPr>
          <p:nvPr/>
        </p:nvPicPr>
        <p:blipFill rotWithShape="1">
          <a:blip r:embed="rId2"/>
          <a:srcRect l="33113" t="32803" r="43095" b="14977"/>
          <a:stretch/>
        </p:blipFill>
        <p:spPr>
          <a:xfrm>
            <a:off x="1337885" y="461969"/>
            <a:ext cx="590205" cy="490452"/>
          </a:xfrm>
          <a:prstGeom prst="rect">
            <a:avLst/>
          </a:prstGeom>
        </p:spPr>
      </p:pic>
      <p:cxnSp>
        <p:nvCxnSpPr>
          <p:cNvPr id="7" name="Straight Connector 6">
            <a:extLst>
              <a:ext uri="{FF2B5EF4-FFF2-40B4-BE49-F238E27FC236}">
                <a16:creationId xmlns:a16="http://schemas.microsoft.com/office/drawing/2014/main" id="{EB2A7285-F601-41C8-B42E-C94D951CF976}"/>
              </a:ext>
            </a:extLst>
          </p:cNvPr>
          <p:cNvCxnSpPr>
            <a:cxnSpLocks/>
          </p:cNvCxnSpPr>
          <p:nvPr/>
        </p:nvCxnSpPr>
        <p:spPr>
          <a:xfrm>
            <a:off x="254462" y="979490"/>
            <a:ext cx="9692640" cy="6650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a16="http://schemas.microsoft.com/office/drawing/2014/main" id="{9ACB8F44-E1EE-433E-A5D8-87584D108BB0}"/>
              </a:ext>
            </a:extLst>
          </p:cNvPr>
          <p:cNvPicPr>
            <a:picLocks noChangeAspect="1"/>
          </p:cNvPicPr>
          <p:nvPr/>
        </p:nvPicPr>
        <p:blipFill>
          <a:blip r:embed="rId3"/>
          <a:stretch>
            <a:fillRect/>
          </a:stretch>
        </p:blipFill>
        <p:spPr>
          <a:xfrm>
            <a:off x="8279476" y="438270"/>
            <a:ext cx="540328" cy="592509"/>
          </a:xfrm>
          <a:prstGeom prst="rect">
            <a:avLst/>
          </a:prstGeom>
        </p:spPr>
      </p:pic>
      <p:sp>
        <p:nvSpPr>
          <p:cNvPr id="8" name="TextBox 7">
            <a:extLst>
              <a:ext uri="{FF2B5EF4-FFF2-40B4-BE49-F238E27FC236}">
                <a16:creationId xmlns:a16="http://schemas.microsoft.com/office/drawing/2014/main" id="{162AE976-3316-451A-B8BF-0D9AB1611874}"/>
              </a:ext>
            </a:extLst>
          </p:cNvPr>
          <p:cNvSpPr txBox="1"/>
          <p:nvPr/>
        </p:nvSpPr>
        <p:spPr>
          <a:xfrm>
            <a:off x="10106892" y="180852"/>
            <a:ext cx="1830646" cy="3970318"/>
          </a:xfrm>
          <a:prstGeom prst="rect">
            <a:avLst/>
          </a:prstGeom>
          <a:solidFill>
            <a:srgbClr val="FFFF00"/>
          </a:solidFill>
          <a:ln>
            <a:solidFill>
              <a:srgbClr val="002060"/>
            </a:solidFill>
          </a:ln>
        </p:spPr>
        <p:txBody>
          <a:bodyPr wrap="square" rtlCol="0">
            <a:spAutoFit/>
          </a:bodyPr>
          <a:lstStyle/>
          <a:p>
            <a:r>
              <a:rPr lang="en-GB" sz="1200" b="1" dirty="0">
                <a:solidFill>
                  <a:srgbClr val="002060"/>
                </a:solidFill>
              </a:rPr>
              <a:t>Big picture</a:t>
            </a: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endParaRPr lang="en-GB" sz="1200" dirty="0">
              <a:solidFill>
                <a:srgbClr val="002060"/>
              </a:solidFill>
            </a:endParaRPr>
          </a:p>
          <a:p>
            <a:r>
              <a:rPr lang="en-GB" sz="1200" b="1" dirty="0">
                <a:solidFill>
                  <a:srgbClr val="002060"/>
                </a:solidFill>
              </a:rPr>
              <a:t>Looking at popular culture</a:t>
            </a:r>
          </a:p>
          <a:p>
            <a:endParaRPr lang="en-GB" sz="1200" b="1" dirty="0">
              <a:solidFill>
                <a:srgbClr val="002060"/>
              </a:solidFill>
            </a:endParaRPr>
          </a:p>
          <a:p>
            <a:r>
              <a:rPr lang="en-GB" sz="1200" b="1" dirty="0">
                <a:solidFill>
                  <a:srgbClr val="002060"/>
                </a:solidFill>
              </a:rPr>
              <a:t>Understanding how music and film preferences vary in France to those in our country</a:t>
            </a:r>
          </a:p>
          <a:p>
            <a:endParaRPr lang="en-GB" sz="1200" b="1" dirty="0">
              <a:solidFill>
                <a:srgbClr val="002060"/>
              </a:solidFill>
            </a:endParaRPr>
          </a:p>
          <a:p>
            <a:r>
              <a:rPr lang="en-GB" sz="1200" b="1" dirty="0">
                <a:solidFill>
                  <a:srgbClr val="002060"/>
                </a:solidFill>
              </a:rPr>
              <a:t>Introduction to French cinema and literature</a:t>
            </a:r>
          </a:p>
          <a:p>
            <a:endParaRPr lang="en-GB" sz="1200" b="1" dirty="0">
              <a:solidFill>
                <a:srgbClr val="002060"/>
              </a:solidFill>
            </a:endParaRPr>
          </a:p>
          <a:p>
            <a:endParaRPr lang="en-GB" sz="1200" b="1" dirty="0">
              <a:solidFill>
                <a:srgbClr val="002060"/>
              </a:solidFill>
            </a:endParaRPr>
          </a:p>
          <a:p>
            <a:endParaRPr lang="en-GB" sz="1200" b="1" dirty="0">
              <a:solidFill>
                <a:srgbClr val="002060"/>
              </a:solidFill>
            </a:endParaRPr>
          </a:p>
          <a:p>
            <a:endParaRPr lang="en-GB" sz="1200" dirty="0">
              <a:solidFill>
                <a:srgbClr val="002060"/>
              </a:solidFill>
            </a:endParaRPr>
          </a:p>
          <a:p>
            <a:endParaRPr lang="en-GB" sz="1200" dirty="0">
              <a:solidFill>
                <a:srgbClr val="002060"/>
              </a:solidFill>
            </a:endParaRPr>
          </a:p>
        </p:txBody>
      </p:sp>
      <p:pic>
        <p:nvPicPr>
          <p:cNvPr id="10" name="Picture 9">
            <a:extLst>
              <a:ext uri="{FF2B5EF4-FFF2-40B4-BE49-F238E27FC236}">
                <a16:creationId xmlns:a16="http://schemas.microsoft.com/office/drawing/2014/main" id="{A1140D53-2F7B-4568-AE93-FDF34581A9A5}"/>
              </a:ext>
            </a:extLst>
          </p:cNvPr>
          <p:cNvPicPr>
            <a:picLocks noChangeAspect="1"/>
          </p:cNvPicPr>
          <p:nvPr/>
        </p:nvPicPr>
        <p:blipFill>
          <a:blip r:embed="rId4"/>
          <a:stretch>
            <a:fillRect/>
          </a:stretch>
        </p:blipFill>
        <p:spPr>
          <a:xfrm>
            <a:off x="10137114" y="425886"/>
            <a:ext cx="518205" cy="371888"/>
          </a:xfrm>
          <a:prstGeom prst="rect">
            <a:avLst/>
          </a:prstGeom>
        </p:spPr>
      </p:pic>
    </p:spTree>
    <p:extLst>
      <p:ext uri="{BB962C8B-B14F-4D97-AF65-F5344CB8AC3E}">
        <p14:creationId xmlns:p14="http://schemas.microsoft.com/office/powerpoint/2010/main" val="3901339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7fa82d1-07b7-4c39-af3a-bcd00f95bcb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84BD851A00A642824CD86F7DB7A017" ma:contentTypeVersion="17" ma:contentTypeDescription="Create a new document." ma:contentTypeScope="" ma:versionID="bee2a4c5a688a6a7bfc03a2814302274">
  <xsd:schema xmlns:xsd="http://www.w3.org/2001/XMLSchema" xmlns:xs="http://www.w3.org/2001/XMLSchema" xmlns:p="http://schemas.microsoft.com/office/2006/metadata/properties" xmlns:ns3="17fa82d1-07b7-4c39-af3a-bcd00f95bcb2" xmlns:ns4="0b020ca5-078a-41c0-a8f5-5574badfd420" targetNamespace="http://schemas.microsoft.com/office/2006/metadata/properties" ma:root="true" ma:fieldsID="d2d38faf7c4e43f0ce19987bdbc25465" ns3:_="" ns4:_="">
    <xsd:import namespace="17fa82d1-07b7-4c39-af3a-bcd00f95bcb2"/>
    <xsd:import namespace="0b020ca5-078a-41c0-a8f5-5574badfd42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LengthInSeconds" minOccurs="0"/>
                <xsd:element ref="ns3:MediaServiceSystemTag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a82d1-07b7-4c39-af3a-bcd00f95bc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DateTaken" ma:index="24"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020ca5-078a-41c0-a8f5-5574badfd42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251ED0-78E6-44C6-9234-910085EF7669}">
  <ds:schemaRefs>
    <ds:schemaRef ds:uri="http://schemas.microsoft.com/sharepoint/v3/contenttype/forms"/>
  </ds:schemaRefs>
</ds:datastoreItem>
</file>

<file path=customXml/itemProps2.xml><?xml version="1.0" encoding="utf-8"?>
<ds:datastoreItem xmlns:ds="http://schemas.openxmlformats.org/officeDocument/2006/customXml" ds:itemID="{01042FCD-86C7-42D7-8D1B-BC34E659F5B3}">
  <ds:schemaRefs>
    <ds:schemaRef ds:uri="http://purl.org/dc/dcmitype/"/>
    <ds:schemaRef ds:uri="0b020ca5-078a-41c0-a8f5-5574badfd420"/>
    <ds:schemaRef ds:uri="http://www.w3.org/XML/1998/namespace"/>
    <ds:schemaRef ds:uri="http://schemas.microsoft.com/office/2006/documentManagement/types"/>
    <ds:schemaRef ds:uri="17fa82d1-07b7-4c39-af3a-bcd00f95bcb2"/>
    <ds:schemaRef ds:uri="http://purl.org/dc/term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BB25795-9059-4EE5-9FC6-D133145B2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fa82d1-07b7-4c39-af3a-bcd00f95bcb2"/>
    <ds:schemaRef ds:uri="0b020ca5-078a-41c0-a8f5-5574badfd4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1323</TotalTime>
  <Words>5177</Words>
  <Application>Microsoft Office PowerPoint</Application>
  <PresentationFormat>Widescreen</PresentationFormat>
  <Paragraphs>1676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Jones</dc:creator>
  <cp:lastModifiedBy>Anna Jones</cp:lastModifiedBy>
  <cp:revision>57</cp:revision>
  <cp:lastPrinted>2025-02-13T20:09:37Z</cp:lastPrinted>
  <dcterms:created xsi:type="dcterms:W3CDTF">2024-06-05T12:08:51Z</dcterms:created>
  <dcterms:modified xsi:type="dcterms:W3CDTF">2025-02-24T09:53:33Z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0x0101007A84BD851A00A642824CD86F7DB7A017</vt:lpwstr>
  </property>
</Properties>
</file>