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56" r:id="rId5"/>
    <p:sldId id="267" r:id="rId6"/>
    <p:sldId id="285" r:id="rId7"/>
    <p:sldId id="319" r:id="rId8"/>
    <p:sldId id="258" r:id="rId9"/>
    <p:sldId id="260" r:id="rId10"/>
    <p:sldId id="327" r:id="rId11"/>
    <p:sldId id="320" r:id="rId12"/>
    <p:sldId id="322" r:id="rId13"/>
    <p:sldId id="332" r:id="rId14"/>
    <p:sldId id="259" r:id="rId15"/>
    <p:sldId id="261" r:id="rId16"/>
    <p:sldId id="331" r:id="rId17"/>
    <p:sldId id="265" r:id="rId18"/>
    <p:sldId id="314" r:id="rId19"/>
    <p:sldId id="281" r:id="rId20"/>
    <p:sldId id="257" r:id="rId21"/>
    <p:sldId id="324" r:id="rId22"/>
    <p:sldId id="263" r:id="rId23"/>
    <p:sldId id="264" r:id="rId24"/>
    <p:sldId id="334" r:id="rId25"/>
    <p:sldId id="266" r:id="rId26"/>
    <p:sldId id="295" r:id="rId27"/>
    <p:sldId id="296" r:id="rId28"/>
    <p:sldId id="323" r:id="rId29"/>
    <p:sldId id="328" r:id="rId30"/>
    <p:sldId id="329" r:id="rId31"/>
    <p:sldId id="330" r:id="rId32"/>
    <p:sldId id="278" r:id="rId33"/>
    <p:sldId id="321" r:id="rId34"/>
    <p:sldId id="280" r:id="rId35"/>
    <p:sldId id="318" r:id="rId36"/>
    <p:sldId id="283" r:id="rId37"/>
    <p:sldId id="272" r:id="rId3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7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4D4B21A-5105-4588-AD17-876AFC310176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B8D8256-2AB2-4E36-9B5F-2DFFE8AF6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226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335A298-EB3B-4AC1-A282-6913BCF73B50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24436E3-2973-494A-8617-69E8CCD74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2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075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877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976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0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0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82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59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315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451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8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CFBFF-9F9D-4E49-963A-3A9A5D4E10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557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B18DF-9E16-D8BD-C5CC-0100780EF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56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993B-C898-470A-9897-89A0BB8C1F2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07F-FA4E-4D92-983A-1A985FA2A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993B-C898-470A-9897-89A0BB8C1F2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07F-FA4E-4D92-983A-1A985FA2A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70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993B-C898-470A-9897-89A0BB8C1F2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07F-FA4E-4D92-983A-1A985FA2A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21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993B-C898-470A-9897-89A0BB8C1F2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07F-FA4E-4D92-983A-1A985FA2A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86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993B-C898-470A-9897-89A0BB8C1F2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07F-FA4E-4D92-983A-1A985FA2A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96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993B-C898-470A-9897-89A0BB8C1F2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07F-FA4E-4D92-983A-1A985FA2A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01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993B-C898-470A-9897-89A0BB8C1F2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07F-FA4E-4D92-983A-1A985FA2A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70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993B-C898-470A-9897-89A0BB8C1F2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07F-FA4E-4D92-983A-1A985FA2A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44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993B-C898-470A-9897-89A0BB8C1F2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07F-FA4E-4D92-983A-1A985FA2A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8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993B-C898-470A-9897-89A0BB8C1F2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07F-FA4E-4D92-983A-1A985FA2A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86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F993B-C898-470A-9897-89A0BB8C1F2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1907F-FA4E-4D92-983A-1A985FA2A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36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F993B-C898-470A-9897-89A0BB8C1F27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907F-FA4E-4D92-983A-1A985FA2A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9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jpqV3dzYOgk?feature=oembed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svg"/><Relationship Id="rId5" Type="http://schemas.openxmlformats.org/officeDocument/2006/relationships/image" Target="../media/image16.pn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30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.png"/><Relationship Id="rId7" Type="http://schemas.openxmlformats.org/officeDocument/2006/relationships/image" Target="../media/image4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34.png"/><Relationship Id="rId10" Type="http://schemas.openxmlformats.org/officeDocument/2006/relationships/image" Target="../media/image45.png"/><Relationship Id="rId4" Type="http://schemas.openxmlformats.org/officeDocument/2006/relationships/image" Target="../media/image33.png"/><Relationship Id="rId9" Type="http://schemas.openxmlformats.org/officeDocument/2006/relationships/image" Target="../media/image4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4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34.png"/><Relationship Id="rId10" Type="http://schemas.openxmlformats.org/officeDocument/2006/relationships/image" Target="../media/image51.png"/><Relationship Id="rId4" Type="http://schemas.openxmlformats.org/officeDocument/2006/relationships/image" Target="../media/image33.png"/><Relationship Id="rId9" Type="http://schemas.openxmlformats.org/officeDocument/2006/relationships/image" Target="../media/image50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6.png"/><Relationship Id="rId7" Type="http://schemas.openxmlformats.org/officeDocument/2006/relationships/image" Target="../media/image5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34.png"/><Relationship Id="rId10" Type="http://schemas.openxmlformats.org/officeDocument/2006/relationships/image" Target="../media/image57.png"/><Relationship Id="rId4" Type="http://schemas.openxmlformats.org/officeDocument/2006/relationships/image" Target="../media/image33.png"/><Relationship Id="rId9" Type="http://schemas.openxmlformats.org/officeDocument/2006/relationships/image" Target="../media/image56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wmf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nline Media 3" title="Zootopia - Try Everything (Lyrics, Shakira)">
            <a:hlinkClick r:id="" action="ppaction://media"/>
            <a:extLst>
              <a:ext uri="{FF2B5EF4-FFF2-40B4-BE49-F238E27FC236}">
                <a16:creationId xmlns:a16="http://schemas.microsoft.com/office/drawing/2014/main" id="{26BEEE0F-3040-22C2-6E67-D795F88987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16000" y="558800"/>
            <a:ext cx="101600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8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223" y="-48782"/>
            <a:ext cx="12269223" cy="1196249"/>
          </a:xfrm>
          <a:custGeom>
            <a:avLst/>
            <a:gdLst/>
            <a:ahLst/>
            <a:cxnLst/>
            <a:rect l="l" t="t" r="r" b="b"/>
            <a:pathLst>
              <a:path w="18403835" h="1794374">
                <a:moveTo>
                  <a:pt x="0" y="0"/>
                </a:moveTo>
                <a:lnTo>
                  <a:pt x="18403835" y="0"/>
                </a:lnTo>
                <a:lnTo>
                  <a:pt x="18403835" y="1794374"/>
                </a:lnTo>
                <a:lnTo>
                  <a:pt x="0" y="1794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1" y="6703469"/>
            <a:ext cx="12362519" cy="154531"/>
          </a:xfrm>
          <a:custGeom>
            <a:avLst/>
            <a:gdLst/>
            <a:ahLst/>
            <a:cxnLst/>
            <a:rect l="l" t="t" r="r" b="b"/>
            <a:pathLst>
              <a:path w="18543779" h="231797">
                <a:moveTo>
                  <a:pt x="0" y="0"/>
                </a:moveTo>
                <a:lnTo>
                  <a:pt x="18543779" y="0"/>
                </a:lnTo>
                <a:lnTo>
                  <a:pt x="18543779" y="231797"/>
                </a:lnTo>
                <a:lnTo>
                  <a:pt x="0" y="231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190383" y="1307790"/>
            <a:ext cx="5714355" cy="3606437"/>
          </a:xfrm>
          <a:custGeom>
            <a:avLst/>
            <a:gdLst/>
            <a:ahLst/>
            <a:cxnLst/>
            <a:rect l="l" t="t" r="r" b="b"/>
            <a:pathLst>
              <a:path w="8571532" h="5409656">
                <a:moveTo>
                  <a:pt x="0" y="0"/>
                </a:moveTo>
                <a:lnTo>
                  <a:pt x="8571533" y="0"/>
                </a:lnTo>
                <a:lnTo>
                  <a:pt x="8571533" y="5409655"/>
                </a:lnTo>
                <a:lnTo>
                  <a:pt x="0" y="54096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9821975" y="4814626"/>
            <a:ext cx="1836644" cy="1829757"/>
          </a:xfrm>
          <a:custGeom>
            <a:avLst/>
            <a:gdLst/>
            <a:ahLst/>
            <a:cxnLst/>
            <a:rect l="l" t="t" r="r" b="b"/>
            <a:pathLst>
              <a:path w="2754966" h="2744635">
                <a:moveTo>
                  <a:pt x="0" y="0"/>
                </a:moveTo>
                <a:lnTo>
                  <a:pt x="2754966" y="0"/>
                </a:lnTo>
                <a:lnTo>
                  <a:pt x="2754966" y="2744635"/>
                </a:lnTo>
                <a:lnTo>
                  <a:pt x="0" y="27446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7021485" y="4922736"/>
            <a:ext cx="2060022" cy="1648017"/>
          </a:xfrm>
          <a:custGeom>
            <a:avLst/>
            <a:gdLst/>
            <a:ahLst/>
            <a:cxnLst/>
            <a:rect l="l" t="t" r="r" b="b"/>
            <a:pathLst>
              <a:path w="3090033" h="2472026">
                <a:moveTo>
                  <a:pt x="0" y="0"/>
                </a:moveTo>
                <a:lnTo>
                  <a:pt x="3090033" y="0"/>
                </a:lnTo>
                <a:lnTo>
                  <a:pt x="3090033" y="2472027"/>
                </a:lnTo>
                <a:lnTo>
                  <a:pt x="0" y="24720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3306775" y="4203889"/>
            <a:ext cx="2874485" cy="2472057"/>
          </a:xfrm>
          <a:custGeom>
            <a:avLst/>
            <a:gdLst/>
            <a:ahLst/>
            <a:cxnLst/>
            <a:rect l="l" t="t" r="r" b="b"/>
            <a:pathLst>
              <a:path w="4311728" h="3708086">
                <a:moveTo>
                  <a:pt x="0" y="0"/>
                </a:moveTo>
                <a:lnTo>
                  <a:pt x="4311728" y="0"/>
                </a:lnTo>
                <a:lnTo>
                  <a:pt x="4311728" y="3708086"/>
                </a:lnTo>
                <a:lnTo>
                  <a:pt x="0" y="37080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190383" y="4656445"/>
            <a:ext cx="2857177" cy="1914309"/>
          </a:xfrm>
          <a:custGeom>
            <a:avLst/>
            <a:gdLst/>
            <a:ahLst/>
            <a:cxnLst/>
            <a:rect l="l" t="t" r="r" b="b"/>
            <a:pathLst>
              <a:path w="4285766" h="2871463">
                <a:moveTo>
                  <a:pt x="0" y="0"/>
                </a:moveTo>
                <a:lnTo>
                  <a:pt x="4285766" y="0"/>
                </a:lnTo>
                <a:lnTo>
                  <a:pt x="4285766" y="2871464"/>
                </a:lnTo>
                <a:lnTo>
                  <a:pt x="0" y="287146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TextBox 9"/>
          <p:cNvSpPr txBox="1"/>
          <p:nvPr/>
        </p:nvSpPr>
        <p:spPr>
          <a:xfrm>
            <a:off x="49974" y="-114300"/>
            <a:ext cx="12057229" cy="959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13"/>
              </a:lnSpc>
              <a:spcBef>
                <a:spcPct val="0"/>
              </a:spcBef>
            </a:pPr>
            <a:r>
              <a:rPr lang="en-US" sz="586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Examination Structure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81260" y="1064917"/>
            <a:ext cx="5800494" cy="3716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457C"/>
                </a:solidFill>
                <a:latin typeface="Canva Sans"/>
                <a:ea typeface="Canva Sans"/>
                <a:cs typeface="Canva Sans"/>
                <a:sym typeface="Canva Sans"/>
              </a:rPr>
              <a:t>AM Exams: </a:t>
            </a:r>
            <a:r>
              <a:rPr lang="en-US" sz="4200" b="1" dirty="0">
                <a:solidFill>
                  <a:srgbClr val="0045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9.15am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00457C"/>
                </a:solidFill>
                <a:latin typeface="Canva Sans"/>
                <a:ea typeface="Canva Sans"/>
                <a:cs typeface="Canva Sans"/>
                <a:sym typeface="Canva Sans"/>
              </a:rPr>
              <a:t>PM Exams: </a:t>
            </a:r>
            <a:r>
              <a:rPr lang="en-US" sz="4200" b="1" dirty="0">
                <a:solidFill>
                  <a:srgbClr val="0045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1.00pm</a:t>
            </a:r>
          </a:p>
          <a:p>
            <a:pPr algn="ctr">
              <a:lnSpc>
                <a:spcPts val="5880"/>
              </a:lnSpc>
            </a:pPr>
            <a:endParaRPr lang="en-US" sz="4200" b="1" dirty="0">
              <a:solidFill>
                <a:srgbClr val="00457C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b="1" dirty="0">
                <a:solidFill>
                  <a:srgbClr val="0045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11th and 25th June - Contingency Days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223" y="-48782"/>
            <a:ext cx="12269223" cy="1196249"/>
          </a:xfrm>
          <a:custGeom>
            <a:avLst/>
            <a:gdLst/>
            <a:ahLst/>
            <a:cxnLst/>
            <a:rect l="l" t="t" r="r" b="b"/>
            <a:pathLst>
              <a:path w="18403835" h="1794374">
                <a:moveTo>
                  <a:pt x="0" y="0"/>
                </a:moveTo>
                <a:lnTo>
                  <a:pt x="18403835" y="0"/>
                </a:lnTo>
                <a:lnTo>
                  <a:pt x="18403835" y="1794374"/>
                </a:lnTo>
                <a:lnTo>
                  <a:pt x="0" y="1794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1" y="6703469"/>
            <a:ext cx="12362519" cy="154531"/>
          </a:xfrm>
          <a:custGeom>
            <a:avLst/>
            <a:gdLst/>
            <a:ahLst/>
            <a:cxnLst/>
            <a:rect l="l" t="t" r="r" b="b"/>
            <a:pathLst>
              <a:path w="18543779" h="231797">
                <a:moveTo>
                  <a:pt x="0" y="0"/>
                </a:moveTo>
                <a:lnTo>
                  <a:pt x="18543779" y="0"/>
                </a:lnTo>
                <a:lnTo>
                  <a:pt x="18543779" y="231797"/>
                </a:lnTo>
                <a:lnTo>
                  <a:pt x="0" y="231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123139" y="3542627"/>
            <a:ext cx="4820648" cy="3091241"/>
          </a:xfrm>
          <a:custGeom>
            <a:avLst/>
            <a:gdLst/>
            <a:ahLst/>
            <a:cxnLst/>
            <a:rect l="l" t="t" r="r" b="b"/>
            <a:pathLst>
              <a:path w="7230972" h="4636861">
                <a:moveTo>
                  <a:pt x="0" y="0"/>
                </a:moveTo>
                <a:lnTo>
                  <a:pt x="7230972" y="0"/>
                </a:lnTo>
                <a:lnTo>
                  <a:pt x="7230972" y="4636861"/>
                </a:lnTo>
                <a:lnTo>
                  <a:pt x="0" y="4636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10163717" y="1357818"/>
            <a:ext cx="1573911" cy="2743200"/>
          </a:xfrm>
          <a:custGeom>
            <a:avLst/>
            <a:gdLst/>
            <a:ahLst/>
            <a:cxnLst/>
            <a:rect l="l" t="t" r="r" b="b"/>
            <a:pathLst>
              <a:path w="2360866" h="4114800">
                <a:moveTo>
                  <a:pt x="0" y="0"/>
                </a:moveTo>
                <a:lnTo>
                  <a:pt x="2360867" y="0"/>
                </a:lnTo>
                <a:lnTo>
                  <a:pt x="23608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7643560" y="1357818"/>
            <a:ext cx="2201418" cy="2743200"/>
          </a:xfrm>
          <a:custGeom>
            <a:avLst/>
            <a:gdLst/>
            <a:ahLst/>
            <a:cxnLst/>
            <a:rect l="l" t="t" r="r" b="b"/>
            <a:pathLst>
              <a:path w="3302127" h="4114800">
                <a:moveTo>
                  <a:pt x="0" y="0"/>
                </a:moveTo>
                <a:lnTo>
                  <a:pt x="3302127" y="0"/>
                </a:lnTo>
                <a:lnTo>
                  <a:pt x="3302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7372669" y="1357818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4943788" y="1292514"/>
            <a:ext cx="1905503" cy="2458714"/>
          </a:xfrm>
          <a:custGeom>
            <a:avLst/>
            <a:gdLst/>
            <a:ahLst/>
            <a:cxnLst/>
            <a:rect l="l" t="t" r="r" b="b"/>
            <a:pathLst>
              <a:path w="2858255" h="3688071">
                <a:moveTo>
                  <a:pt x="0" y="0"/>
                </a:moveTo>
                <a:lnTo>
                  <a:pt x="2858255" y="0"/>
                </a:lnTo>
                <a:lnTo>
                  <a:pt x="2858255" y="3688070"/>
                </a:lnTo>
                <a:lnTo>
                  <a:pt x="0" y="36880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Freeform 9"/>
          <p:cNvSpPr/>
          <p:nvPr/>
        </p:nvSpPr>
        <p:spPr>
          <a:xfrm>
            <a:off x="5004576" y="1758702"/>
            <a:ext cx="1783925" cy="1783925"/>
          </a:xfrm>
          <a:custGeom>
            <a:avLst/>
            <a:gdLst/>
            <a:ahLst/>
            <a:cxnLst/>
            <a:rect l="l" t="t" r="r" b="b"/>
            <a:pathLst>
              <a:path w="2675888" h="2675888">
                <a:moveTo>
                  <a:pt x="0" y="0"/>
                </a:moveTo>
                <a:lnTo>
                  <a:pt x="2675888" y="0"/>
                </a:lnTo>
                <a:lnTo>
                  <a:pt x="2675888" y="2675887"/>
                </a:lnTo>
                <a:lnTo>
                  <a:pt x="0" y="26758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0" name="Freeform 10"/>
          <p:cNvSpPr/>
          <p:nvPr/>
        </p:nvSpPr>
        <p:spPr>
          <a:xfrm>
            <a:off x="5117052" y="4310314"/>
            <a:ext cx="2128416" cy="2128416"/>
          </a:xfrm>
          <a:custGeom>
            <a:avLst/>
            <a:gdLst/>
            <a:ahLst/>
            <a:cxnLst/>
            <a:rect l="l" t="t" r="r" b="b"/>
            <a:pathLst>
              <a:path w="3192624" h="3192624">
                <a:moveTo>
                  <a:pt x="0" y="0"/>
                </a:moveTo>
                <a:lnTo>
                  <a:pt x="3192624" y="0"/>
                </a:lnTo>
                <a:lnTo>
                  <a:pt x="3192624" y="3192624"/>
                </a:lnTo>
                <a:lnTo>
                  <a:pt x="0" y="31926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1" name="Freeform 11"/>
          <p:cNvSpPr/>
          <p:nvPr/>
        </p:nvSpPr>
        <p:spPr>
          <a:xfrm>
            <a:off x="7505740" y="4254871"/>
            <a:ext cx="1992771" cy="2183859"/>
          </a:xfrm>
          <a:custGeom>
            <a:avLst/>
            <a:gdLst/>
            <a:ahLst/>
            <a:cxnLst/>
            <a:rect l="l" t="t" r="r" b="b"/>
            <a:pathLst>
              <a:path w="2989157" h="3275789">
                <a:moveTo>
                  <a:pt x="0" y="0"/>
                </a:moveTo>
                <a:lnTo>
                  <a:pt x="2989158" y="0"/>
                </a:lnTo>
                <a:lnTo>
                  <a:pt x="2989158" y="3275789"/>
                </a:lnTo>
                <a:lnTo>
                  <a:pt x="0" y="327578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2" name="Freeform 12"/>
          <p:cNvSpPr/>
          <p:nvPr/>
        </p:nvSpPr>
        <p:spPr>
          <a:xfrm>
            <a:off x="10115869" y="4483604"/>
            <a:ext cx="1823155" cy="1955126"/>
          </a:xfrm>
          <a:custGeom>
            <a:avLst/>
            <a:gdLst/>
            <a:ahLst/>
            <a:cxnLst/>
            <a:rect l="l" t="t" r="r" b="b"/>
            <a:pathLst>
              <a:path w="2734732" h="2932689">
                <a:moveTo>
                  <a:pt x="0" y="0"/>
                </a:moveTo>
                <a:lnTo>
                  <a:pt x="2734732" y="0"/>
                </a:lnTo>
                <a:lnTo>
                  <a:pt x="2734732" y="2932689"/>
                </a:lnTo>
                <a:lnTo>
                  <a:pt x="0" y="29326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AutoShape 13"/>
          <p:cNvSpPr/>
          <p:nvPr/>
        </p:nvSpPr>
        <p:spPr>
          <a:xfrm>
            <a:off x="3931920" y="3429000"/>
            <a:ext cx="432816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/>
          <p:cNvSpPr/>
          <p:nvPr/>
        </p:nvSpPr>
        <p:spPr>
          <a:xfrm>
            <a:off x="916580" y="1189465"/>
            <a:ext cx="2486355" cy="2088538"/>
          </a:xfrm>
          <a:custGeom>
            <a:avLst/>
            <a:gdLst/>
            <a:ahLst/>
            <a:cxnLst/>
            <a:rect l="l" t="t" r="r" b="b"/>
            <a:pathLst>
              <a:path w="3729532" h="3132807">
                <a:moveTo>
                  <a:pt x="0" y="0"/>
                </a:moveTo>
                <a:lnTo>
                  <a:pt x="3729532" y="0"/>
                </a:lnTo>
                <a:lnTo>
                  <a:pt x="3729532" y="3132807"/>
                </a:lnTo>
                <a:lnTo>
                  <a:pt x="0" y="313280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5" name="TextBox 15"/>
          <p:cNvSpPr txBox="1"/>
          <p:nvPr/>
        </p:nvSpPr>
        <p:spPr>
          <a:xfrm>
            <a:off x="67386" y="84946"/>
            <a:ext cx="12057229" cy="807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6"/>
              </a:lnSpc>
              <a:spcBef>
                <a:spcPct val="0"/>
              </a:spcBef>
            </a:pPr>
            <a:r>
              <a:rPr lang="en-US" sz="493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Examination Routines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223" y="-48782"/>
            <a:ext cx="12269223" cy="1196249"/>
          </a:xfrm>
          <a:custGeom>
            <a:avLst/>
            <a:gdLst/>
            <a:ahLst/>
            <a:cxnLst/>
            <a:rect l="l" t="t" r="r" b="b"/>
            <a:pathLst>
              <a:path w="18403835" h="1794374">
                <a:moveTo>
                  <a:pt x="0" y="0"/>
                </a:moveTo>
                <a:lnTo>
                  <a:pt x="18403835" y="0"/>
                </a:lnTo>
                <a:lnTo>
                  <a:pt x="18403835" y="1794374"/>
                </a:lnTo>
                <a:lnTo>
                  <a:pt x="0" y="1794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1" y="6703469"/>
            <a:ext cx="12362519" cy="154531"/>
          </a:xfrm>
          <a:custGeom>
            <a:avLst/>
            <a:gdLst/>
            <a:ahLst/>
            <a:cxnLst/>
            <a:rect l="l" t="t" r="r" b="b"/>
            <a:pathLst>
              <a:path w="18543779" h="231797">
                <a:moveTo>
                  <a:pt x="0" y="0"/>
                </a:moveTo>
                <a:lnTo>
                  <a:pt x="18543779" y="0"/>
                </a:lnTo>
                <a:lnTo>
                  <a:pt x="18543779" y="231797"/>
                </a:lnTo>
                <a:lnTo>
                  <a:pt x="0" y="231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174055" y="1247596"/>
            <a:ext cx="6007205" cy="5350789"/>
          </a:xfrm>
          <a:custGeom>
            <a:avLst/>
            <a:gdLst/>
            <a:ahLst/>
            <a:cxnLst/>
            <a:rect l="l" t="t" r="r" b="b"/>
            <a:pathLst>
              <a:path w="9010808" h="8026183">
                <a:moveTo>
                  <a:pt x="0" y="0"/>
                </a:moveTo>
                <a:lnTo>
                  <a:pt x="9010808" y="0"/>
                </a:lnTo>
                <a:lnTo>
                  <a:pt x="9010808" y="8026182"/>
                </a:lnTo>
                <a:lnTo>
                  <a:pt x="0" y="8026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 sz="1200"/>
          </a:p>
        </p:txBody>
      </p:sp>
      <p:sp>
        <p:nvSpPr>
          <p:cNvPr id="5" name="TextBox 5"/>
          <p:cNvSpPr txBox="1"/>
          <p:nvPr/>
        </p:nvSpPr>
        <p:spPr>
          <a:xfrm>
            <a:off x="67386" y="84946"/>
            <a:ext cx="12057229" cy="807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06"/>
              </a:lnSpc>
              <a:spcBef>
                <a:spcPct val="0"/>
              </a:spcBef>
            </a:pPr>
            <a:r>
              <a:rPr lang="en-US" sz="493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Exam Costs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74704" y="1453248"/>
            <a:ext cx="5205098" cy="4094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13"/>
              </a:lnSpc>
              <a:spcBef>
                <a:spcPct val="0"/>
              </a:spcBef>
            </a:pPr>
            <a:r>
              <a:rPr lang="en-US" sz="3866">
                <a:solidFill>
                  <a:srgbClr val="00457C"/>
                </a:solidFill>
                <a:latin typeface="Canva Sans"/>
                <a:ea typeface="Canva Sans"/>
                <a:cs typeface="Canva Sans"/>
                <a:sym typeface="Canva Sans"/>
              </a:rPr>
              <a:t>If your child misses an exam without an acceptable reason, you will be charged for the cost of that examination.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868E71-9792-E88A-F1D3-EB1F9DBF3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6F8313-3C95-C93D-D3E1-3587E0562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123C43-E300-3376-C0CE-E6527CC9A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2DB0B6-7B86-EE91-4B39-FE3DEC2AEDEB}"/>
              </a:ext>
            </a:extLst>
          </p:cNvPr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DFEF8-5197-559E-09FD-3E216C49689C}"/>
              </a:ext>
            </a:extLst>
          </p:cNvPr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EF826-F467-6423-9842-1CBF68DC15C8}"/>
              </a:ext>
            </a:extLst>
          </p:cNvPr>
          <p:cNvSpPr txBox="1"/>
          <p:nvPr/>
        </p:nvSpPr>
        <p:spPr>
          <a:xfrm>
            <a:off x="303987" y="1034918"/>
            <a:ext cx="11239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Highest Value added </a:t>
            </a:r>
          </a:p>
          <a:p>
            <a:pPr algn="ctr"/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8E6EDB-9A90-3334-3357-1F9F39AC8800}"/>
              </a:ext>
            </a:extLst>
          </p:cNvPr>
          <p:cNvSpPr txBox="1"/>
          <p:nvPr/>
        </p:nvSpPr>
        <p:spPr>
          <a:xfrm>
            <a:off x="497839" y="2535717"/>
            <a:ext cx="110460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10 hours of driving lessons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2x 5 hours of driving lessons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1 point for each level gained above target grade</a:t>
            </a:r>
          </a:p>
        </p:txBody>
      </p:sp>
    </p:spTree>
    <p:extLst>
      <p:ext uri="{BB962C8B-B14F-4D97-AF65-F5344CB8AC3E}">
        <p14:creationId xmlns:p14="http://schemas.microsoft.com/office/powerpoint/2010/main" val="4259159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10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889" y="-66487"/>
            <a:ext cx="7128723" cy="693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74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SEND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987" y="1034918"/>
            <a:ext cx="112399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Access arrangements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dirty="0"/>
              <a:t>Extra time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dirty="0"/>
              <a:t>Readers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en-US" sz="5400" dirty="0"/>
              <a:t>Scribes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7433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987" y="1034918"/>
            <a:ext cx="1123993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Attendance</a:t>
            </a:r>
          </a:p>
          <a:p>
            <a:pPr algn="ctr"/>
            <a:endParaRPr lang="en-US" sz="2400" dirty="0"/>
          </a:p>
          <a:p>
            <a:pPr algn="ctr"/>
            <a:r>
              <a:rPr lang="en-US" sz="5400" dirty="0"/>
              <a:t>No time off!! </a:t>
            </a:r>
          </a:p>
          <a:p>
            <a:pPr algn="ctr"/>
            <a:r>
              <a:rPr lang="en-US" sz="4000" dirty="0"/>
              <a:t>92% or below less likely to gain 9-4 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/>
              <a:t>May to June 2026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735427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9EBE1F-53BE-685D-C0CB-7FB5983F155D}"/>
              </a:ext>
            </a:extLst>
          </p:cNvPr>
          <p:cNvSpPr txBox="1"/>
          <p:nvPr/>
        </p:nvSpPr>
        <p:spPr>
          <a:xfrm>
            <a:off x="0" y="1184451"/>
            <a:ext cx="121920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7200" dirty="0">
                <a:cs typeface="Calibri"/>
              </a:rPr>
              <a:t>Expectations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7CEE0-E3BD-C955-8614-EF150784297A}"/>
              </a:ext>
            </a:extLst>
          </p:cNvPr>
          <p:cNvSpPr txBox="1"/>
          <p:nvPr/>
        </p:nvSpPr>
        <p:spPr>
          <a:xfrm>
            <a:off x="3111548" y="2534313"/>
            <a:ext cx="6674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Attending</a:t>
            </a:r>
            <a:endParaRPr lang="en-GB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Learning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Achieving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67847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120FE9-7DCD-AB00-4F78-D82F73D08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82A81F-E050-6EB4-D217-92887493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752C5A-4FB6-DDA7-DB1D-D14A6201D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497AA4-C774-B647-8D3A-C8D13BB0A61E}"/>
              </a:ext>
            </a:extLst>
          </p:cNvPr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DC4F9-9B06-FFAF-51C5-887DA840E38B}"/>
              </a:ext>
            </a:extLst>
          </p:cNvPr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E2152-8067-79F0-E1AC-C2777B34954F}"/>
              </a:ext>
            </a:extLst>
          </p:cNvPr>
          <p:cNvSpPr txBox="1"/>
          <p:nvPr/>
        </p:nvSpPr>
        <p:spPr>
          <a:xfrm>
            <a:off x="303987" y="1034918"/>
            <a:ext cx="11239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Parental Support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5840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223" y="-48782"/>
            <a:ext cx="12269223" cy="1196249"/>
          </a:xfrm>
          <a:custGeom>
            <a:avLst/>
            <a:gdLst/>
            <a:ahLst/>
            <a:cxnLst/>
            <a:rect l="l" t="t" r="r" b="b"/>
            <a:pathLst>
              <a:path w="18403835" h="1794374">
                <a:moveTo>
                  <a:pt x="0" y="0"/>
                </a:moveTo>
                <a:lnTo>
                  <a:pt x="18403835" y="0"/>
                </a:lnTo>
                <a:lnTo>
                  <a:pt x="18403835" y="1794374"/>
                </a:lnTo>
                <a:lnTo>
                  <a:pt x="0" y="1794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1" y="6703469"/>
            <a:ext cx="12362519" cy="154531"/>
          </a:xfrm>
          <a:custGeom>
            <a:avLst/>
            <a:gdLst/>
            <a:ahLst/>
            <a:cxnLst/>
            <a:rect l="l" t="t" r="r" b="b"/>
            <a:pathLst>
              <a:path w="18543779" h="231797">
                <a:moveTo>
                  <a:pt x="0" y="0"/>
                </a:moveTo>
                <a:lnTo>
                  <a:pt x="18543779" y="0"/>
                </a:lnTo>
                <a:lnTo>
                  <a:pt x="18543779" y="231797"/>
                </a:lnTo>
                <a:lnTo>
                  <a:pt x="0" y="231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49974" y="5688508"/>
            <a:ext cx="4343774" cy="944771"/>
          </a:xfrm>
          <a:custGeom>
            <a:avLst/>
            <a:gdLst/>
            <a:ahLst/>
            <a:cxnLst/>
            <a:rect l="l" t="t" r="r" b="b"/>
            <a:pathLst>
              <a:path w="6515661" h="1417156">
                <a:moveTo>
                  <a:pt x="0" y="0"/>
                </a:moveTo>
                <a:lnTo>
                  <a:pt x="6515661" y="0"/>
                </a:lnTo>
                <a:lnTo>
                  <a:pt x="6515661" y="1417156"/>
                </a:lnTo>
                <a:lnTo>
                  <a:pt x="0" y="14171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8409627" y="5662247"/>
            <a:ext cx="3697575" cy="971032"/>
          </a:xfrm>
          <a:custGeom>
            <a:avLst/>
            <a:gdLst/>
            <a:ahLst/>
            <a:cxnLst/>
            <a:rect l="l" t="t" r="r" b="b"/>
            <a:pathLst>
              <a:path w="5546363" h="1456548">
                <a:moveTo>
                  <a:pt x="0" y="0"/>
                </a:moveTo>
                <a:lnTo>
                  <a:pt x="5546363" y="0"/>
                </a:lnTo>
                <a:lnTo>
                  <a:pt x="5546363" y="1456548"/>
                </a:lnTo>
                <a:lnTo>
                  <a:pt x="0" y="14565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850261" y="2553868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9093059" y="2553868"/>
            <a:ext cx="2606040" cy="2743200"/>
          </a:xfrm>
          <a:custGeom>
            <a:avLst/>
            <a:gdLst/>
            <a:ahLst/>
            <a:cxnLst/>
            <a:rect l="l" t="t" r="r" b="b"/>
            <a:pathLst>
              <a:path w="3909060" h="4114800">
                <a:moveTo>
                  <a:pt x="0" y="0"/>
                </a:moveTo>
                <a:lnTo>
                  <a:pt x="3909060" y="0"/>
                </a:lnTo>
                <a:lnTo>
                  <a:pt x="39090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4212620" y="3429000"/>
            <a:ext cx="4261281" cy="2743200"/>
          </a:xfrm>
          <a:custGeom>
            <a:avLst/>
            <a:gdLst/>
            <a:ahLst/>
            <a:cxnLst/>
            <a:rect l="l" t="t" r="r" b="b"/>
            <a:pathLst>
              <a:path w="6391922" h="4114800">
                <a:moveTo>
                  <a:pt x="0" y="0"/>
                </a:moveTo>
                <a:lnTo>
                  <a:pt x="6391922" y="0"/>
                </a:lnTo>
                <a:lnTo>
                  <a:pt x="6391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TextBox 9"/>
          <p:cNvSpPr txBox="1"/>
          <p:nvPr/>
        </p:nvSpPr>
        <p:spPr>
          <a:xfrm>
            <a:off x="49974" y="143154"/>
            <a:ext cx="12057229" cy="7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426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Supporting your child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124" y="1557242"/>
            <a:ext cx="11981754" cy="57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2879" lvl="1" indent="-381439">
              <a:lnSpc>
                <a:spcPts val="4946"/>
              </a:lnSpc>
              <a:spcBef>
                <a:spcPct val="0"/>
              </a:spcBef>
              <a:buAutoNum type="arabicPeriod"/>
            </a:pPr>
            <a:r>
              <a:rPr lang="en-US" sz="3533" b="1">
                <a:solidFill>
                  <a:srgbClr val="0045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Create a supportive and structured environment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6000" b="1" i="1" dirty="0">
                <a:solidFill>
                  <a:srgbClr val="FFFF00"/>
                </a:solidFill>
              </a:rPr>
              <a:t>Welcome to 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9EBE1F-53BE-685D-C0CB-7FB5983F155D}"/>
              </a:ext>
            </a:extLst>
          </p:cNvPr>
          <p:cNvSpPr txBox="1"/>
          <p:nvPr/>
        </p:nvSpPr>
        <p:spPr>
          <a:xfrm>
            <a:off x="0" y="1034918"/>
            <a:ext cx="1206306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7200" dirty="0">
                <a:cs typeface="Calibri"/>
              </a:rPr>
              <a:t>How can you support your child?</a:t>
            </a:r>
            <a:endParaRPr lang="en-GB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766618" y="4839855"/>
            <a:ext cx="1054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Starter: Answer the exam questions you have been given.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29156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223" y="-48782"/>
            <a:ext cx="12269223" cy="1196249"/>
          </a:xfrm>
          <a:custGeom>
            <a:avLst/>
            <a:gdLst/>
            <a:ahLst/>
            <a:cxnLst/>
            <a:rect l="l" t="t" r="r" b="b"/>
            <a:pathLst>
              <a:path w="18403835" h="1794374">
                <a:moveTo>
                  <a:pt x="0" y="0"/>
                </a:moveTo>
                <a:lnTo>
                  <a:pt x="18403835" y="0"/>
                </a:lnTo>
                <a:lnTo>
                  <a:pt x="18403835" y="1794374"/>
                </a:lnTo>
                <a:lnTo>
                  <a:pt x="0" y="1794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1" y="6703469"/>
            <a:ext cx="12362519" cy="154531"/>
          </a:xfrm>
          <a:custGeom>
            <a:avLst/>
            <a:gdLst/>
            <a:ahLst/>
            <a:cxnLst/>
            <a:rect l="l" t="t" r="r" b="b"/>
            <a:pathLst>
              <a:path w="18543779" h="231797">
                <a:moveTo>
                  <a:pt x="0" y="0"/>
                </a:moveTo>
                <a:lnTo>
                  <a:pt x="18543779" y="0"/>
                </a:lnTo>
                <a:lnTo>
                  <a:pt x="18543779" y="231797"/>
                </a:lnTo>
                <a:lnTo>
                  <a:pt x="0" y="231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49974" y="5688508"/>
            <a:ext cx="4343774" cy="944771"/>
          </a:xfrm>
          <a:custGeom>
            <a:avLst/>
            <a:gdLst/>
            <a:ahLst/>
            <a:cxnLst/>
            <a:rect l="l" t="t" r="r" b="b"/>
            <a:pathLst>
              <a:path w="6515661" h="1417156">
                <a:moveTo>
                  <a:pt x="0" y="0"/>
                </a:moveTo>
                <a:lnTo>
                  <a:pt x="6515661" y="0"/>
                </a:lnTo>
                <a:lnTo>
                  <a:pt x="6515661" y="1417156"/>
                </a:lnTo>
                <a:lnTo>
                  <a:pt x="0" y="14171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8409627" y="5662247"/>
            <a:ext cx="3697575" cy="971032"/>
          </a:xfrm>
          <a:custGeom>
            <a:avLst/>
            <a:gdLst/>
            <a:ahLst/>
            <a:cxnLst/>
            <a:rect l="l" t="t" r="r" b="b"/>
            <a:pathLst>
              <a:path w="5546363" h="1456548">
                <a:moveTo>
                  <a:pt x="0" y="0"/>
                </a:moveTo>
                <a:lnTo>
                  <a:pt x="5546363" y="0"/>
                </a:lnTo>
                <a:lnTo>
                  <a:pt x="5546363" y="1456548"/>
                </a:lnTo>
                <a:lnTo>
                  <a:pt x="0" y="14565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341389" y="2745963"/>
            <a:ext cx="2864961" cy="2743200"/>
          </a:xfrm>
          <a:custGeom>
            <a:avLst/>
            <a:gdLst/>
            <a:ahLst/>
            <a:cxnLst/>
            <a:rect l="l" t="t" r="r" b="b"/>
            <a:pathLst>
              <a:path w="4297441" h="4114800">
                <a:moveTo>
                  <a:pt x="0" y="0"/>
                </a:moveTo>
                <a:lnTo>
                  <a:pt x="4297441" y="0"/>
                </a:lnTo>
                <a:lnTo>
                  <a:pt x="42974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4701825" y="2745963"/>
            <a:ext cx="2753526" cy="2743200"/>
          </a:xfrm>
          <a:custGeom>
            <a:avLst/>
            <a:gdLst/>
            <a:ahLst/>
            <a:cxnLst/>
            <a:rect l="l" t="t" r="r" b="b"/>
            <a:pathLst>
              <a:path w="4130289" h="4114800">
                <a:moveTo>
                  <a:pt x="0" y="0"/>
                </a:moveTo>
                <a:lnTo>
                  <a:pt x="4130289" y="0"/>
                </a:lnTo>
                <a:lnTo>
                  <a:pt x="41302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8812988" y="2745963"/>
            <a:ext cx="3122081" cy="2743200"/>
          </a:xfrm>
          <a:custGeom>
            <a:avLst/>
            <a:gdLst/>
            <a:ahLst/>
            <a:cxnLst/>
            <a:rect l="l" t="t" r="r" b="b"/>
            <a:pathLst>
              <a:path w="4683122" h="4114800">
                <a:moveTo>
                  <a:pt x="0" y="0"/>
                </a:moveTo>
                <a:lnTo>
                  <a:pt x="4683122" y="0"/>
                </a:lnTo>
                <a:lnTo>
                  <a:pt x="4683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TextBox 9"/>
          <p:cNvSpPr txBox="1"/>
          <p:nvPr/>
        </p:nvSpPr>
        <p:spPr>
          <a:xfrm>
            <a:off x="49974" y="143154"/>
            <a:ext cx="12057229" cy="7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426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Supporting your child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124" y="1544542"/>
            <a:ext cx="11981754" cy="69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045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Focus on Learning and Well-being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223" y="-48782"/>
            <a:ext cx="12269223" cy="1196249"/>
          </a:xfrm>
          <a:custGeom>
            <a:avLst/>
            <a:gdLst/>
            <a:ahLst/>
            <a:cxnLst/>
            <a:rect l="l" t="t" r="r" b="b"/>
            <a:pathLst>
              <a:path w="18403835" h="1794374">
                <a:moveTo>
                  <a:pt x="0" y="0"/>
                </a:moveTo>
                <a:lnTo>
                  <a:pt x="18403835" y="0"/>
                </a:lnTo>
                <a:lnTo>
                  <a:pt x="18403835" y="1794374"/>
                </a:lnTo>
                <a:lnTo>
                  <a:pt x="0" y="1794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1" y="6703469"/>
            <a:ext cx="12362519" cy="154531"/>
          </a:xfrm>
          <a:custGeom>
            <a:avLst/>
            <a:gdLst/>
            <a:ahLst/>
            <a:cxnLst/>
            <a:rect l="l" t="t" r="r" b="b"/>
            <a:pathLst>
              <a:path w="18543779" h="231797">
                <a:moveTo>
                  <a:pt x="0" y="0"/>
                </a:moveTo>
                <a:lnTo>
                  <a:pt x="18543779" y="0"/>
                </a:lnTo>
                <a:lnTo>
                  <a:pt x="18543779" y="231797"/>
                </a:lnTo>
                <a:lnTo>
                  <a:pt x="0" y="231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49974" y="5688508"/>
            <a:ext cx="4343774" cy="944771"/>
          </a:xfrm>
          <a:custGeom>
            <a:avLst/>
            <a:gdLst/>
            <a:ahLst/>
            <a:cxnLst/>
            <a:rect l="l" t="t" r="r" b="b"/>
            <a:pathLst>
              <a:path w="6515661" h="1417156">
                <a:moveTo>
                  <a:pt x="0" y="0"/>
                </a:moveTo>
                <a:lnTo>
                  <a:pt x="6515661" y="0"/>
                </a:lnTo>
                <a:lnTo>
                  <a:pt x="6515661" y="1417156"/>
                </a:lnTo>
                <a:lnTo>
                  <a:pt x="0" y="14171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8409627" y="5662247"/>
            <a:ext cx="3697575" cy="971032"/>
          </a:xfrm>
          <a:custGeom>
            <a:avLst/>
            <a:gdLst/>
            <a:ahLst/>
            <a:cxnLst/>
            <a:rect l="l" t="t" r="r" b="b"/>
            <a:pathLst>
              <a:path w="5546363" h="1456548">
                <a:moveTo>
                  <a:pt x="0" y="0"/>
                </a:moveTo>
                <a:lnTo>
                  <a:pt x="5546363" y="0"/>
                </a:lnTo>
                <a:lnTo>
                  <a:pt x="5546363" y="1456548"/>
                </a:lnTo>
                <a:lnTo>
                  <a:pt x="0" y="14565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879407" y="2604335"/>
            <a:ext cx="2684907" cy="2743200"/>
          </a:xfrm>
          <a:custGeom>
            <a:avLst/>
            <a:gdLst/>
            <a:ahLst/>
            <a:cxnLst/>
            <a:rect l="l" t="t" r="r" b="b"/>
            <a:pathLst>
              <a:path w="4027360" h="4114800">
                <a:moveTo>
                  <a:pt x="0" y="0"/>
                </a:moveTo>
                <a:lnTo>
                  <a:pt x="4027361" y="0"/>
                </a:lnTo>
                <a:lnTo>
                  <a:pt x="40273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4986719" y="2745963"/>
            <a:ext cx="2218563" cy="2743200"/>
          </a:xfrm>
          <a:custGeom>
            <a:avLst/>
            <a:gdLst/>
            <a:ahLst/>
            <a:cxnLst/>
            <a:rect l="l" t="t" r="r" b="b"/>
            <a:pathLst>
              <a:path w="3327844" h="4114800">
                <a:moveTo>
                  <a:pt x="0" y="0"/>
                </a:moveTo>
                <a:lnTo>
                  <a:pt x="3327844" y="0"/>
                </a:lnTo>
                <a:lnTo>
                  <a:pt x="332784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8795491" y="2745963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TextBox 9"/>
          <p:cNvSpPr txBox="1"/>
          <p:nvPr/>
        </p:nvSpPr>
        <p:spPr>
          <a:xfrm>
            <a:off x="49974" y="143154"/>
            <a:ext cx="12057229" cy="7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426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Supporting your child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124" y="1544542"/>
            <a:ext cx="11981754" cy="69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045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 Practical tips for supporting revision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7223" y="-48782"/>
            <a:ext cx="12269223" cy="1196249"/>
          </a:xfrm>
          <a:custGeom>
            <a:avLst/>
            <a:gdLst/>
            <a:ahLst/>
            <a:cxnLst/>
            <a:rect l="l" t="t" r="r" b="b"/>
            <a:pathLst>
              <a:path w="18403835" h="1794374">
                <a:moveTo>
                  <a:pt x="0" y="0"/>
                </a:moveTo>
                <a:lnTo>
                  <a:pt x="18403835" y="0"/>
                </a:lnTo>
                <a:lnTo>
                  <a:pt x="18403835" y="1794374"/>
                </a:lnTo>
                <a:lnTo>
                  <a:pt x="0" y="17943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1" y="6703469"/>
            <a:ext cx="12362519" cy="154531"/>
          </a:xfrm>
          <a:custGeom>
            <a:avLst/>
            <a:gdLst/>
            <a:ahLst/>
            <a:cxnLst/>
            <a:rect l="l" t="t" r="r" b="b"/>
            <a:pathLst>
              <a:path w="18543779" h="231797">
                <a:moveTo>
                  <a:pt x="0" y="0"/>
                </a:moveTo>
                <a:lnTo>
                  <a:pt x="18543779" y="0"/>
                </a:lnTo>
                <a:lnTo>
                  <a:pt x="18543779" y="231797"/>
                </a:lnTo>
                <a:lnTo>
                  <a:pt x="0" y="2317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49974" y="5688508"/>
            <a:ext cx="4343774" cy="944771"/>
          </a:xfrm>
          <a:custGeom>
            <a:avLst/>
            <a:gdLst/>
            <a:ahLst/>
            <a:cxnLst/>
            <a:rect l="l" t="t" r="r" b="b"/>
            <a:pathLst>
              <a:path w="6515661" h="1417156">
                <a:moveTo>
                  <a:pt x="0" y="0"/>
                </a:moveTo>
                <a:lnTo>
                  <a:pt x="6515661" y="0"/>
                </a:lnTo>
                <a:lnTo>
                  <a:pt x="6515661" y="1417156"/>
                </a:lnTo>
                <a:lnTo>
                  <a:pt x="0" y="14171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8409627" y="5662247"/>
            <a:ext cx="3697575" cy="971032"/>
          </a:xfrm>
          <a:custGeom>
            <a:avLst/>
            <a:gdLst/>
            <a:ahLst/>
            <a:cxnLst/>
            <a:rect l="l" t="t" r="r" b="b"/>
            <a:pathLst>
              <a:path w="5546363" h="1456548">
                <a:moveTo>
                  <a:pt x="0" y="0"/>
                </a:moveTo>
                <a:lnTo>
                  <a:pt x="5546363" y="0"/>
                </a:lnTo>
                <a:lnTo>
                  <a:pt x="5546363" y="1456548"/>
                </a:lnTo>
                <a:lnTo>
                  <a:pt x="0" y="145654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/>
          <p:cNvSpPr/>
          <p:nvPr/>
        </p:nvSpPr>
        <p:spPr>
          <a:xfrm>
            <a:off x="462302" y="2604335"/>
            <a:ext cx="3043773" cy="2743200"/>
          </a:xfrm>
          <a:custGeom>
            <a:avLst/>
            <a:gdLst/>
            <a:ahLst/>
            <a:cxnLst/>
            <a:rect l="l" t="t" r="r" b="b"/>
            <a:pathLst>
              <a:path w="4565659" h="4114800">
                <a:moveTo>
                  <a:pt x="0" y="0"/>
                </a:moveTo>
                <a:lnTo>
                  <a:pt x="4565659" y="0"/>
                </a:lnTo>
                <a:lnTo>
                  <a:pt x="45656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7" name="Freeform 7"/>
          <p:cNvSpPr/>
          <p:nvPr/>
        </p:nvSpPr>
        <p:spPr>
          <a:xfrm>
            <a:off x="4137708" y="2965343"/>
            <a:ext cx="3640285" cy="1920251"/>
          </a:xfrm>
          <a:custGeom>
            <a:avLst/>
            <a:gdLst/>
            <a:ahLst/>
            <a:cxnLst/>
            <a:rect l="l" t="t" r="r" b="b"/>
            <a:pathLst>
              <a:path w="5460428" h="2880376">
                <a:moveTo>
                  <a:pt x="0" y="0"/>
                </a:moveTo>
                <a:lnTo>
                  <a:pt x="5460428" y="0"/>
                </a:lnTo>
                <a:lnTo>
                  <a:pt x="5460428" y="2880376"/>
                </a:lnTo>
                <a:lnTo>
                  <a:pt x="0" y="28803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/>
          <p:cNvSpPr/>
          <p:nvPr/>
        </p:nvSpPr>
        <p:spPr>
          <a:xfrm>
            <a:off x="8409627" y="2416625"/>
            <a:ext cx="3260862" cy="2743200"/>
          </a:xfrm>
          <a:custGeom>
            <a:avLst/>
            <a:gdLst/>
            <a:ahLst/>
            <a:cxnLst/>
            <a:rect l="l" t="t" r="r" b="b"/>
            <a:pathLst>
              <a:path w="4891293" h="4114800">
                <a:moveTo>
                  <a:pt x="0" y="0"/>
                </a:moveTo>
                <a:lnTo>
                  <a:pt x="4891293" y="0"/>
                </a:lnTo>
                <a:lnTo>
                  <a:pt x="48912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TextBox 9"/>
          <p:cNvSpPr txBox="1"/>
          <p:nvPr/>
        </p:nvSpPr>
        <p:spPr>
          <a:xfrm>
            <a:off x="49974" y="143154"/>
            <a:ext cx="12057229" cy="7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73"/>
              </a:lnSpc>
              <a:spcBef>
                <a:spcPct val="0"/>
              </a:spcBef>
            </a:pPr>
            <a:r>
              <a:rPr lang="en-US" sz="426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Supporting your child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124" y="1544542"/>
            <a:ext cx="11981754" cy="690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  <a:spcBef>
                <a:spcPct val="0"/>
              </a:spcBef>
            </a:pPr>
            <a:r>
              <a:rPr lang="en-US" sz="4200" b="1">
                <a:solidFill>
                  <a:srgbClr val="00457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4. During the exam period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93174" y="-241139"/>
            <a:ext cx="1219200" cy="1143000"/>
          </a:xfrm>
        </p:spPr>
        <p:txBody>
          <a:bodyPr/>
          <a:lstStyle/>
          <a:p>
            <a:r>
              <a:rPr lang="en-GB" altLang="en-US" dirty="0"/>
              <a:t>Do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517" y="729205"/>
            <a:ext cx="12049246" cy="593781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altLang="en-US" sz="1400" dirty="0">
                <a:latin typeface="Wingdings" panose="05000000000000000000" pitchFamily="2" charset="2"/>
                <a:cs typeface="Tahoma" panose="020B0604030504040204" pitchFamily="34" charset="0"/>
              </a:rPr>
              <a:t> </a:t>
            </a:r>
            <a:r>
              <a:rPr lang="en-GB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Discuss revision with your child and decide together what your role could be.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dirty="0">
                <a:latin typeface="Wingdings" panose="05000000000000000000" pitchFamily="2" charset="2"/>
                <a:cs typeface="Tahoma" panose="020B0604030504040204" pitchFamily="34" charset="0"/>
              </a:rPr>
              <a:t> </a:t>
            </a:r>
            <a:r>
              <a:rPr lang="en-GB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Be available and supportive when you are asked for help.  If you can’t help immediately then suggest a convenient time.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dirty="0">
                <a:latin typeface="Wingdings" panose="05000000000000000000" pitchFamily="2" charset="2"/>
                <a:cs typeface="Tahoma" panose="020B0604030504040204" pitchFamily="34" charset="0"/>
              </a:rPr>
              <a:t> </a:t>
            </a:r>
            <a:r>
              <a:rPr lang="en-GB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Give plenty of praise and encouragement.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dirty="0">
                <a:latin typeface="Wingdings" panose="05000000000000000000" pitchFamily="2" charset="2"/>
                <a:cs typeface="Tahoma" panose="020B0604030504040204" pitchFamily="34" charset="0"/>
              </a:rPr>
              <a:t> </a:t>
            </a:r>
            <a:r>
              <a:rPr lang="en-GB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Be willing to discuss problems.  Everything becomes more emotional during this revision and examination process.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dirty="0">
                <a:latin typeface="Wingdings" panose="05000000000000000000" pitchFamily="2" charset="2"/>
                <a:cs typeface="Tahoma" panose="020B0604030504040204" pitchFamily="34" charset="0"/>
              </a:rPr>
              <a:t> </a:t>
            </a:r>
            <a:r>
              <a:rPr lang="en-GB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Keep them well supplied with food &amp; drink.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dirty="0">
                <a:latin typeface="Wingdings" panose="05000000000000000000" pitchFamily="2" charset="2"/>
                <a:cs typeface="Tahoma" panose="020B0604030504040204" pitchFamily="34" charset="0"/>
              </a:rPr>
              <a:t> </a:t>
            </a:r>
            <a:r>
              <a:rPr lang="en-GB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Try to stay calm yourself and don’t expect too much.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dirty="0">
                <a:latin typeface="Wingdings" panose="05000000000000000000" pitchFamily="2" charset="2"/>
                <a:cs typeface="Tahoma" panose="020B0604030504040204" pitchFamily="34" charset="0"/>
              </a:rPr>
              <a:t> </a:t>
            </a:r>
            <a:r>
              <a:rPr lang="en-GB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Encourage them to take regular breaks if they have been revising for a long time.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dirty="0">
                <a:latin typeface="Wingdings" panose="05000000000000000000" pitchFamily="2" charset="2"/>
                <a:cs typeface="Tahoma" panose="020B0604030504040204" pitchFamily="34" charset="0"/>
              </a:rPr>
              <a:t> </a:t>
            </a:r>
            <a:r>
              <a:rPr lang="en-GB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Encourage morning revision when the brain is more receptive.  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  Discourage studying right up to bed time.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dirty="0">
                <a:latin typeface="Wingdings" panose="05000000000000000000" pitchFamily="2" charset="2"/>
                <a:cs typeface="Tahoma" panose="020B0604030504040204" pitchFamily="34" charset="0"/>
              </a:rPr>
              <a:t> </a:t>
            </a:r>
            <a:r>
              <a:rPr lang="en-GB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Consider where in the house studying can take place effectively.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altLang="en-US" dirty="0">
                <a:latin typeface="Wingdings" panose="05000000000000000000" pitchFamily="2" charset="2"/>
                <a:cs typeface="Tahoma" panose="020B0604030504040204" pitchFamily="34" charset="0"/>
              </a:rPr>
              <a:t> </a:t>
            </a:r>
            <a:r>
              <a:rPr lang="en-GB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Come to Parents evening on 15</a:t>
            </a:r>
            <a:r>
              <a:rPr lang="en-GB" altLang="en-US" baseline="30000" dirty="0">
                <a:latin typeface="Tahoma" panose="020B0604030504040204" pitchFamily="34" charset="0"/>
                <a:cs typeface="Times New Roman" panose="02020603050405020304" pitchFamily="18" charset="0"/>
              </a:rPr>
              <a:t>th</a:t>
            </a:r>
            <a:r>
              <a:rPr lang="en-GB" altLang="en-US" dirty="0">
                <a:latin typeface="Tahoma" panose="020B0604030504040204" pitchFamily="34" charset="0"/>
                <a:cs typeface="Times New Roman" panose="02020603050405020304" pitchFamily="18" charset="0"/>
              </a:rPr>
              <a:t> January 2026</a:t>
            </a:r>
            <a:endParaRPr lang="en-GB" altLang="en-US" dirty="0">
              <a:cs typeface="Times New Roman" panose="02020603050405020304" pitchFamily="18" charset="0"/>
            </a:endParaRPr>
          </a:p>
          <a:p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05212354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900" y="86811"/>
            <a:ext cx="3406815" cy="1143000"/>
          </a:xfrm>
        </p:spPr>
        <p:txBody>
          <a:bodyPr>
            <a:noAutofit/>
          </a:bodyPr>
          <a:lstStyle/>
          <a:p>
            <a:r>
              <a:rPr lang="en-GB" altLang="en-US" sz="6000" dirty="0"/>
              <a:t>Don’t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159" y="1064871"/>
            <a:ext cx="11192719" cy="5416952"/>
          </a:xfrm>
        </p:spPr>
        <p:txBody>
          <a:bodyPr/>
          <a:lstStyle/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Make comparisons with brothers, sisters or their friends.</a:t>
            </a:r>
          </a:p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Unintentionally add to their anxieties by constantly referring to revision and exams.</a:t>
            </a:r>
          </a:p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Expect them to study ALL the time.  Taking some time out to relax has a positive effect on their work.</a:t>
            </a:r>
          </a:p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Make a battleground out of whether they listen to music or not when doing their revision.</a:t>
            </a:r>
          </a:p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Distract them unnecessarily.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Worry if their revision techniques seem unusual or strange.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Relate too much to your own experiences of revision and exams.</a:t>
            </a:r>
            <a:endParaRPr lang="en-GB" altLang="en-US" dirty="0"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Blip>
                <a:blip r:embed="rId2"/>
              </a:buBlip>
            </a:pPr>
            <a:r>
              <a:rPr lang="en-GB" altLang="en-US" dirty="0">
                <a:latin typeface="Tahoma" panose="020B0604030504040204" pitchFamily="34" charset="0"/>
                <a:cs typeface="Tahoma" panose="020B0604030504040204" pitchFamily="34" charset="0"/>
              </a:rPr>
              <a:t>Discourage studying with friends.</a:t>
            </a:r>
            <a:endParaRPr lang="en-GB" altLang="en-US" dirty="0">
              <a:cs typeface="Times New Roman" panose="02020603050405020304" pitchFamily="18" charset="0"/>
            </a:endParaRPr>
          </a:p>
          <a:p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06654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7F5CFE-86E6-FBAF-7FEC-024F6C36C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309C1E-330C-9371-6D2E-B125F22D3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126618-1683-B51C-CC77-848737AFF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704B8A-24EA-B1A8-9744-E467E3E08340}"/>
              </a:ext>
            </a:extLst>
          </p:cNvPr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B76780-4F27-0D50-F8E9-FCCF5371D679}"/>
              </a:ext>
            </a:extLst>
          </p:cNvPr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8E501-CD14-1F61-AFB4-552691146ED5}"/>
              </a:ext>
            </a:extLst>
          </p:cNvPr>
          <p:cNvSpPr txBox="1"/>
          <p:nvPr/>
        </p:nvSpPr>
        <p:spPr>
          <a:xfrm>
            <a:off x="662502" y="737444"/>
            <a:ext cx="11239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Study Skills</a:t>
            </a:r>
          </a:p>
          <a:p>
            <a:pPr algn="ctr"/>
            <a:endParaRPr lang="en-US" sz="2400" dirty="0"/>
          </a:p>
        </p:txBody>
      </p:sp>
      <p:sp>
        <p:nvSpPr>
          <p:cNvPr id="7174" name="Rectangle 6"/>
          <p:cNvSpPr txBox="1">
            <a:spLocks noChangeArrowheads="1"/>
          </p:cNvSpPr>
          <p:nvPr/>
        </p:nvSpPr>
        <p:spPr>
          <a:xfrm>
            <a:off x="-1722120" y="18847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What is Revising?</a:t>
            </a:r>
          </a:p>
        </p:txBody>
      </p:sp>
      <p:pic>
        <p:nvPicPr>
          <p:cNvPr id="7176" name="Picture 8" descr="D:\Clipart\Images\School Days\G0414694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746" y="2104520"/>
            <a:ext cx="2208213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"/>
          <p:cNvSpPr txBox="1">
            <a:spLocks noChangeArrowheads="1"/>
          </p:cNvSpPr>
          <p:nvPr/>
        </p:nvSpPr>
        <p:spPr>
          <a:xfrm>
            <a:off x="3535680" y="4410465"/>
            <a:ext cx="4114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/>
              <a:t>Its NOT just about reading!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20384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89CCCA-BDE2-04F5-AE6E-F81587032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FDB41-2228-BF22-1951-CD9C8084F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B9FFC-D88C-55C0-845F-B727A5E8F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E67517-77B4-8F1B-2629-B40A68E40897}"/>
              </a:ext>
            </a:extLst>
          </p:cNvPr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7E9397-8DE6-502A-B49A-BBB44C3FAE7C}"/>
              </a:ext>
            </a:extLst>
          </p:cNvPr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2FA78-048A-A015-6026-61F85BDF5508}"/>
              </a:ext>
            </a:extLst>
          </p:cNvPr>
          <p:cNvSpPr txBox="1"/>
          <p:nvPr/>
        </p:nvSpPr>
        <p:spPr>
          <a:xfrm>
            <a:off x="303987" y="1034918"/>
            <a:ext cx="11239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Revising</a:t>
            </a:r>
          </a:p>
          <a:p>
            <a:pPr algn="ctr"/>
            <a:endParaRPr lang="en-US" sz="2400" dirty="0"/>
          </a:p>
        </p:txBody>
      </p:sp>
      <p:sp>
        <p:nvSpPr>
          <p:cNvPr id="8199" name="Rectangle 7"/>
          <p:cNvSpPr txBox="1">
            <a:spLocks noChangeArrowheads="1"/>
          </p:cNvSpPr>
          <p:nvPr/>
        </p:nvSpPr>
        <p:spPr>
          <a:xfrm>
            <a:off x="838200" y="2763616"/>
            <a:ext cx="10515600" cy="2035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/>
              <a:t>Using a variety of methods to help consolidate knowledge.</a:t>
            </a:r>
          </a:p>
          <a:p>
            <a:endParaRPr lang="en-GB" altLang="en-US"/>
          </a:p>
          <a:p>
            <a:endParaRPr lang="en-GB" altLang="en-US"/>
          </a:p>
          <a:p>
            <a:r>
              <a:rPr lang="en-GB" altLang="en-US"/>
              <a:t>But what are the methods?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02771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4BA92E-19DD-428A-D2B3-35D54BB98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4A2709-2E4F-AE51-0039-57524D164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7F3758-05DD-BA74-6D2A-FDA47FC95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C34B835-03B8-86AA-A3BD-BE7B593FF583}"/>
              </a:ext>
            </a:extLst>
          </p:cNvPr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D7F5B8-4272-9069-A36E-7C8D719BE82A}"/>
              </a:ext>
            </a:extLst>
          </p:cNvPr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933F1F-E6B0-DDB0-AEB3-46F43E4CAF35}"/>
              </a:ext>
            </a:extLst>
          </p:cNvPr>
          <p:cNvSpPr txBox="1"/>
          <p:nvPr/>
        </p:nvSpPr>
        <p:spPr>
          <a:xfrm>
            <a:off x="303987" y="503131"/>
            <a:ext cx="11239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Revision Ideas</a:t>
            </a:r>
          </a:p>
          <a:p>
            <a:pPr algn="ctr"/>
            <a:endParaRPr lang="en-US" sz="2400" dirty="0"/>
          </a:p>
        </p:txBody>
      </p:sp>
      <p:sp>
        <p:nvSpPr>
          <p:cNvPr id="9223" name="Rectangle 7"/>
          <p:cNvSpPr txBox="1">
            <a:spLocks noChangeArrowheads="1"/>
          </p:cNvSpPr>
          <p:nvPr/>
        </p:nvSpPr>
        <p:spPr>
          <a:xfrm>
            <a:off x="767080" y="2010763"/>
            <a:ext cx="10515600" cy="3724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Reading</a:t>
            </a:r>
          </a:p>
          <a:p>
            <a:r>
              <a:rPr lang="en-US" altLang="en-US" dirty="0"/>
              <a:t>Cue cards</a:t>
            </a:r>
          </a:p>
          <a:p>
            <a:r>
              <a:rPr lang="en-US" altLang="en-US" dirty="0"/>
              <a:t>Mnemonics</a:t>
            </a:r>
          </a:p>
          <a:p>
            <a:r>
              <a:rPr lang="en-US" altLang="en-US" dirty="0"/>
              <a:t>Acting</a:t>
            </a:r>
          </a:p>
          <a:p>
            <a:r>
              <a:rPr lang="en-US" altLang="en-US" dirty="0"/>
              <a:t>Singing</a:t>
            </a:r>
          </a:p>
          <a:p>
            <a:r>
              <a:rPr lang="en-US" altLang="en-US" dirty="0"/>
              <a:t>Post-it notes</a:t>
            </a:r>
          </a:p>
          <a:p>
            <a:r>
              <a:rPr lang="en-US" altLang="en-US" dirty="0"/>
              <a:t>Flash cards</a:t>
            </a:r>
          </a:p>
          <a:p>
            <a:r>
              <a:rPr lang="en-US" altLang="en-US" dirty="0"/>
              <a:t>Past papers</a:t>
            </a:r>
          </a:p>
          <a:p>
            <a:endParaRPr lang="en-US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69923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C44A9-2BA8-9A3E-36A4-FF596C02E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38C6A4-D3AB-F0F0-C087-8065E081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61A88F-7B35-2A0E-9025-E067D7D3A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1786A8-AC41-5605-A38C-D07C06E34765}"/>
              </a:ext>
            </a:extLst>
          </p:cNvPr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77998-BA67-3C57-E06B-B04EC0748ECC}"/>
              </a:ext>
            </a:extLst>
          </p:cNvPr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42B5A-CB51-4D29-35E5-5F92FC2CCF6C}"/>
              </a:ext>
            </a:extLst>
          </p:cNvPr>
          <p:cNvSpPr txBox="1"/>
          <p:nvPr/>
        </p:nvSpPr>
        <p:spPr>
          <a:xfrm>
            <a:off x="476031" y="583886"/>
            <a:ext cx="11239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Remember…</a:t>
            </a:r>
          </a:p>
          <a:p>
            <a:pPr algn="ctr"/>
            <a:endParaRPr lang="en-US" sz="2400" dirty="0"/>
          </a:p>
        </p:txBody>
      </p:sp>
      <p:sp>
        <p:nvSpPr>
          <p:cNvPr id="10247" name="Rectangle 7"/>
          <p:cNvSpPr txBox="1">
            <a:spLocks noChangeArrowheads="1"/>
          </p:cNvSpPr>
          <p:nvPr/>
        </p:nvSpPr>
        <p:spPr>
          <a:xfrm>
            <a:off x="909320" y="2445200"/>
            <a:ext cx="10515600" cy="2855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Everyone is different.</a:t>
            </a:r>
          </a:p>
          <a:p>
            <a:r>
              <a:rPr lang="en-GB" altLang="en-US" dirty="0"/>
              <a:t>We all have different strengths</a:t>
            </a:r>
          </a:p>
          <a:p>
            <a:r>
              <a:rPr lang="en-GB" altLang="en-US" dirty="0"/>
              <a:t>There are many different ways to revise.</a:t>
            </a:r>
          </a:p>
          <a:p>
            <a:endParaRPr lang="en-GB" altLang="en-US" dirty="0"/>
          </a:p>
          <a:p>
            <a:pPr>
              <a:buFont typeface="Wingdings" panose="05000000000000000000" pitchFamily="2" charset="2"/>
              <a:buNone/>
            </a:pPr>
            <a:endParaRPr lang="en-GB" altLang="en-US" dirty="0"/>
          </a:p>
          <a:p>
            <a:r>
              <a:rPr lang="en-GB" altLang="en-US" dirty="0"/>
              <a:t>It is a tough time but don’t panic</a:t>
            </a:r>
          </a:p>
        </p:txBody>
      </p:sp>
    </p:spTree>
    <p:extLst>
      <p:ext uri="{BB962C8B-B14F-4D97-AF65-F5344CB8AC3E}">
        <p14:creationId xmlns:p14="http://schemas.microsoft.com/office/powerpoint/2010/main" val="2943328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866" y="704824"/>
            <a:ext cx="1141049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Careers Support </a:t>
            </a:r>
          </a:p>
          <a:p>
            <a:pPr algn="ctr"/>
            <a:r>
              <a:rPr lang="en-US" sz="2800" dirty="0"/>
              <a:t>Mock Interviews </a:t>
            </a:r>
          </a:p>
          <a:p>
            <a:pPr algn="ctr"/>
            <a:r>
              <a:rPr lang="en-US" sz="2800" dirty="0"/>
              <a:t>College / Apprenticeship applications</a:t>
            </a:r>
          </a:p>
          <a:p>
            <a:pPr algn="ctr"/>
            <a:r>
              <a:rPr lang="en-US" sz="2800" dirty="0"/>
              <a:t>Visits to colleges and Universities</a:t>
            </a:r>
          </a:p>
          <a:p>
            <a:pPr algn="ctr"/>
            <a:r>
              <a:rPr lang="en-US" sz="2800" dirty="0"/>
              <a:t>1:1 careers meetings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HARTPURY APPLICATIONS OPEN SOON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Opportunities will be available through out the Year….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Keep an eye on Go4Schools </a:t>
            </a:r>
          </a:p>
          <a:p>
            <a:pPr algn="ctr"/>
            <a:endParaRPr lang="en-US" sz="28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936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987" y="1034918"/>
            <a:ext cx="1123993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Who is who!</a:t>
            </a:r>
          </a:p>
          <a:p>
            <a:pPr algn="ctr"/>
            <a:endParaRPr lang="en-US" sz="2000" dirty="0"/>
          </a:p>
          <a:p>
            <a:pPr algn="ctr"/>
            <a:r>
              <a:rPr lang="en-US" sz="3600" dirty="0" err="1"/>
              <a:t>Mrs</a:t>
            </a:r>
            <a:r>
              <a:rPr lang="en-US" sz="3600" dirty="0"/>
              <a:t> Williams ~ Director of Studies</a:t>
            </a:r>
          </a:p>
          <a:p>
            <a:pPr algn="ctr"/>
            <a:r>
              <a:rPr lang="en-US" sz="3600" dirty="0" err="1"/>
              <a:t>Mrs</a:t>
            </a:r>
            <a:r>
              <a:rPr lang="en-US" sz="3600" dirty="0"/>
              <a:t> Morris ~ Pastoral support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Dr Fielding ~ Form Tutor</a:t>
            </a:r>
          </a:p>
          <a:p>
            <a:pPr algn="ctr"/>
            <a:r>
              <a:rPr lang="en-US" sz="3600" dirty="0" err="1"/>
              <a:t>Mr</a:t>
            </a:r>
            <a:r>
              <a:rPr lang="en-US" sz="3600" dirty="0"/>
              <a:t> Price ~ Form Tutor</a:t>
            </a:r>
          </a:p>
          <a:p>
            <a:pPr algn="ctr"/>
            <a:r>
              <a:rPr lang="en-US" sz="3600" dirty="0" err="1"/>
              <a:t>Mrs</a:t>
            </a:r>
            <a:r>
              <a:rPr lang="en-US" sz="3600" dirty="0"/>
              <a:t> Burnside ~ Form Tutor</a:t>
            </a:r>
          </a:p>
          <a:p>
            <a:pPr algn="ctr"/>
            <a:r>
              <a:rPr lang="en-US" sz="3600" dirty="0" err="1"/>
              <a:t>Mrs</a:t>
            </a:r>
            <a:r>
              <a:rPr lang="en-US" sz="3600" dirty="0"/>
              <a:t> Wilson ~ Form Tutor</a:t>
            </a:r>
          </a:p>
          <a:p>
            <a:pPr algn="ctr"/>
            <a:endParaRPr lang="en-US" sz="5400" dirty="0"/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38476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0C3C63-8736-27D7-4B38-61E80902B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C013C-1B37-E4BA-8D2B-368E4FF12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8B6572-7E0D-1E04-F939-D2AF2150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FA5B78-AA9D-AD70-DA02-9A61E2BD8235}"/>
              </a:ext>
            </a:extLst>
          </p:cNvPr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216380-78DE-C339-FF5A-F8278BD46964}"/>
              </a:ext>
            </a:extLst>
          </p:cNvPr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15F2CE-6036-7842-4531-77536F3A94D1}"/>
              </a:ext>
            </a:extLst>
          </p:cNvPr>
          <p:cNvSpPr txBox="1"/>
          <p:nvPr/>
        </p:nvSpPr>
        <p:spPr>
          <a:xfrm>
            <a:off x="303987" y="1034918"/>
            <a:ext cx="11239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Prom &amp; Hoodies</a:t>
            </a:r>
          </a:p>
          <a:p>
            <a:pPr algn="ctr"/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22BEAC-E62B-5610-7382-AE20FAD9D32B}"/>
              </a:ext>
            </a:extLst>
          </p:cNvPr>
          <p:cNvSpPr txBox="1"/>
          <p:nvPr/>
        </p:nvSpPr>
        <p:spPr>
          <a:xfrm>
            <a:off x="1778000" y="3312160"/>
            <a:ext cx="797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Prom Committee</a:t>
            </a:r>
          </a:p>
          <a:p>
            <a:pPr algn="ctr"/>
            <a:endParaRPr lang="en-GB" sz="4800" dirty="0"/>
          </a:p>
          <a:p>
            <a:pPr algn="ctr"/>
            <a:r>
              <a:rPr lang="en-GB" sz="4800" dirty="0"/>
              <a:t>£10 Challenge this term</a:t>
            </a:r>
          </a:p>
        </p:txBody>
      </p:sp>
    </p:spTree>
    <p:extLst>
      <p:ext uri="{BB962C8B-B14F-4D97-AF65-F5344CB8AC3E}">
        <p14:creationId xmlns:p14="http://schemas.microsoft.com/office/powerpoint/2010/main" val="422459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Support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987" y="1034918"/>
            <a:ext cx="1123993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Work together</a:t>
            </a:r>
          </a:p>
          <a:p>
            <a:pPr algn="ctr"/>
            <a:endParaRPr lang="en-US" sz="2400" dirty="0"/>
          </a:p>
          <a:p>
            <a:pPr algn="ctr"/>
            <a:r>
              <a:rPr lang="en-US" sz="5400" dirty="0"/>
              <a:t>We all have the same goal.</a:t>
            </a:r>
          </a:p>
          <a:p>
            <a:pPr algn="ctr"/>
            <a:r>
              <a:rPr lang="en-US" sz="5400" dirty="0"/>
              <a:t>Communication is essential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565995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9EBE1F-53BE-685D-C0CB-7FB5983F155D}"/>
              </a:ext>
            </a:extLst>
          </p:cNvPr>
          <p:cNvSpPr txBox="1"/>
          <p:nvPr/>
        </p:nvSpPr>
        <p:spPr>
          <a:xfrm>
            <a:off x="0" y="1034918"/>
            <a:ext cx="12063064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400" dirty="0">
              <a:cs typeface="Calibri"/>
            </a:endParaRPr>
          </a:p>
          <a:p>
            <a:pPr algn="ctr"/>
            <a:r>
              <a:rPr lang="en-US" sz="7200" dirty="0">
                <a:cs typeface="Calibri"/>
              </a:rPr>
              <a:t>How can you support your child?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443287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Questions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987" y="1034918"/>
            <a:ext cx="11239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?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307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263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9CC3F6-B65C-2F9C-8987-D39EF3A60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54227F-A287-6CDE-7328-8F302A1C2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4FA2C-BFB4-83E7-483E-27C2CF023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AE5D64-E1DD-2ED1-BC65-8DA88A603C1C}"/>
              </a:ext>
            </a:extLst>
          </p:cNvPr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AF8F9-4F29-AE46-C40E-E190DE9E9599}"/>
              </a:ext>
            </a:extLst>
          </p:cNvPr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4C67BA-B936-5608-5822-7A9DB265A467}"/>
              </a:ext>
            </a:extLst>
          </p:cNvPr>
          <p:cNvSpPr txBox="1"/>
          <p:nvPr/>
        </p:nvSpPr>
        <p:spPr>
          <a:xfrm>
            <a:off x="226473" y="581098"/>
            <a:ext cx="1118591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7200" dirty="0">
                <a:cs typeface="Calibri"/>
              </a:rPr>
              <a:t>Very Busy &amp; Important year!</a:t>
            </a:r>
            <a:endParaRPr lang="en-GB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F295D-E70A-C9C0-8C42-6FF7F2BEBC9D}"/>
              </a:ext>
            </a:extLst>
          </p:cNvPr>
          <p:cNvSpPr txBox="1"/>
          <p:nvPr/>
        </p:nvSpPr>
        <p:spPr>
          <a:xfrm>
            <a:off x="645439" y="1902467"/>
            <a:ext cx="52935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28 weeks of school until first GCSE exams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GCSEs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Careers events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Interviews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College </a:t>
            </a:r>
            <a:r>
              <a:rPr lang="en-US" sz="2800"/>
              <a:t>/ Apprenticeships  </a:t>
            </a:r>
            <a:r>
              <a:rPr lang="en-US" sz="2800" dirty="0"/>
              <a:t>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Prom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81C01-699C-8745-3567-252C1E6F7F66}"/>
              </a:ext>
            </a:extLst>
          </p:cNvPr>
          <p:cNvSpPr txBox="1"/>
          <p:nvPr/>
        </p:nvSpPr>
        <p:spPr>
          <a:xfrm>
            <a:off x="5301673" y="2721054"/>
            <a:ext cx="4826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endParaRPr lang="en-GB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E79BD1E-5B1F-6E5C-84C3-AAE576B0CDF2}"/>
              </a:ext>
            </a:extLst>
          </p:cNvPr>
          <p:cNvSpPr/>
          <p:nvPr/>
        </p:nvSpPr>
        <p:spPr>
          <a:xfrm>
            <a:off x="5911273" y="2092419"/>
            <a:ext cx="701963" cy="3075709"/>
          </a:xfrm>
          <a:prstGeom prst="rightBrace">
            <a:avLst>
              <a:gd name="adj1" fmla="val 8333"/>
              <a:gd name="adj2" fmla="val 5030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4759DC-E85B-FF77-7318-D1F1CA4B9222}"/>
              </a:ext>
            </a:extLst>
          </p:cNvPr>
          <p:cNvSpPr txBox="1"/>
          <p:nvPr/>
        </p:nvSpPr>
        <p:spPr>
          <a:xfrm>
            <a:off x="6585527" y="3493983"/>
            <a:ext cx="4826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endParaRPr lang="en-GB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FEDBDB-4336-3173-A0B1-37960100B23E}"/>
              </a:ext>
            </a:extLst>
          </p:cNvPr>
          <p:cNvSpPr txBox="1"/>
          <p:nvPr/>
        </p:nvSpPr>
        <p:spPr>
          <a:xfrm>
            <a:off x="8040254" y="4460242"/>
            <a:ext cx="4826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endParaRPr lang="en-GB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64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388FF-D3BB-0877-200E-36FF1FC92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042" y="1127760"/>
            <a:ext cx="11901945" cy="45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63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987" y="1034918"/>
            <a:ext cx="11239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Mock Exams</a:t>
            </a:r>
          </a:p>
          <a:p>
            <a:pPr algn="ctr"/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A16B7A-EB51-AD9E-A4E3-722B4222BA47}"/>
              </a:ext>
            </a:extLst>
          </p:cNvPr>
          <p:cNvSpPr txBox="1"/>
          <p:nvPr/>
        </p:nvSpPr>
        <p:spPr>
          <a:xfrm>
            <a:off x="1503680" y="2727689"/>
            <a:ext cx="9204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24</a:t>
            </a:r>
            <a:r>
              <a:rPr lang="en-GB" sz="4400" baseline="30000" dirty="0"/>
              <a:t>th</a:t>
            </a:r>
            <a:r>
              <a:rPr lang="en-GB" sz="4400" dirty="0"/>
              <a:t> November to 4</a:t>
            </a:r>
            <a:r>
              <a:rPr lang="en-GB" sz="4400" baseline="30000" dirty="0"/>
              <a:t>th</a:t>
            </a:r>
            <a:r>
              <a:rPr lang="en-GB" sz="4400" dirty="0"/>
              <a:t> December 2025</a:t>
            </a:r>
          </a:p>
          <a:p>
            <a:pPr algn="ctr"/>
            <a:endParaRPr lang="en-GB" sz="4400" dirty="0"/>
          </a:p>
          <a:p>
            <a:pPr algn="ctr"/>
            <a:r>
              <a:rPr lang="en-GB" sz="4400" dirty="0"/>
              <a:t>Week starting 16</a:t>
            </a:r>
            <a:r>
              <a:rPr lang="en-GB" sz="4400" baseline="30000" dirty="0"/>
              <a:t>th</a:t>
            </a:r>
            <a:r>
              <a:rPr lang="en-GB" sz="4400" dirty="0"/>
              <a:t> March 2026</a:t>
            </a:r>
          </a:p>
        </p:txBody>
      </p:sp>
    </p:spTree>
    <p:extLst>
      <p:ext uri="{BB962C8B-B14F-4D97-AF65-F5344CB8AC3E}">
        <p14:creationId xmlns:p14="http://schemas.microsoft.com/office/powerpoint/2010/main" val="1458270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1B9F34-BDDA-5E6D-6C61-00A482F3B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D287E-E0E6-AF6F-DD0D-3F02FFB5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C0419D-08B9-BBFD-5547-C88CD83F8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07995D-1F11-C35C-E349-344F27286CB5}"/>
              </a:ext>
            </a:extLst>
          </p:cNvPr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Mock Exams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C917A-612F-9995-9382-25D6AE8C2253}"/>
              </a:ext>
            </a:extLst>
          </p:cNvPr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0778F-2FEB-8FDC-1B9A-A06945442C2E}"/>
              </a:ext>
            </a:extLst>
          </p:cNvPr>
          <p:cNvSpPr txBox="1"/>
          <p:nvPr/>
        </p:nvSpPr>
        <p:spPr>
          <a:xfrm>
            <a:off x="203200" y="815168"/>
            <a:ext cx="11988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Show progress</a:t>
            </a:r>
            <a:r>
              <a:rPr lang="en-GB" sz="3200" dirty="0"/>
              <a:t> – they reveal how well you understand the content so far.</a:t>
            </a:r>
          </a:p>
          <a:p>
            <a:r>
              <a:rPr lang="en-GB" sz="3200" b="1" dirty="0"/>
              <a:t>Highlight gaps</a:t>
            </a:r>
            <a:r>
              <a:rPr lang="en-GB" sz="3200" dirty="0"/>
              <a:t> – mistakes point to areas that need revision before real exams.</a:t>
            </a:r>
          </a:p>
          <a:p>
            <a:r>
              <a:rPr lang="en-GB" sz="3200" b="1" dirty="0"/>
              <a:t>Build exam skills</a:t>
            </a:r>
            <a:r>
              <a:rPr lang="en-GB" sz="3200" dirty="0"/>
              <a:t> – you practise timing, structure, and handling pressure.</a:t>
            </a:r>
          </a:p>
          <a:p>
            <a:r>
              <a:rPr lang="en-GB" sz="3200" b="1" dirty="0"/>
              <a:t>Boost confidence</a:t>
            </a:r>
            <a:r>
              <a:rPr lang="en-GB" sz="3200" dirty="0"/>
              <a:t> – familiarising yourself with exam conditions reduces anxiety.</a:t>
            </a:r>
          </a:p>
          <a:p>
            <a:r>
              <a:rPr lang="en-GB" sz="3200" b="1" dirty="0"/>
              <a:t>Inform targets</a:t>
            </a:r>
            <a:r>
              <a:rPr lang="en-GB" sz="3200" dirty="0"/>
              <a:t> – teachers use them to set predicted grades and plan support.</a:t>
            </a:r>
          </a:p>
          <a:p>
            <a:pPr algn="ctr"/>
            <a:r>
              <a:rPr lang="en-GB" sz="3200" dirty="0"/>
              <a:t>👉 In short: </a:t>
            </a:r>
            <a:r>
              <a:rPr lang="en-GB" sz="3200" b="1" dirty="0"/>
              <a:t>Mocks are a safe practice run that prepare you to perform at your best in the real exams.</a:t>
            </a:r>
            <a:endParaRPr lang="en-GB" sz="32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763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17896E-168B-852A-9B3A-21F0D9819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3C261-4B51-39B9-7190-6D54A1735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F7EF64-E560-9F54-5EA7-A04BA3682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B85CA7-D8F8-7DEA-6431-1F21E8BDCF61}"/>
              </a:ext>
            </a:extLst>
          </p:cNvPr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39EB80-0E2D-000A-20B3-3891F9A59D23}"/>
              </a:ext>
            </a:extLst>
          </p:cNvPr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BEFC09-B3DF-3208-9AC8-78223227DC7C}"/>
              </a:ext>
            </a:extLst>
          </p:cNvPr>
          <p:cNvSpPr txBox="1"/>
          <p:nvPr/>
        </p:nvSpPr>
        <p:spPr>
          <a:xfrm>
            <a:off x="303987" y="1034918"/>
            <a:ext cx="11239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Easter Revision</a:t>
            </a:r>
          </a:p>
          <a:p>
            <a:pPr algn="ctr"/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A8ACE4-533B-B7ED-7442-63E73C379630}"/>
              </a:ext>
            </a:extLst>
          </p:cNvPr>
          <p:cNvSpPr txBox="1"/>
          <p:nvPr/>
        </p:nvSpPr>
        <p:spPr>
          <a:xfrm>
            <a:off x="1717040" y="2804160"/>
            <a:ext cx="8798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Timetable to be shared closer to the time</a:t>
            </a:r>
          </a:p>
          <a:p>
            <a:pPr algn="ctr"/>
            <a:r>
              <a:rPr lang="en-GB" sz="3200" dirty="0"/>
              <a:t>Open to all but some will be invited</a:t>
            </a:r>
          </a:p>
          <a:p>
            <a:pPr algn="ctr"/>
            <a:endParaRPr lang="en-GB" sz="3200" dirty="0"/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Preparation, Preparation, Preparation</a:t>
            </a:r>
          </a:p>
        </p:txBody>
      </p:sp>
    </p:spTree>
    <p:extLst>
      <p:ext uri="{BB962C8B-B14F-4D97-AF65-F5344CB8AC3E}">
        <p14:creationId xmlns:p14="http://schemas.microsoft.com/office/powerpoint/2010/main" val="100349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BEF1EC-3583-F473-61BD-6D758347E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243A0B-DE75-EF65-B7E7-2BD2E670D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" y="6711312"/>
            <a:ext cx="12192000" cy="134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1BB9C4-DCDE-1E1E-7103-3F1E28396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66487"/>
            <a:ext cx="12193057" cy="7643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982B9C7-A81F-D7A4-30FD-A0C4F71BED17}"/>
              </a:ext>
            </a:extLst>
          </p:cNvPr>
          <p:cNvSpPr txBox="1"/>
          <p:nvPr/>
        </p:nvSpPr>
        <p:spPr>
          <a:xfrm>
            <a:off x="-846425" y="-200495"/>
            <a:ext cx="13540762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 b="1" i="1" dirty="0">
                <a:solidFill>
                  <a:srgbClr val="FFFF00"/>
                </a:solidFill>
              </a:rPr>
              <a:t>Year 11</a:t>
            </a:r>
            <a:endParaRPr lang="en-GB" sz="6000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BE050E-42A3-0A73-419F-4FAB9D447921}"/>
              </a:ext>
            </a:extLst>
          </p:cNvPr>
          <p:cNvSpPr txBox="1"/>
          <p:nvPr/>
        </p:nvSpPr>
        <p:spPr>
          <a:xfrm>
            <a:off x="4881877" y="665586"/>
            <a:ext cx="718118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b="1" u="sng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98EEE-142A-A74D-549A-3D452EF678EE}"/>
              </a:ext>
            </a:extLst>
          </p:cNvPr>
          <p:cNvSpPr txBox="1"/>
          <p:nvPr/>
        </p:nvSpPr>
        <p:spPr>
          <a:xfrm>
            <a:off x="303987" y="1034918"/>
            <a:ext cx="11239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GCSE’s Start</a:t>
            </a:r>
          </a:p>
          <a:p>
            <a:pPr algn="ctr"/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FA2A02-B293-AD80-E5FF-555D3F2C942A}"/>
              </a:ext>
            </a:extLst>
          </p:cNvPr>
          <p:cNvSpPr txBox="1"/>
          <p:nvPr/>
        </p:nvSpPr>
        <p:spPr>
          <a:xfrm>
            <a:off x="497839" y="2535717"/>
            <a:ext cx="110460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Week starting 4</a:t>
            </a:r>
            <a:r>
              <a:rPr lang="en-GB" sz="4000" baseline="30000" dirty="0"/>
              <a:t>th</a:t>
            </a:r>
            <a:r>
              <a:rPr lang="en-GB" sz="4000" dirty="0"/>
              <a:t> May 2026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Clap out Friday 22</a:t>
            </a:r>
            <a:r>
              <a:rPr lang="en-GB" sz="4000" baseline="30000" dirty="0"/>
              <a:t>nd</a:t>
            </a:r>
            <a:r>
              <a:rPr lang="en-GB" sz="4000" dirty="0"/>
              <a:t> May 2026</a:t>
            </a:r>
          </a:p>
          <a:p>
            <a:pPr algn="ctr"/>
            <a:r>
              <a:rPr lang="en-GB" sz="4000" dirty="0"/>
              <a:t>Study Timetable starts 1</a:t>
            </a:r>
            <a:r>
              <a:rPr lang="en-GB" sz="4000" baseline="30000" dirty="0"/>
              <a:t>st</a:t>
            </a:r>
            <a:r>
              <a:rPr lang="en-GB" sz="4000" dirty="0"/>
              <a:t> June 2026</a:t>
            </a:r>
          </a:p>
        </p:txBody>
      </p:sp>
    </p:spTree>
    <p:extLst>
      <p:ext uri="{BB962C8B-B14F-4D97-AF65-F5344CB8AC3E}">
        <p14:creationId xmlns:p14="http://schemas.microsoft.com/office/powerpoint/2010/main" val="1983670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40858534B8844B1D4EB0C38EF3791" ma:contentTypeVersion="13" ma:contentTypeDescription="Create a new document." ma:contentTypeScope="" ma:versionID="e8ea87fa60b6164f072d619d19c27ad6">
  <xsd:schema xmlns:xsd="http://www.w3.org/2001/XMLSchema" xmlns:xs="http://www.w3.org/2001/XMLSchema" xmlns:p="http://schemas.microsoft.com/office/2006/metadata/properties" xmlns:ns3="e336b1ce-6bc1-4f9c-8171-9bf234b7d618" xmlns:ns4="6f894aa2-e133-424f-8a1d-4bab5a7eb838" targetNamespace="http://schemas.microsoft.com/office/2006/metadata/properties" ma:root="true" ma:fieldsID="3a8d2165350e2e21a68997e16bb058e1" ns3:_="" ns4:_="">
    <xsd:import namespace="e336b1ce-6bc1-4f9c-8171-9bf234b7d618"/>
    <xsd:import namespace="6f894aa2-e133-424f-8a1d-4bab5a7eb8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6b1ce-6bc1-4f9c-8171-9bf234b7d6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94aa2-e133-424f-8a1d-4bab5a7eb8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36b1ce-6bc1-4f9c-8171-9bf234b7d618" xsi:nil="true"/>
  </documentManagement>
</p:properties>
</file>

<file path=customXml/itemProps1.xml><?xml version="1.0" encoding="utf-8"?>
<ds:datastoreItem xmlns:ds="http://schemas.openxmlformats.org/officeDocument/2006/customXml" ds:itemID="{751511AF-DDD7-4E4D-82CC-A38DDACA73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36b1ce-6bc1-4f9c-8171-9bf234b7d618"/>
    <ds:schemaRef ds:uri="6f894aa2-e133-424f-8a1d-4bab5a7eb8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413FC27-286E-46F7-B4EF-30A7B663F5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97ECE2-B62B-43A8-853F-981CD280F18B}">
  <ds:schemaRefs>
    <ds:schemaRef ds:uri="e336b1ce-6bc1-4f9c-8171-9bf234b7d618"/>
    <ds:schemaRef ds:uri="http://purl.org/dc/elements/1.1/"/>
    <ds:schemaRef ds:uri="http://schemas.microsoft.com/office/2006/metadata/properties"/>
    <ds:schemaRef ds:uri="6f894aa2-e133-424f-8a1d-4bab5a7eb8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15895</TotalTime>
  <Words>787</Words>
  <Application>Microsoft Office PowerPoint</Application>
  <PresentationFormat>Widescreen</PresentationFormat>
  <Paragraphs>181</Paragraphs>
  <Slides>34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Canva Sans</vt:lpstr>
      <vt:lpstr>Canva Sans Bold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</vt:lpstr>
      <vt:lpstr>Don’t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Rowena Williams</dc:creator>
  <cp:lastModifiedBy>Sally Spreckley</cp:lastModifiedBy>
  <cp:revision>72</cp:revision>
  <cp:lastPrinted>2023-09-18T16:39:00Z</cp:lastPrinted>
  <dcterms:created xsi:type="dcterms:W3CDTF">2023-06-28T11:05:09Z</dcterms:created>
  <dcterms:modified xsi:type="dcterms:W3CDTF">2025-09-12T09:41:09Z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0x01010023640858534B8844B1D4EB0C38EF3791</vt:lpwstr>
  </property>
</Properties>
</file>