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9" r:id="rId2"/>
    <p:sldId id="259" r:id="rId3"/>
    <p:sldId id="300" r:id="rId4"/>
    <p:sldId id="302" r:id="rId5"/>
    <p:sldId id="303" r:id="rId6"/>
    <p:sldId id="301" r:id="rId7"/>
    <p:sldId id="296" r:id="rId8"/>
    <p:sldId id="304" r:id="rId9"/>
    <p:sldId id="281" r:id="rId10"/>
    <p:sldId id="30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8006" autoAdjust="0"/>
    <p:restoredTop sz="77059" autoAdjust="0"/>
  </p:normalViewPr>
  <p:slideViewPr>
    <p:cSldViewPr snapToGrid="0">
      <p:cViewPr varScale="1">
        <p:scale>
          <a:sx n="49" d="100"/>
          <a:sy n="49" d="100"/>
        </p:scale>
        <p:origin x="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CD8CF-3F57-49C3-B2ED-B38E6539C809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BCFBFF-9F9D-4E49-963A-3A9A5D4E1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055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CFBFF-9F9D-4E49-963A-3A9A5D4E10C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1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CFBFF-9F9D-4E49-963A-3A9A5D4E10C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813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CFBFF-9F9D-4E49-963A-3A9A5D4E10C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575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CFBFF-9F9D-4E49-963A-3A9A5D4E10C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409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CFBFF-9F9D-4E49-963A-3A9A5D4E10C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206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CFBFF-9F9D-4E49-963A-3A9A5D4E10C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818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CFBFF-9F9D-4E49-963A-3A9A5D4E10C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91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CFBFF-9F9D-4E49-963A-3A9A5D4E10C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977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CFBFF-9F9D-4E49-963A-3A9A5D4E10C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055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4957-35D2-4BCF-9984-1305FCF4485A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B822-4CD3-4E58-B257-D4F2B1991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4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4957-35D2-4BCF-9984-1305FCF4485A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B822-4CD3-4E58-B257-D4F2B1991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683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4957-35D2-4BCF-9984-1305FCF4485A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B822-4CD3-4E58-B257-D4F2B1991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074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4957-35D2-4BCF-9984-1305FCF4485A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B822-4CD3-4E58-B257-D4F2B1991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409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4957-35D2-4BCF-9984-1305FCF4485A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B822-4CD3-4E58-B257-D4F2B1991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526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4957-35D2-4BCF-9984-1305FCF4485A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B822-4CD3-4E58-B257-D4F2B1991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591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4957-35D2-4BCF-9984-1305FCF4485A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B822-4CD3-4E58-B257-D4F2B1991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544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4957-35D2-4BCF-9984-1305FCF4485A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B822-4CD3-4E58-B257-D4F2B1991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233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4957-35D2-4BCF-9984-1305FCF4485A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B822-4CD3-4E58-B257-D4F2B1991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026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4957-35D2-4BCF-9984-1305FCF4485A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B822-4CD3-4E58-B257-D4F2B1991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645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4957-35D2-4BCF-9984-1305FCF4485A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B822-4CD3-4E58-B257-D4F2B1991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39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04957-35D2-4BCF-9984-1305FCF4485A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EB822-4CD3-4E58-B257-D4F2B1991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80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mp"/><Relationship Id="rId5" Type="http://schemas.openxmlformats.org/officeDocument/2006/relationships/image" Target="../media/image3.tm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www.bbc.co.uk/bitesize/articles/z4k8bd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mp"/><Relationship Id="rId5" Type="http://schemas.openxmlformats.org/officeDocument/2006/relationships/image" Target="../media/image3.tm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mp"/><Relationship Id="rId5" Type="http://schemas.openxmlformats.org/officeDocument/2006/relationships/image" Target="../media/image3.tm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mp"/><Relationship Id="rId5" Type="http://schemas.openxmlformats.org/officeDocument/2006/relationships/image" Target="../media/image3.tm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mp"/><Relationship Id="rId5" Type="http://schemas.openxmlformats.org/officeDocument/2006/relationships/image" Target="../media/image3.tm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mp"/><Relationship Id="rId5" Type="http://schemas.openxmlformats.org/officeDocument/2006/relationships/image" Target="../media/image3.tmp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mp"/><Relationship Id="rId5" Type="http://schemas.openxmlformats.org/officeDocument/2006/relationships/image" Target="../media/image3.tmp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mp"/><Relationship Id="rId5" Type="http://schemas.openxmlformats.org/officeDocument/2006/relationships/image" Target="../media/image3.tmp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mp"/><Relationship Id="rId5" Type="http://schemas.openxmlformats.org/officeDocument/2006/relationships/image" Target="../media/image3.tmp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" y="5309129"/>
            <a:ext cx="12192000" cy="15361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66487"/>
            <a:ext cx="12193057" cy="1536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734872"/>
            <a:ext cx="12063064" cy="1440247"/>
          </a:xfrm>
        </p:spPr>
        <p:txBody>
          <a:bodyPr>
            <a:noAutofit/>
          </a:bodyPr>
          <a:lstStyle/>
          <a:p>
            <a:r>
              <a:rPr lang="en-GB" sz="2400" i="0" strike="noStrike" dirty="0" smtClean="0">
                <a:solidFill>
                  <a:srgbClr val="00457C"/>
                </a:solidFill>
                <a:effectLst/>
                <a:latin typeface="Lato"/>
              </a:rPr>
              <a:t/>
            </a:r>
            <a:br>
              <a:rPr lang="en-GB" sz="2400" i="0" strike="noStrike" dirty="0" smtClean="0">
                <a:solidFill>
                  <a:srgbClr val="00457C"/>
                </a:solidFill>
                <a:effectLst/>
                <a:latin typeface="Lato"/>
              </a:rPr>
            </a:br>
            <a:endParaRPr lang="en-GB" sz="24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68" y="5414305"/>
            <a:ext cx="5758483" cy="1247521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7571" y="5452103"/>
            <a:ext cx="4714410" cy="123563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-174171" y="168809"/>
            <a:ext cx="123661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solidFill>
                  <a:schemeClr val="bg1"/>
                </a:solidFill>
              </a:rPr>
              <a:t>Achieving Success Together</a:t>
            </a:r>
            <a:endParaRPr lang="en-GB" sz="60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2196" y="1867374"/>
            <a:ext cx="88986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i="1" dirty="0" smtClean="0"/>
              <a:t>Transition Evening – </a:t>
            </a:r>
            <a:r>
              <a:rPr lang="en-GB" sz="3600" b="1" i="1" dirty="0" smtClean="0"/>
              <a:t>4</a:t>
            </a:r>
            <a:r>
              <a:rPr lang="en-GB" sz="3600" b="1" i="1" baseline="30000" dirty="0" smtClean="0"/>
              <a:t>th</a:t>
            </a:r>
            <a:r>
              <a:rPr lang="en-GB" sz="3600" b="1" i="1" dirty="0" smtClean="0"/>
              <a:t>  </a:t>
            </a:r>
            <a:r>
              <a:rPr lang="en-GB" sz="3600" b="1" i="1" dirty="0" smtClean="0"/>
              <a:t>July</a:t>
            </a:r>
          </a:p>
          <a:p>
            <a:pPr algn="ctr"/>
            <a:endParaRPr lang="en-GB" sz="3600" b="1" i="1" dirty="0"/>
          </a:p>
          <a:p>
            <a:pPr algn="ctr"/>
            <a:r>
              <a:rPr lang="en-GB" sz="3600" b="1" i="1" dirty="0" smtClean="0"/>
              <a:t>Pastoral Support &amp; Safeguarding</a:t>
            </a:r>
            <a:endParaRPr lang="en-GB" sz="3600" b="1" i="1" dirty="0"/>
          </a:p>
        </p:txBody>
      </p:sp>
    </p:spTree>
    <p:extLst>
      <p:ext uri="{BB962C8B-B14F-4D97-AF65-F5344CB8AC3E}">
        <p14:creationId xmlns:p14="http://schemas.microsoft.com/office/powerpoint/2010/main" val="421109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" y="5309129"/>
            <a:ext cx="12192000" cy="15361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" y="-20379"/>
            <a:ext cx="12193057" cy="1536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734872"/>
            <a:ext cx="12063064" cy="1440247"/>
          </a:xfrm>
        </p:spPr>
        <p:txBody>
          <a:bodyPr>
            <a:noAutofit/>
          </a:bodyPr>
          <a:lstStyle/>
          <a:p>
            <a:r>
              <a:rPr lang="en-GB" sz="2400" i="0" strike="noStrike" dirty="0" smtClean="0">
                <a:solidFill>
                  <a:srgbClr val="00457C"/>
                </a:solidFill>
                <a:effectLst/>
                <a:latin typeface="Lato"/>
              </a:rPr>
              <a:t/>
            </a:r>
            <a:br>
              <a:rPr lang="en-GB" sz="2400" i="0" strike="noStrike" dirty="0" smtClean="0">
                <a:solidFill>
                  <a:srgbClr val="00457C"/>
                </a:solidFill>
                <a:effectLst/>
                <a:latin typeface="Lato"/>
              </a:rPr>
            </a:br>
            <a:endParaRPr lang="en-GB" sz="24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0" y="6077225"/>
            <a:ext cx="2928325" cy="634394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3778" y="6077225"/>
            <a:ext cx="2419286" cy="63408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2068" y="1595070"/>
            <a:ext cx="1136468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If in any doubt please contact the school and ask!</a:t>
            </a:r>
          </a:p>
          <a:p>
            <a:endParaRPr lang="en-US" sz="4000" b="1" dirty="0"/>
          </a:p>
          <a:p>
            <a:r>
              <a:rPr lang="en-US" sz="4000" b="1" dirty="0">
                <a:hlinkClick r:id="rId7"/>
              </a:rPr>
              <a:t>https://</a:t>
            </a:r>
            <a:r>
              <a:rPr lang="en-US" sz="4000" b="1" dirty="0" smtClean="0">
                <a:hlinkClick r:id="rId7"/>
              </a:rPr>
              <a:t>www.bbc.co.uk/bitesize/articles/z4k8bdm</a:t>
            </a:r>
            <a:endParaRPr lang="en-US" sz="4000" b="1" dirty="0" smtClean="0"/>
          </a:p>
          <a:p>
            <a:endParaRPr lang="en-US" sz="4000" b="1" dirty="0"/>
          </a:p>
          <a:p>
            <a:r>
              <a:rPr lang="en-US" sz="4000" b="1" dirty="0" smtClean="0"/>
              <a:t>01981 250224</a:t>
            </a:r>
          </a:p>
          <a:p>
            <a:r>
              <a:rPr lang="en-US" sz="4000" b="1" dirty="0"/>
              <a:t>attendance@kingstoneacademy.co.uk</a:t>
            </a:r>
            <a:endParaRPr lang="en-US" sz="4000" b="1" dirty="0" smtClean="0"/>
          </a:p>
          <a:p>
            <a:pPr algn="ctr"/>
            <a:endParaRPr lang="en-GB" sz="2800" b="1" dirty="0" smtClean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313092" y="371847"/>
            <a:ext cx="51512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 smtClean="0">
                <a:solidFill>
                  <a:schemeClr val="bg1"/>
                </a:solidFill>
              </a:rPr>
              <a:t>Questions??</a:t>
            </a:r>
            <a:endParaRPr lang="en-GB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57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" y="5309129"/>
            <a:ext cx="12192000" cy="15361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" y="-20379"/>
            <a:ext cx="12193057" cy="1536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734872"/>
            <a:ext cx="12063064" cy="1440247"/>
          </a:xfrm>
        </p:spPr>
        <p:txBody>
          <a:bodyPr>
            <a:noAutofit/>
          </a:bodyPr>
          <a:lstStyle/>
          <a:p>
            <a:r>
              <a:rPr lang="en-GB" sz="2400" i="0" strike="noStrike" dirty="0" smtClean="0">
                <a:solidFill>
                  <a:srgbClr val="00457C"/>
                </a:solidFill>
                <a:effectLst/>
                <a:latin typeface="Lato"/>
              </a:rPr>
              <a:t/>
            </a:r>
            <a:br>
              <a:rPr lang="en-GB" sz="2400" i="0" strike="noStrike" dirty="0" smtClean="0">
                <a:solidFill>
                  <a:srgbClr val="00457C"/>
                </a:solidFill>
                <a:effectLst/>
                <a:latin typeface="Lato"/>
              </a:rPr>
            </a:br>
            <a:endParaRPr lang="en-GB" sz="24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0" y="6077225"/>
            <a:ext cx="2928325" cy="634394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3778" y="6077225"/>
            <a:ext cx="2419286" cy="63408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595070"/>
            <a:ext cx="586391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</a:rPr>
              <a:t>Number 1 Priority</a:t>
            </a:r>
          </a:p>
          <a:p>
            <a:endParaRPr lang="en-GB" sz="2800" b="1" dirty="0"/>
          </a:p>
          <a:p>
            <a:r>
              <a:rPr lang="en-GB" sz="2800" b="1" dirty="0" smtClean="0"/>
              <a:t>Mrs Williams </a:t>
            </a:r>
          </a:p>
          <a:p>
            <a:r>
              <a:rPr lang="en-GB" sz="2800" b="1" dirty="0"/>
              <a:t>	</a:t>
            </a:r>
            <a:r>
              <a:rPr lang="en-GB" sz="2800" b="1" dirty="0" smtClean="0"/>
              <a:t>Designated Safeguarding lead</a:t>
            </a:r>
          </a:p>
          <a:p>
            <a:endParaRPr lang="en-US" sz="2800" b="1" dirty="0"/>
          </a:p>
          <a:p>
            <a:r>
              <a:rPr lang="en-US" sz="2800" b="1" dirty="0" err="1" smtClean="0"/>
              <a:t>Mrs</a:t>
            </a:r>
            <a:r>
              <a:rPr lang="en-US" sz="2800" b="1" dirty="0" smtClean="0"/>
              <a:t> Darcy </a:t>
            </a:r>
          </a:p>
          <a:p>
            <a:r>
              <a:rPr lang="en-US" sz="2800" b="1" dirty="0" smtClean="0"/>
              <a:t>	Deputy Safeguarding lead (Y7)</a:t>
            </a:r>
            <a:endParaRPr lang="en-GB" sz="2800" b="1" dirty="0" smtClean="0"/>
          </a:p>
          <a:p>
            <a:r>
              <a:rPr lang="en-GB" sz="2800" b="1" dirty="0" smtClean="0"/>
              <a:t> </a:t>
            </a:r>
            <a:endParaRPr lang="en-GB" sz="2800" b="1" dirty="0" smtClean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313092" y="371847"/>
            <a:ext cx="51512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 smtClean="0">
                <a:solidFill>
                  <a:schemeClr val="bg1"/>
                </a:solidFill>
              </a:rPr>
              <a:t>Safeguarding </a:t>
            </a:r>
            <a:endParaRPr lang="en-GB" sz="4800" b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92852" y="1438077"/>
            <a:ext cx="6199148" cy="3948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80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" y="5309129"/>
            <a:ext cx="12192000" cy="15361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" y="-20379"/>
            <a:ext cx="12193057" cy="1536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734872"/>
            <a:ext cx="12063064" cy="1440247"/>
          </a:xfrm>
        </p:spPr>
        <p:txBody>
          <a:bodyPr>
            <a:noAutofit/>
          </a:bodyPr>
          <a:lstStyle/>
          <a:p>
            <a:r>
              <a:rPr lang="en-GB" sz="2400" i="0" strike="noStrike" dirty="0" smtClean="0">
                <a:solidFill>
                  <a:srgbClr val="00457C"/>
                </a:solidFill>
                <a:effectLst/>
                <a:latin typeface="Lato"/>
              </a:rPr>
              <a:t/>
            </a:r>
            <a:br>
              <a:rPr lang="en-GB" sz="2400" i="0" strike="noStrike" dirty="0" smtClean="0">
                <a:solidFill>
                  <a:srgbClr val="00457C"/>
                </a:solidFill>
                <a:effectLst/>
                <a:latin typeface="Lato"/>
              </a:rPr>
            </a:br>
            <a:endParaRPr lang="en-GB" sz="24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0" y="6077225"/>
            <a:ext cx="2928325" cy="634394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3778" y="6077225"/>
            <a:ext cx="2419286" cy="63408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54908" y="1595070"/>
            <a:ext cx="586391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</a:rPr>
              <a:t>Who can students talk to?</a:t>
            </a:r>
          </a:p>
          <a:p>
            <a:endParaRPr lang="en-GB" sz="2800" b="1" dirty="0"/>
          </a:p>
          <a:p>
            <a:r>
              <a:rPr lang="en-US" sz="2800" b="1" dirty="0" smtClean="0"/>
              <a:t>Form Tutors</a:t>
            </a:r>
          </a:p>
          <a:p>
            <a:r>
              <a:rPr lang="en-US" sz="2800" b="1" dirty="0" smtClean="0"/>
              <a:t>Pastoral leader</a:t>
            </a:r>
          </a:p>
          <a:p>
            <a:r>
              <a:rPr lang="en-US" sz="2800" b="1" dirty="0" smtClean="0"/>
              <a:t>Head of Key Stage</a:t>
            </a:r>
          </a:p>
          <a:p>
            <a:r>
              <a:rPr lang="en-US" sz="2800" b="1" dirty="0" smtClean="0"/>
              <a:t>Any Member of staff</a:t>
            </a:r>
            <a:endParaRPr lang="en-GB" sz="2800" b="1" dirty="0" smtClean="0"/>
          </a:p>
          <a:p>
            <a:r>
              <a:rPr lang="en-GB" sz="2800" b="1" dirty="0" smtClean="0"/>
              <a:t> </a:t>
            </a:r>
            <a:endParaRPr lang="en-GB" sz="2800" b="1" dirty="0" smtClean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313092" y="371847"/>
            <a:ext cx="51512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 smtClean="0">
                <a:solidFill>
                  <a:schemeClr val="bg1"/>
                </a:solidFill>
              </a:rPr>
              <a:t>Safeguarding </a:t>
            </a:r>
            <a:endParaRPr lang="en-GB" sz="4800" b="1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64853" y="1803343"/>
            <a:ext cx="2198608" cy="2262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39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" y="5309129"/>
            <a:ext cx="12192000" cy="15361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" y="-20379"/>
            <a:ext cx="12193057" cy="1536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734872"/>
            <a:ext cx="12063064" cy="1440247"/>
          </a:xfrm>
        </p:spPr>
        <p:txBody>
          <a:bodyPr>
            <a:noAutofit/>
          </a:bodyPr>
          <a:lstStyle/>
          <a:p>
            <a:r>
              <a:rPr lang="en-GB" sz="2400" i="0" strike="noStrike" dirty="0" smtClean="0">
                <a:solidFill>
                  <a:srgbClr val="00457C"/>
                </a:solidFill>
                <a:effectLst/>
                <a:latin typeface="Lato"/>
              </a:rPr>
              <a:t/>
            </a:r>
            <a:br>
              <a:rPr lang="en-GB" sz="2400" i="0" strike="noStrike" dirty="0" smtClean="0">
                <a:solidFill>
                  <a:srgbClr val="00457C"/>
                </a:solidFill>
                <a:effectLst/>
                <a:latin typeface="Lato"/>
              </a:rPr>
            </a:br>
            <a:endParaRPr lang="en-GB" sz="24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0" y="6077225"/>
            <a:ext cx="2928325" cy="634394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3778" y="6077225"/>
            <a:ext cx="2419286" cy="63408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59096" y="1595070"/>
            <a:ext cx="101448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Social Media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Friendship groups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Social Media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……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Social Media</a:t>
            </a:r>
            <a:endParaRPr lang="en-GB" sz="3600" b="1" dirty="0" smtClean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313092" y="371847"/>
            <a:ext cx="51512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 smtClean="0">
                <a:solidFill>
                  <a:schemeClr val="bg1"/>
                </a:solidFill>
              </a:rPr>
              <a:t>Biggest issues!</a:t>
            </a:r>
            <a:endParaRPr lang="en-GB" sz="4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64777" y="1828800"/>
            <a:ext cx="604810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Be aware of what your child is doing online</a:t>
            </a:r>
          </a:p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Monitor online activity</a:t>
            </a:r>
          </a:p>
          <a:p>
            <a:r>
              <a:rPr lang="en-US" sz="3200" dirty="0" smtClean="0">
                <a:solidFill>
                  <a:srgbClr val="7030A0"/>
                </a:solidFill>
              </a:rPr>
              <a:t>Limit screen time</a:t>
            </a:r>
          </a:p>
          <a:p>
            <a:r>
              <a:rPr lang="en-US" sz="3200" dirty="0" smtClean="0"/>
              <a:t>Turn </a:t>
            </a:r>
            <a:r>
              <a:rPr lang="en-US" sz="3200" dirty="0" err="1" smtClean="0"/>
              <a:t>Wifi</a:t>
            </a:r>
            <a:r>
              <a:rPr lang="en-US" sz="3200" dirty="0" smtClean="0"/>
              <a:t> off at night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27791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" y="5309129"/>
            <a:ext cx="12192000" cy="15361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" y="-20379"/>
            <a:ext cx="12193057" cy="1536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734872"/>
            <a:ext cx="12063064" cy="1440247"/>
          </a:xfrm>
        </p:spPr>
        <p:txBody>
          <a:bodyPr>
            <a:noAutofit/>
          </a:bodyPr>
          <a:lstStyle/>
          <a:p>
            <a:r>
              <a:rPr lang="en-GB" sz="2400" i="0" strike="noStrike" dirty="0" smtClean="0">
                <a:solidFill>
                  <a:srgbClr val="00457C"/>
                </a:solidFill>
                <a:effectLst/>
                <a:latin typeface="Lato"/>
              </a:rPr>
              <a:t/>
            </a:r>
            <a:br>
              <a:rPr lang="en-GB" sz="2400" i="0" strike="noStrike" dirty="0" smtClean="0">
                <a:solidFill>
                  <a:srgbClr val="00457C"/>
                </a:solidFill>
                <a:effectLst/>
                <a:latin typeface="Lato"/>
              </a:rPr>
            </a:br>
            <a:endParaRPr lang="en-GB" sz="24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0" y="6077225"/>
            <a:ext cx="2928325" cy="634394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3778" y="6077225"/>
            <a:ext cx="2419286" cy="63408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54908" y="1595070"/>
            <a:ext cx="58639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 </a:t>
            </a:r>
            <a:endParaRPr lang="en-GB" sz="2800" b="1" dirty="0" smtClean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03030" y="371847"/>
            <a:ext cx="83613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 smtClean="0">
                <a:solidFill>
                  <a:schemeClr val="bg1"/>
                </a:solidFill>
              </a:rPr>
              <a:t>Safeguarding </a:t>
            </a:r>
            <a:endParaRPr lang="en-GB" sz="4800" b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29200" y="171879"/>
            <a:ext cx="6176708" cy="5905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46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" y="5309129"/>
            <a:ext cx="12192000" cy="15361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" y="-20379"/>
            <a:ext cx="12193057" cy="1536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734872"/>
            <a:ext cx="12063064" cy="1440247"/>
          </a:xfrm>
        </p:spPr>
        <p:txBody>
          <a:bodyPr>
            <a:noAutofit/>
          </a:bodyPr>
          <a:lstStyle/>
          <a:p>
            <a:r>
              <a:rPr lang="en-GB" sz="2400" i="0" strike="noStrike" dirty="0" smtClean="0">
                <a:solidFill>
                  <a:srgbClr val="00457C"/>
                </a:solidFill>
                <a:effectLst/>
                <a:latin typeface="Lato"/>
              </a:rPr>
              <a:t/>
            </a:r>
            <a:br>
              <a:rPr lang="en-GB" sz="2400" i="0" strike="noStrike" dirty="0" smtClean="0">
                <a:solidFill>
                  <a:srgbClr val="00457C"/>
                </a:solidFill>
                <a:effectLst/>
                <a:latin typeface="Lato"/>
              </a:rPr>
            </a:br>
            <a:endParaRPr lang="en-GB" sz="24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0" y="6077225"/>
            <a:ext cx="2928325" cy="634394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3778" y="6077225"/>
            <a:ext cx="2419286" cy="63408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8981" y="1595070"/>
            <a:ext cx="1014489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						</a:t>
            </a:r>
            <a:r>
              <a:rPr lang="en-US" sz="4000" b="1" dirty="0" smtClean="0"/>
              <a:t>	Head </a:t>
            </a:r>
            <a:r>
              <a:rPr lang="en-US" sz="4000" b="1" dirty="0"/>
              <a:t>Teacher</a:t>
            </a:r>
          </a:p>
          <a:p>
            <a:r>
              <a:rPr lang="en-US" sz="4000" b="1" dirty="0" smtClean="0"/>
              <a:t>				Assistant </a:t>
            </a:r>
            <a:r>
              <a:rPr lang="en-US" sz="4000" b="1" dirty="0"/>
              <a:t>Head Teacher</a:t>
            </a:r>
          </a:p>
          <a:p>
            <a:r>
              <a:rPr lang="en-US" sz="4000" b="1" dirty="0" smtClean="0"/>
              <a:t>		Director of Studies</a:t>
            </a:r>
            <a:endParaRPr lang="en-US" sz="4000" b="1" dirty="0"/>
          </a:p>
          <a:p>
            <a:r>
              <a:rPr lang="en-US" sz="4000" b="1" dirty="0" smtClean="0"/>
              <a:t>	Pastoral </a:t>
            </a:r>
            <a:r>
              <a:rPr lang="en-US" sz="4000" b="1" dirty="0"/>
              <a:t>Lead</a:t>
            </a:r>
          </a:p>
          <a:p>
            <a:r>
              <a:rPr lang="en-US" sz="4000" b="1" dirty="0" smtClean="0"/>
              <a:t>Form Tutor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		</a:t>
            </a:r>
            <a:r>
              <a:rPr lang="en-US" sz="4000" b="1" dirty="0" smtClean="0">
                <a:solidFill>
                  <a:srgbClr val="FF0000"/>
                </a:solidFill>
              </a:rPr>
              <a:t>									</a:t>
            </a:r>
            <a:endParaRPr lang="en-GB" sz="2800" b="1" dirty="0" smtClean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313092" y="371847"/>
            <a:ext cx="51512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 smtClean="0">
                <a:solidFill>
                  <a:schemeClr val="bg1"/>
                </a:solidFill>
              </a:rPr>
              <a:t>Pastoral Team </a:t>
            </a:r>
            <a:endParaRPr lang="en-GB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93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" y="5309129"/>
            <a:ext cx="12192000" cy="15361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66487"/>
            <a:ext cx="12193057" cy="1536325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0" y="6077225"/>
            <a:ext cx="2928325" cy="634394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3778" y="6077225"/>
            <a:ext cx="2419286" cy="634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1820" y="218568"/>
            <a:ext cx="5215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Pastoral Support </a:t>
            </a:r>
            <a:endParaRPr lang="en-GB" sz="36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60761" y="151848"/>
            <a:ext cx="54224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</a:rPr>
              <a:t>Access to in school and outside of school support services.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1820" y="1499195"/>
            <a:ext cx="115265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 smtClean="0"/>
              <a:t>Appointments with </a:t>
            </a:r>
            <a:r>
              <a:rPr lang="en-US" sz="2400" b="1" dirty="0" smtClean="0"/>
              <a:t>Form tutors / </a:t>
            </a:r>
            <a:r>
              <a:rPr lang="en-US" sz="2400" b="1" dirty="0" smtClean="0"/>
              <a:t>Pastoral </a:t>
            </a:r>
            <a:r>
              <a:rPr lang="en-US" sz="2400" b="1" dirty="0" smtClean="0"/>
              <a:t>Leads / </a:t>
            </a:r>
            <a:r>
              <a:rPr lang="en-US" sz="2400" b="1" dirty="0" smtClean="0"/>
              <a:t>DOS</a:t>
            </a:r>
            <a:endParaRPr lang="en-GB" sz="24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 smtClean="0"/>
              <a:t>The HUB (Helping you belong) - quiet space for intervention and support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 smtClean="0"/>
              <a:t>CLD Trust (counselling/learning/development) </a:t>
            </a:r>
            <a:endParaRPr lang="en-GB" sz="24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 smtClean="0"/>
              <a:t>School </a:t>
            </a:r>
            <a:r>
              <a:rPr lang="en-GB" sz="2400" b="1" dirty="0" smtClean="0"/>
              <a:t>Nursing </a:t>
            </a:r>
            <a:endParaRPr lang="en-GB" sz="24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 smtClean="0"/>
              <a:t>ELSA </a:t>
            </a:r>
            <a:r>
              <a:rPr lang="en-GB" sz="2400" b="1" dirty="0" smtClean="0"/>
              <a:t>(emotional literacy support assistant)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 smtClean="0"/>
              <a:t>Strong young minds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 smtClean="0"/>
              <a:t>HOPE services (linked to Hospice)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 smtClean="0"/>
              <a:t>No wrong door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 smtClean="0"/>
              <a:t>WEST: CAMHS team for low level emotional support </a:t>
            </a:r>
            <a:endParaRPr lang="en-GB" sz="24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 smtClean="0"/>
              <a:t>Thrive</a:t>
            </a:r>
            <a:endParaRPr lang="en-GB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78983" y="5403999"/>
            <a:ext cx="2100742" cy="11732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07674" y="5403999"/>
            <a:ext cx="1842612" cy="1173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05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" y="5309129"/>
            <a:ext cx="12192000" cy="15361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" y="-20379"/>
            <a:ext cx="12193057" cy="1536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734872"/>
            <a:ext cx="12063064" cy="1440247"/>
          </a:xfrm>
        </p:spPr>
        <p:txBody>
          <a:bodyPr>
            <a:noAutofit/>
          </a:bodyPr>
          <a:lstStyle/>
          <a:p>
            <a:r>
              <a:rPr lang="en-GB" sz="2400" i="0" strike="noStrike" dirty="0" smtClean="0">
                <a:solidFill>
                  <a:srgbClr val="00457C"/>
                </a:solidFill>
                <a:effectLst/>
                <a:latin typeface="Lato"/>
              </a:rPr>
              <a:t/>
            </a:r>
            <a:br>
              <a:rPr lang="en-GB" sz="2400" i="0" strike="noStrike" dirty="0" smtClean="0">
                <a:solidFill>
                  <a:srgbClr val="00457C"/>
                </a:solidFill>
                <a:effectLst/>
                <a:latin typeface="Lato"/>
              </a:rPr>
            </a:br>
            <a:endParaRPr lang="en-GB" sz="24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0" y="6077225"/>
            <a:ext cx="2928325" cy="634394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3778" y="6077225"/>
            <a:ext cx="2419286" cy="63408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2068" y="1595070"/>
            <a:ext cx="1136468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Strive for 100% attendance</a:t>
            </a:r>
          </a:p>
          <a:p>
            <a:endParaRPr lang="en-US" sz="4000" b="1" dirty="0" smtClean="0"/>
          </a:p>
          <a:p>
            <a:r>
              <a:rPr lang="en-US" sz="4000" b="1" dirty="0" smtClean="0"/>
              <a:t>before 8.30am </a:t>
            </a:r>
          </a:p>
          <a:p>
            <a:r>
              <a:rPr lang="en-US" sz="4000" b="1" dirty="0" smtClean="0"/>
              <a:t>01981 250224</a:t>
            </a:r>
          </a:p>
          <a:p>
            <a:r>
              <a:rPr lang="en-US" sz="4000" b="1" dirty="0"/>
              <a:t>attendance@kingstoneacademy.co.uk</a:t>
            </a:r>
            <a:endParaRPr lang="en-US" sz="4000" b="1" dirty="0" smtClean="0"/>
          </a:p>
          <a:p>
            <a:pPr algn="ctr"/>
            <a:endParaRPr lang="en-GB" sz="2800" b="1" dirty="0" smtClean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r>
              <a:rPr lang="en-US" b="1" dirty="0"/>
              <a:t>phone or email school 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313092" y="371847"/>
            <a:ext cx="51512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 smtClean="0">
                <a:solidFill>
                  <a:schemeClr val="bg1"/>
                </a:solidFill>
              </a:rPr>
              <a:t>Attendance</a:t>
            </a:r>
            <a:endParaRPr lang="en-GB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82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" y="5309129"/>
            <a:ext cx="12192000" cy="15361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66487"/>
            <a:ext cx="12193057" cy="1536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734872"/>
            <a:ext cx="12063064" cy="1440247"/>
          </a:xfrm>
        </p:spPr>
        <p:txBody>
          <a:bodyPr>
            <a:noAutofit/>
          </a:bodyPr>
          <a:lstStyle/>
          <a:p>
            <a:r>
              <a:rPr lang="en-GB" sz="2400" i="0" strike="noStrike" dirty="0" smtClean="0">
                <a:solidFill>
                  <a:srgbClr val="00457C"/>
                </a:solidFill>
                <a:effectLst/>
                <a:latin typeface="Lato"/>
              </a:rPr>
              <a:t/>
            </a:r>
            <a:br>
              <a:rPr lang="en-GB" sz="2400" i="0" strike="noStrike" dirty="0" smtClean="0">
                <a:solidFill>
                  <a:srgbClr val="00457C"/>
                </a:solidFill>
                <a:effectLst/>
                <a:latin typeface="Lato"/>
              </a:rPr>
            </a:br>
            <a:endParaRPr lang="en-GB" sz="24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68" y="5414305"/>
            <a:ext cx="5758483" cy="1247521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7571" y="5452103"/>
            <a:ext cx="4714410" cy="123563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-174171" y="168809"/>
            <a:ext cx="123661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</a:rPr>
              <a:t>Achieving Success Together</a:t>
            </a:r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2437" y="1575014"/>
            <a:ext cx="113066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 smtClean="0"/>
              <a:t>Be prepared for the next step in your child’s learning journey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 smtClean="0"/>
              <a:t>Talk it through and cultivate a relaxed attitude to change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 smtClean="0"/>
              <a:t>Get all the equipment ready ahead of the first day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 smtClean="0"/>
              <a:t>Encourage </a:t>
            </a:r>
            <a:r>
              <a:rPr lang="en-GB" sz="2800" b="1" dirty="0" smtClean="0"/>
              <a:t>independence and build confidence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 smtClean="0"/>
              <a:t>Emphasise the importance of friendship e.g. body language, try new clubs, step out of your comfort zone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 smtClean="0"/>
              <a:t>Book an appointment with your form tutor, </a:t>
            </a:r>
            <a:r>
              <a:rPr lang="en-GB" sz="2800" b="1" dirty="0" smtClean="0"/>
              <a:t>Pastoral Lead or DOS</a:t>
            </a:r>
            <a:endParaRPr lang="en-GB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b="1" dirty="0" smtClean="0"/>
          </a:p>
          <a:p>
            <a:endParaRPr lang="en-GB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24618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12073</TotalTime>
  <Words>261</Words>
  <Application>Microsoft Office PowerPoint</Application>
  <PresentationFormat>Widescreen</PresentationFormat>
  <Paragraphs>109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Lato</vt:lpstr>
      <vt:lpstr>Office Theme</vt:lpstr>
      <vt:lpstr> </vt:lpstr>
      <vt:lpstr> </vt:lpstr>
      <vt:lpstr> </vt:lpstr>
      <vt:lpstr> </vt:lpstr>
      <vt:lpstr> </vt:lpstr>
      <vt:lpstr> </vt:lpstr>
      <vt:lpstr>PowerPoint Presentation</vt:lpstr>
      <vt:lpstr> </vt:lpstr>
      <vt:lpstr> </vt:lpstr>
      <vt:lpstr> </vt:lpstr>
    </vt:vector>
  </TitlesOfParts>
  <Company>Kingstone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was wonderful to see our year 11 students coming in to collect their GCSE results. The school has again achieved exc</dc:title>
  <dc:creator>dcook</dc:creator>
  <cp:lastModifiedBy>Rowena Williams</cp:lastModifiedBy>
  <cp:revision>168</cp:revision>
  <dcterms:created xsi:type="dcterms:W3CDTF">2020-09-15T08:39:22Z</dcterms:created>
  <dcterms:modified xsi:type="dcterms:W3CDTF">2024-07-04T06:48:43Z</dcterms:modified>
</cp:coreProperties>
</file>