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5" d="100"/>
          <a:sy n="65" d="100"/>
        </p:scale>
        <p:origin x="33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A862-7DC2-4D21-9918-18B5D5A24624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92B4-645B-4FA4-9D46-BCC742498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89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A862-7DC2-4D21-9918-18B5D5A24624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92B4-645B-4FA4-9D46-BCC742498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265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A862-7DC2-4D21-9918-18B5D5A24624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92B4-645B-4FA4-9D46-BCC742498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343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A862-7DC2-4D21-9918-18B5D5A24624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92B4-645B-4FA4-9D46-BCC742498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53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A862-7DC2-4D21-9918-18B5D5A24624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92B4-645B-4FA4-9D46-BCC742498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72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A862-7DC2-4D21-9918-18B5D5A24624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92B4-645B-4FA4-9D46-BCC742498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392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A862-7DC2-4D21-9918-18B5D5A24624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92B4-645B-4FA4-9D46-BCC742498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92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A862-7DC2-4D21-9918-18B5D5A24624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92B4-645B-4FA4-9D46-BCC742498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17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A862-7DC2-4D21-9918-18B5D5A24624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92B4-645B-4FA4-9D46-BCC742498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01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A862-7DC2-4D21-9918-18B5D5A24624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92B4-645B-4FA4-9D46-BCC742498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98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A862-7DC2-4D21-9918-18B5D5A24624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92B4-645B-4FA4-9D46-BCC742498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547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8A862-7DC2-4D21-9918-18B5D5A24624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592B4-645B-4FA4-9D46-BCC742498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79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117" Type="http://schemas.openxmlformats.org/officeDocument/2006/relationships/image" Target="../media/image97.png"/><Relationship Id="rId21" Type="http://schemas.openxmlformats.org/officeDocument/2006/relationships/image" Target="../media/image16.png"/><Relationship Id="rId42" Type="http://schemas.openxmlformats.org/officeDocument/2006/relationships/image" Target="../media/image34.jpeg"/><Relationship Id="rId47" Type="http://schemas.microsoft.com/office/2007/relationships/hdphoto" Target="../media/hdphoto7.wdp"/><Relationship Id="rId63" Type="http://schemas.openxmlformats.org/officeDocument/2006/relationships/hyperlink" Target="https://www.google.co.uk/url?sa=i&amp;url=https://www.shutterstock.com/search/vitamins%2Bminerals%2Bicon&amp;psig=AOvVaw3RMk5VVTD8Ju5yD5SY33mw&amp;ust=1588712182239000&amp;source=images&amp;cd=vfe&amp;ved=0CAIQjRxqFwoTCJC0h6yMm-kCFQAAAAAdAAAAABAJ" TargetMode="External"/><Relationship Id="rId68" Type="http://schemas.openxmlformats.org/officeDocument/2006/relationships/image" Target="../media/image56.png"/><Relationship Id="rId84" Type="http://schemas.openxmlformats.org/officeDocument/2006/relationships/image" Target="../media/image70.png"/><Relationship Id="rId89" Type="http://schemas.openxmlformats.org/officeDocument/2006/relationships/image" Target="../media/image75.png"/><Relationship Id="rId112" Type="http://schemas.openxmlformats.org/officeDocument/2006/relationships/image" Target="../media/image93.png"/><Relationship Id="rId16" Type="http://schemas.openxmlformats.org/officeDocument/2006/relationships/image" Target="../media/image11.jpeg"/><Relationship Id="rId107" Type="http://schemas.microsoft.com/office/2007/relationships/hdphoto" Target="../media/hdphoto15.wdp"/><Relationship Id="rId11" Type="http://schemas.openxmlformats.org/officeDocument/2006/relationships/image" Target="../media/image7.png"/><Relationship Id="rId32" Type="http://schemas.openxmlformats.org/officeDocument/2006/relationships/image" Target="../media/image25.jpeg"/><Relationship Id="rId37" Type="http://schemas.openxmlformats.org/officeDocument/2006/relationships/image" Target="../media/image30.png"/><Relationship Id="rId53" Type="http://schemas.openxmlformats.org/officeDocument/2006/relationships/image" Target="../media/image43.png"/><Relationship Id="rId58" Type="http://schemas.openxmlformats.org/officeDocument/2006/relationships/image" Target="../media/image47.jpeg"/><Relationship Id="rId74" Type="http://schemas.openxmlformats.org/officeDocument/2006/relationships/image" Target="../media/image61.png"/><Relationship Id="rId79" Type="http://schemas.openxmlformats.org/officeDocument/2006/relationships/image" Target="../media/image66.jpeg"/><Relationship Id="rId102" Type="http://schemas.openxmlformats.org/officeDocument/2006/relationships/image" Target="../media/image86.png"/><Relationship Id="rId123" Type="http://schemas.openxmlformats.org/officeDocument/2006/relationships/image" Target="../media/image103.jpeg"/><Relationship Id="rId5" Type="http://schemas.openxmlformats.org/officeDocument/2006/relationships/image" Target="../media/image3.png"/><Relationship Id="rId61" Type="http://schemas.openxmlformats.org/officeDocument/2006/relationships/image" Target="../media/image50.jpeg"/><Relationship Id="rId82" Type="http://schemas.openxmlformats.org/officeDocument/2006/relationships/image" Target="../media/image68.jpeg"/><Relationship Id="rId90" Type="http://schemas.openxmlformats.org/officeDocument/2006/relationships/image" Target="../media/image76.png"/><Relationship Id="rId95" Type="http://schemas.openxmlformats.org/officeDocument/2006/relationships/image" Target="../media/image80.png"/><Relationship Id="rId19" Type="http://schemas.openxmlformats.org/officeDocument/2006/relationships/image" Target="../media/image14.jpeg"/><Relationship Id="rId14" Type="http://schemas.openxmlformats.org/officeDocument/2006/relationships/image" Target="../media/image9.jpeg"/><Relationship Id="rId22" Type="http://schemas.openxmlformats.org/officeDocument/2006/relationships/image" Target="../media/image17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8.png"/><Relationship Id="rId43" Type="http://schemas.openxmlformats.org/officeDocument/2006/relationships/image" Target="../media/image35.png"/><Relationship Id="rId48" Type="http://schemas.openxmlformats.org/officeDocument/2006/relationships/image" Target="../media/image38.png"/><Relationship Id="rId56" Type="http://schemas.microsoft.com/office/2007/relationships/hdphoto" Target="../media/hdphoto8.wdp"/><Relationship Id="rId64" Type="http://schemas.openxmlformats.org/officeDocument/2006/relationships/image" Target="../media/image52.png"/><Relationship Id="rId69" Type="http://schemas.microsoft.com/office/2007/relationships/hdphoto" Target="../media/hdphoto9.wdp"/><Relationship Id="rId77" Type="http://schemas.openxmlformats.org/officeDocument/2006/relationships/image" Target="../media/image64.jpeg"/><Relationship Id="rId100" Type="http://schemas.microsoft.com/office/2007/relationships/hdphoto" Target="../media/hdphoto12.wdp"/><Relationship Id="rId105" Type="http://schemas.microsoft.com/office/2007/relationships/hdphoto" Target="../media/hdphoto14.wdp"/><Relationship Id="rId113" Type="http://schemas.microsoft.com/office/2007/relationships/hdphoto" Target="../media/hdphoto16.wdp"/><Relationship Id="rId118" Type="http://schemas.openxmlformats.org/officeDocument/2006/relationships/image" Target="../media/image98.png"/><Relationship Id="rId8" Type="http://schemas.openxmlformats.org/officeDocument/2006/relationships/image" Target="../media/image5.png"/><Relationship Id="rId51" Type="http://schemas.openxmlformats.org/officeDocument/2006/relationships/image" Target="../media/image41.jpeg"/><Relationship Id="rId72" Type="http://schemas.openxmlformats.org/officeDocument/2006/relationships/image" Target="../media/image59.jpeg"/><Relationship Id="rId80" Type="http://schemas.openxmlformats.org/officeDocument/2006/relationships/image" Target="../media/image67.png"/><Relationship Id="rId85" Type="http://schemas.openxmlformats.org/officeDocument/2006/relationships/image" Target="../media/image71.jpg"/><Relationship Id="rId93" Type="http://schemas.microsoft.com/office/2007/relationships/hdphoto" Target="../media/hdphoto11.wdp"/><Relationship Id="rId98" Type="http://schemas.openxmlformats.org/officeDocument/2006/relationships/image" Target="../media/image83.png"/><Relationship Id="rId121" Type="http://schemas.openxmlformats.org/officeDocument/2006/relationships/image" Target="../media/image101.jpeg"/><Relationship Id="rId3" Type="http://schemas.openxmlformats.org/officeDocument/2006/relationships/image" Target="../media/image2.png"/><Relationship Id="rId12" Type="http://schemas.microsoft.com/office/2007/relationships/hdphoto" Target="../media/hdphoto4.wdp"/><Relationship Id="rId17" Type="http://schemas.openxmlformats.org/officeDocument/2006/relationships/image" Target="../media/image12.png"/><Relationship Id="rId25" Type="http://schemas.openxmlformats.org/officeDocument/2006/relationships/image" Target="../media/image19.png"/><Relationship Id="rId33" Type="http://schemas.openxmlformats.org/officeDocument/2006/relationships/image" Target="../media/image26.png"/><Relationship Id="rId38" Type="http://schemas.openxmlformats.org/officeDocument/2006/relationships/image" Target="../media/image31.png"/><Relationship Id="rId46" Type="http://schemas.openxmlformats.org/officeDocument/2006/relationships/image" Target="../media/image37.png"/><Relationship Id="rId59" Type="http://schemas.openxmlformats.org/officeDocument/2006/relationships/image" Target="../media/image48.jpeg"/><Relationship Id="rId67" Type="http://schemas.openxmlformats.org/officeDocument/2006/relationships/image" Target="../media/image55.jpeg"/><Relationship Id="rId103" Type="http://schemas.microsoft.com/office/2007/relationships/hdphoto" Target="../media/hdphoto13.wdp"/><Relationship Id="rId108" Type="http://schemas.openxmlformats.org/officeDocument/2006/relationships/image" Target="../media/image89.png"/><Relationship Id="rId116" Type="http://schemas.openxmlformats.org/officeDocument/2006/relationships/image" Target="../media/image96.png"/><Relationship Id="rId124" Type="http://schemas.openxmlformats.org/officeDocument/2006/relationships/image" Target="../media/image104.png"/><Relationship Id="rId20" Type="http://schemas.openxmlformats.org/officeDocument/2006/relationships/image" Target="../media/image15.gif"/><Relationship Id="rId41" Type="http://schemas.openxmlformats.org/officeDocument/2006/relationships/hyperlink" Target="https://www.google.co.uk/url?sa=i&amp;url=https://www.shutterstock.com/search/vegan%2Bicon&amp;psig=AOvVaw3rfk-i8pGZViPM20lDrqVx&amp;ust=1588609755455000&amp;source=images&amp;cd=vfe&amp;ved=0CAIQjRxqFwoTCPjFodOOmOkCFQAAAAAdAAAAABAE" TargetMode="External"/><Relationship Id="rId54" Type="http://schemas.openxmlformats.org/officeDocument/2006/relationships/image" Target="../media/image44.png"/><Relationship Id="rId62" Type="http://schemas.openxmlformats.org/officeDocument/2006/relationships/image" Target="../media/image51.jpeg"/><Relationship Id="rId70" Type="http://schemas.openxmlformats.org/officeDocument/2006/relationships/image" Target="../media/image57.png"/><Relationship Id="rId75" Type="http://schemas.openxmlformats.org/officeDocument/2006/relationships/image" Target="../media/image62.jpeg"/><Relationship Id="rId83" Type="http://schemas.openxmlformats.org/officeDocument/2006/relationships/image" Target="../media/image69.jpeg"/><Relationship Id="rId88" Type="http://schemas.openxmlformats.org/officeDocument/2006/relationships/image" Target="../media/image74.png"/><Relationship Id="rId91" Type="http://schemas.openxmlformats.org/officeDocument/2006/relationships/image" Target="../media/image77.png"/><Relationship Id="rId96" Type="http://schemas.openxmlformats.org/officeDocument/2006/relationships/image" Target="../media/image81.png"/><Relationship Id="rId111" Type="http://schemas.openxmlformats.org/officeDocument/2006/relationships/image" Target="../media/image92.jp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5" Type="http://schemas.openxmlformats.org/officeDocument/2006/relationships/image" Target="../media/image10.png"/><Relationship Id="rId23" Type="http://schemas.microsoft.com/office/2007/relationships/hdphoto" Target="../media/hdphoto5.wdp"/><Relationship Id="rId28" Type="http://schemas.openxmlformats.org/officeDocument/2006/relationships/image" Target="../media/image22.png"/><Relationship Id="rId36" Type="http://schemas.openxmlformats.org/officeDocument/2006/relationships/image" Target="../media/image29.jpeg"/><Relationship Id="rId49" Type="http://schemas.openxmlformats.org/officeDocument/2006/relationships/image" Target="../media/image39.jpeg"/><Relationship Id="rId57" Type="http://schemas.openxmlformats.org/officeDocument/2006/relationships/image" Target="../media/image46.jpeg"/><Relationship Id="rId106" Type="http://schemas.openxmlformats.org/officeDocument/2006/relationships/image" Target="../media/image88.png"/><Relationship Id="rId114" Type="http://schemas.openxmlformats.org/officeDocument/2006/relationships/image" Target="../media/image94.png"/><Relationship Id="rId119" Type="http://schemas.openxmlformats.org/officeDocument/2006/relationships/image" Target="../media/image99.png"/><Relationship Id="rId10" Type="http://schemas.microsoft.com/office/2007/relationships/hdphoto" Target="../media/hdphoto3.wdp"/><Relationship Id="rId31" Type="http://schemas.openxmlformats.org/officeDocument/2006/relationships/hyperlink" Target="https://www.google.co.uk/url?sa=i&amp;url=https://www.shutterstock.com/search/food%2Bchoice&amp;psig=AOvVaw1p9Fw11VqKUPNv48HFV42u&amp;ust=1588612084453000&amp;source=images&amp;cd=vfe&amp;ved=0CAIQjRxqFwoTCMjzwaqXmOkCFQAAAAAdAAAAABAD" TargetMode="External"/><Relationship Id="rId44" Type="http://schemas.openxmlformats.org/officeDocument/2006/relationships/image" Target="../media/image36.png"/><Relationship Id="rId52" Type="http://schemas.openxmlformats.org/officeDocument/2006/relationships/image" Target="../media/image42.png"/><Relationship Id="rId60" Type="http://schemas.openxmlformats.org/officeDocument/2006/relationships/image" Target="../media/image49.jpeg"/><Relationship Id="rId65" Type="http://schemas.openxmlformats.org/officeDocument/2006/relationships/image" Target="../media/image53.jpeg"/><Relationship Id="rId73" Type="http://schemas.openxmlformats.org/officeDocument/2006/relationships/image" Target="../media/image60.png"/><Relationship Id="rId78" Type="http://schemas.openxmlformats.org/officeDocument/2006/relationships/image" Target="../media/image65.jpeg"/><Relationship Id="rId81" Type="http://schemas.microsoft.com/office/2007/relationships/hdphoto" Target="../media/hdphoto10.wdp"/><Relationship Id="rId86" Type="http://schemas.openxmlformats.org/officeDocument/2006/relationships/image" Target="../media/image72.jpeg"/><Relationship Id="rId94" Type="http://schemas.openxmlformats.org/officeDocument/2006/relationships/image" Target="../media/image79.png"/><Relationship Id="rId99" Type="http://schemas.openxmlformats.org/officeDocument/2006/relationships/image" Target="../media/image84.png"/><Relationship Id="rId101" Type="http://schemas.openxmlformats.org/officeDocument/2006/relationships/image" Target="../media/image85.png"/><Relationship Id="rId122" Type="http://schemas.openxmlformats.org/officeDocument/2006/relationships/image" Target="../media/image102.jpe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3" Type="http://schemas.openxmlformats.org/officeDocument/2006/relationships/image" Target="../media/image8.png"/><Relationship Id="rId18" Type="http://schemas.openxmlformats.org/officeDocument/2006/relationships/image" Target="../media/image13.jpeg"/><Relationship Id="rId39" Type="http://schemas.openxmlformats.org/officeDocument/2006/relationships/image" Target="../media/image32.png"/><Relationship Id="rId109" Type="http://schemas.openxmlformats.org/officeDocument/2006/relationships/image" Target="../media/image90.jpeg"/><Relationship Id="rId34" Type="http://schemas.openxmlformats.org/officeDocument/2006/relationships/image" Target="../media/image27.jpg"/><Relationship Id="rId50" Type="http://schemas.openxmlformats.org/officeDocument/2006/relationships/image" Target="../media/image40.jpeg"/><Relationship Id="rId55" Type="http://schemas.openxmlformats.org/officeDocument/2006/relationships/image" Target="../media/image45.png"/><Relationship Id="rId76" Type="http://schemas.openxmlformats.org/officeDocument/2006/relationships/image" Target="../media/image63.png"/><Relationship Id="rId97" Type="http://schemas.openxmlformats.org/officeDocument/2006/relationships/image" Target="../media/image82.png"/><Relationship Id="rId104" Type="http://schemas.openxmlformats.org/officeDocument/2006/relationships/image" Target="../media/image87.png"/><Relationship Id="rId120" Type="http://schemas.openxmlformats.org/officeDocument/2006/relationships/image" Target="../media/image100.png"/><Relationship Id="rId7" Type="http://schemas.openxmlformats.org/officeDocument/2006/relationships/image" Target="../media/image4.png"/><Relationship Id="rId71" Type="http://schemas.openxmlformats.org/officeDocument/2006/relationships/image" Target="../media/image58.png"/><Relationship Id="rId92" Type="http://schemas.openxmlformats.org/officeDocument/2006/relationships/image" Target="../media/image78.png"/><Relationship Id="rId2" Type="http://schemas.openxmlformats.org/officeDocument/2006/relationships/image" Target="../media/image1.jpeg"/><Relationship Id="rId29" Type="http://schemas.openxmlformats.org/officeDocument/2006/relationships/image" Target="../media/image23.jpeg"/><Relationship Id="rId24" Type="http://schemas.openxmlformats.org/officeDocument/2006/relationships/image" Target="../media/image18.png"/><Relationship Id="rId40" Type="http://schemas.openxmlformats.org/officeDocument/2006/relationships/image" Target="../media/image33.png"/><Relationship Id="rId45" Type="http://schemas.microsoft.com/office/2007/relationships/hdphoto" Target="../media/hdphoto6.wdp"/><Relationship Id="rId66" Type="http://schemas.openxmlformats.org/officeDocument/2006/relationships/image" Target="../media/image54.jpeg"/><Relationship Id="rId87" Type="http://schemas.openxmlformats.org/officeDocument/2006/relationships/image" Target="../media/image73.png"/><Relationship Id="rId110" Type="http://schemas.openxmlformats.org/officeDocument/2006/relationships/image" Target="../media/image91.jpeg"/><Relationship Id="rId115" Type="http://schemas.openxmlformats.org/officeDocument/2006/relationships/image" Target="../media/image9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Arrow: Circular 224">
            <a:extLst>
              <a:ext uri="{FF2B5EF4-FFF2-40B4-BE49-F238E27FC236}">
                <a16:creationId xmlns:a16="http://schemas.microsoft.com/office/drawing/2014/main" id="{1F5D48C1-85B2-4C87-ACAB-169272CA40E6}"/>
              </a:ext>
            </a:extLst>
          </p:cNvPr>
          <p:cNvSpPr/>
          <p:nvPr/>
        </p:nvSpPr>
        <p:spPr>
          <a:xfrm rot="382400" flipV="1">
            <a:off x="4648125" y="1555217"/>
            <a:ext cx="2522318" cy="2178711"/>
          </a:xfrm>
          <a:prstGeom prst="circularArrow">
            <a:avLst>
              <a:gd name="adj1" fmla="val 11084"/>
              <a:gd name="adj2" fmla="val 1142319"/>
              <a:gd name="adj3" fmla="val 18661127"/>
              <a:gd name="adj4" fmla="val 13096956"/>
              <a:gd name="adj5" fmla="val 12225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4">
              <a:solidFill>
                <a:schemeClr val="tx1"/>
              </a:solidFill>
            </a:endParaRPr>
          </a:p>
        </p:txBody>
      </p:sp>
      <p:cxnSp>
        <p:nvCxnSpPr>
          <p:cNvPr id="741" name="Straight Connector 740"/>
          <p:cNvCxnSpPr>
            <a:cxnSpLocks/>
          </p:cNvCxnSpPr>
          <p:nvPr/>
        </p:nvCxnSpPr>
        <p:spPr>
          <a:xfrm>
            <a:off x="69947" y="8324124"/>
            <a:ext cx="4924805" cy="15609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39" name="Straight Connector 738"/>
          <p:cNvCxnSpPr>
            <a:cxnSpLocks/>
            <a:stCxn id="191" idx="1"/>
          </p:cNvCxnSpPr>
          <p:nvPr/>
        </p:nvCxnSpPr>
        <p:spPr>
          <a:xfrm flipV="1">
            <a:off x="1678702" y="6737223"/>
            <a:ext cx="5131564" cy="786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13" name="Block Arc 412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3010606" flipH="1">
            <a:off x="5055876" y="7338598"/>
            <a:ext cx="1613548" cy="170122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511">
              <a:defRPr/>
            </a:pPr>
            <a:endParaRPr lang="en-US" sz="1490">
              <a:solidFill>
                <a:schemeClr val="tx1"/>
              </a:solidFill>
            </a:endParaRPr>
          </a:p>
        </p:txBody>
      </p:sp>
      <p:sp>
        <p:nvSpPr>
          <p:cNvPr id="412" name="Rectangle 411"/>
          <p:cNvSpPr/>
          <p:nvPr/>
        </p:nvSpPr>
        <p:spPr>
          <a:xfrm>
            <a:off x="5473544" y="7335929"/>
            <a:ext cx="1216562" cy="1628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4"/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4968083" y="7597279"/>
            <a:ext cx="1995794" cy="1509737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511">
              <a:defRPr/>
            </a:pPr>
            <a:endParaRPr lang="en-US" sz="149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EA7049-2A45-4A01-8470-41BF0CF0DA08}"/>
              </a:ext>
            </a:extLst>
          </p:cNvPr>
          <p:cNvSpPr/>
          <p:nvPr/>
        </p:nvSpPr>
        <p:spPr>
          <a:xfrm>
            <a:off x="3415700" y="11516928"/>
            <a:ext cx="580352" cy="198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Protein</a:t>
            </a:r>
          </a:p>
        </p:txBody>
      </p:sp>
      <p:pic>
        <p:nvPicPr>
          <p:cNvPr id="5" name="Picture 4" descr="A picture containing food, fruit&#10;&#10;Description automatically generated">
            <a:extLst>
              <a:ext uri="{FF2B5EF4-FFF2-40B4-BE49-F238E27FC236}">
                <a16:creationId xmlns:a16="http://schemas.microsoft.com/office/drawing/2014/main" id="{34155E06-46F5-4E90-B140-9F788E7B0D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6" t="23828" r="36708" b="59000"/>
          <a:stretch/>
        </p:blipFill>
        <p:spPr>
          <a:xfrm>
            <a:off x="1477335" y="11400365"/>
            <a:ext cx="386992" cy="321122"/>
          </a:xfrm>
          <a:prstGeom prst="rect">
            <a:avLst/>
          </a:prstGeom>
        </p:spPr>
      </p:pic>
      <p:sp>
        <p:nvSpPr>
          <p:cNvPr id="6" name="Block Arc 5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609857" y="9152320"/>
            <a:ext cx="1921184" cy="151632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511">
              <a:defRPr/>
            </a:pPr>
            <a:endParaRPr lang="en-US" sz="149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539580" y="10443011"/>
            <a:ext cx="4430254" cy="4213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511">
              <a:defRPr/>
            </a:pPr>
            <a:endParaRPr lang="en-US" sz="149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1571189" y="8943153"/>
            <a:ext cx="4357495" cy="43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511">
              <a:defRPr/>
            </a:pPr>
            <a:endParaRPr lang="en-US" sz="1490"/>
          </a:p>
        </p:txBody>
      </p:sp>
      <p:sp>
        <p:nvSpPr>
          <p:cNvPr id="9" name="TextBox 52"/>
          <p:cNvSpPr txBox="1">
            <a:spLocks noChangeArrowheads="1"/>
          </p:cNvSpPr>
          <p:nvPr/>
        </p:nvSpPr>
        <p:spPr bwMode="auto">
          <a:xfrm>
            <a:off x="4387458" y="10377206"/>
            <a:ext cx="898402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6" b="1" dirty="0">
                <a:latin typeface="Gill Sans MT Condensed" panose="020B0506020104020203" pitchFamily="34" charset="0"/>
              </a:rPr>
              <a:t>Food Safety</a:t>
            </a:r>
          </a:p>
        </p:txBody>
      </p:sp>
      <p:sp>
        <p:nvSpPr>
          <p:cNvPr id="10" name="TextBox 52"/>
          <p:cNvSpPr txBox="1">
            <a:spLocks noChangeArrowheads="1"/>
          </p:cNvSpPr>
          <p:nvPr/>
        </p:nvSpPr>
        <p:spPr bwMode="auto">
          <a:xfrm>
            <a:off x="795844" y="9977952"/>
            <a:ext cx="468261" cy="43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6" b="1" dirty="0">
                <a:latin typeface="Gill Sans MT Condensed" panose="020B0506020104020203" pitchFamily="34" charset="0"/>
              </a:rPr>
              <a:t>Food </a:t>
            </a:r>
          </a:p>
          <a:p>
            <a:pPr algn="ctr" eaLnBrk="1" hangingPunct="1"/>
            <a:r>
              <a:rPr lang="en-US" altLang="en-US" sz="1106" b="1" dirty="0">
                <a:latin typeface="Gill Sans MT Condensed" panose="020B0506020104020203" pitchFamily="34" charset="0"/>
              </a:rPr>
              <a:t>Science</a:t>
            </a:r>
          </a:p>
        </p:txBody>
      </p:sp>
      <p:sp>
        <p:nvSpPr>
          <p:cNvPr id="11" name="TextBox 52"/>
          <p:cNvSpPr txBox="1">
            <a:spLocks noChangeArrowheads="1"/>
          </p:cNvSpPr>
          <p:nvPr/>
        </p:nvSpPr>
        <p:spPr bwMode="auto">
          <a:xfrm>
            <a:off x="2343955" y="9073605"/>
            <a:ext cx="1256832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6" b="1" dirty="0">
                <a:latin typeface="Gill Sans MT Condensed" panose="020B0506020104020203" pitchFamily="34" charset="0"/>
              </a:rPr>
              <a:t>Food Science</a:t>
            </a:r>
          </a:p>
        </p:txBody>
      </p:sp>
      <p:sp>
        <p:nvSpPr>
          <p:cNvPr id="12" name="TextBox 52"/>
          <p:cNvSpPr txBox="1">
            <a:spLocks noChangeArrowheads="1"/>
          </p:cNvSpPr>
          <p:nvPr/>
        </p:nvSpPr>
        <p:spPr bwMode="auto">
          <a:xfrm>
            <a:off x="2006756" y="8975721"/>
            <a:ext cx="632535" cy="43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6" b="1" dirty="0">
                <a:latin typeface="Gill Sans MT Condensed" panose="020B0506020104020203" pitchFamily="34" charset="0"/>
              </a:rPr>
              <a:t>Heat transfer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40238" y="10405059"/>
            <a:ext cx="41692" cy="4772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44"/>
          </a:p>
        </p:txBody>
      </p:sp>
      <p:sp>
        <p:nvSpPr>
          <p:cNvPr id="14" name="Rectangle 13"/>
          <p:cNvSpPr/>
          <p:nvPr/>
        </p:nvSpPr>
        <p:spPr>
          <a:xfrm>
            <a:off x="2020593" y="10426298"/>
            <a:ext cx="41692" cy="4772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44"/>
          </a:p>
        </p:txBody>
      </p:sp>
      <p:sp>
        <p:nvSpPr>
          <p:cNvPr id="15" name="Rectangle 14"/>
          <p:cNvSpPr/>
          <p:nvPr/>
        </p:nvSpPr>
        <p:spPr>
          <a:xfrm rot="2278619">
            <a:off x="1210245" y="10276419"/>
            <a:ext cx="55047" cy="4772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44"/>
          </a:p>
        </p:txBody>
      </p:sp>
      <p:sp>
        <p:nvSpPr>
          <p:cNvPr id="16" name="Rectangle 15"/>
          <p:cNvSpPr/>
          <p:nvPr/>
        </p:nvSpPr>
        <p:spPr>
          <a:xfrm rot="5400000">
            <a:off x="990331" y="9695555"/>
            <a:ext cx="63561" cy="4772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44"/>
          </a:p>
        </p:txBody>
      </p:sp>
      <p:sp>
        <p:nvSpPr>
          <p:cNvPr id="17" name="TextBox 52"/>
          <p:cNvSpPr txBox="1">
            <a:spLocks noChangeArrowheads="1"/>
          </p:cNvSpPr>
          <p:nvPr/>
        </p:nvSpPr>
        <p:spPr bwMode="auto">
          <a:xfrm>
            <a:off x="1971725" y="10548091"/>
            <a:ext cx="1256832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6" b="1" dirty="0">
                <a:latin typeface="Gill Sans MT Condensed" panose="020B0506020104020203" pitchFamily="34" charset="0"/>
              </a:rPr>
              <a:t>Nutrition</a:t>
            </a:r>
          </a:p>
        </p:txBody>
      </p:sp>
      <p:sp>
        <p:nvSpPr>
          <p:cNvPr id="18" name="TextBox 52"/>
          <p:cNvSpPr txBox="1">
            <a:spLocks noChangeArrowheads="1"/>
          </p:cNvSpPr>
          <p:nvPr/>
        </p:nvSpPr>
        <p:spPr bwMode="auto">
          <a:xfrm>
            <a:off x="4205890" y="10616463"/>
            <a:ext cx="1256832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6" b="1" dirty="0">
                <a:latin typeface="Gill Sans MT Condensed" panose="020B0506020104020203" pitchFamily="34" charset="0"/>
              </a:rPr>
              <a:t>Food Poisoning</a:t>
            </a:r>
          </a:p>
        </p:txBody>
      </p:sp>
      <p:sp>
        <p:nvSpPr>
          <p:cNvPr id="19" name="TextBox 52"/>
          <p:cNvSpPr txBox="1">
            <a:spLocks noChangeArrowheads="1"/>
          </p:cNvSpPr>
          <p:nvPr/>
        </p:nvSpPr>
        <p:spPr bwMode="auto">
          <a:xfrm>
            <a:off x="5881002" y="8171013"/>
            <a:ext cx="1256832" cy="43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6" b="1" dirty="0">
                <a:latin typeface="Gill Sans MT Condensed" panose="020B0506020104020203" pitchFamily="34" charset="0"/>
              </a:rPr>
              <a:t>Culinary </a:t>
            </a:r>
          </a:p>
          <a:p>
            <a:pPr algn="ctr" eaLnBrk="1" hangingPunct="1"/>
            <a:r>
              <a:rPr lang="en-US" altLang="en-US" sz="1106" b="1" dirty="0">
                <a:latin typeface="Gill Sans MT Condensed" panose="020B0506020104020203" pitchFamily="34" charset="0"/>
              </a:rPr>
              <a:t>skills</a:t>
            </a:r>
          </a:p>
        </p:txBody>
      </p:sp>
      <p:sp>
        <p:nvSpPr>
          <p:cNvPr id="20" name="TextBox 52"/>
          <p:cNvSpPr txBox="1">
            <a:spLocks noChangeArrowheads="1"/>
          </p:cNvSpPr>
          <p:nvPr/>
        </p:nvSpPr>
        <p:spPr bwMode="auto">
          <a:xfrm>
            <a:off x="3294554" y="9079298"/>
            <a:ext cx="1256832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6" b="1" dirty="0">
                <a:latin typeface="Gill Sans MT Condensed" panose="020B0506020104020203" pitchFamily="34" charset="0"/>
              </a:rPr>
              <a:t>Food Choice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37112" y="8939516"/>
            <a:ext cx="41692" cy="4772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44"/>
          </a:p>
        </p:txBody>
      </p:sp>
      <p:sp>
        <p:nvSpPr>
          <p:cNvPr id="22" name="Rectangle 21"/>
          <p:cNvSpPr/>
          <p:nvPr/>
        </p:nvSpPr>
        <p:spPr>
          <a:xfrm>
            <a:off x="4994751" y="8934223"/>
            <a:ext cx="41692" cy="4772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44"/>
          </a:p>
        </p:txBody>
      </p:sp>
      <p:sp>
        <p:nvSpPr>
          <p:cNvPr id="24" name="Rectangle 23"/>
          <p:cNvSpPr/>
          <p:nvPr/>
        </p:nvSpPr>
        <p:spPr>
          <a:xfrm rot="10800000">
            <a:off x="3093869" y="10398639"/>
            <a:ext cx="31748" cy="4772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44"/>
          </a:p>
        </p:txBody>
      </p:sp>
      <p:cxnSp>
        <p:nvCxnSpPr>
          <p:cNvPr id="25" name="Straight Connector 24"/>
          <p:cNvCxnSpPr>
            <a:cxnSpLocks/>
            <a:stCxn id="54" idx="1"/>
          </p:cNvCxnSpPr>
          <p:nvPr/>
        </p:nvCxnSpPr>
        <p:spPr>
          <a:xfrm flipV="1">
            <a:off x="1579607" y="9977424"/>
            <a:ext cx="5205588" cy="4444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2DEE12A0-840D-46FB-AC0E-CC05385AA7C8}"/>
              </a:ext>
            </a:extLst>
          </p:cNvPr>
          <p:cNvSpPr/>
          <p:nvPr/>
        </p:nvSpPr>
        <p:spPr>
          <a:xfrm>
            <a:off x="4289129" y="10136242"/>
            <a:ext cx="927889" cy="305340"/>
          </a:xfrm>
          <a:prstGeom prst="rect">
            <a:avLst/>
          </a:prstGeom>
          <a:ln w="3175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Health and Food Safety assessment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A5C159F-5F6A-4ADC-9B3C-9F1C82AD7184}"/>
              </a:ext>
            </a:extLst>
          </p:cNvPr>
          <p:cNvSpPr/>
          <p:nvPr/>
        </p:nvSpPr>
        <p:spPr>
          <a:xfrm>
            <a:off x="380211" y="10696586"/>
            <a:ext cx="488754" cy="411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Enzyme Browning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8190818-1E4E-4E85-BEEE-6B7B1839A609}"/>
              </a:ext>
            </a:extLst>
          </p:cNvPr>
          <p:cNvSpPr/>
          <p:nvPr/>
        </p:nvSpPr>
        <p:spPr>
          <a:xfrm>
            <a:off x="1800347" y="11454153"/>
            <a:ext cx="727472" cy="30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Eat Well guide and nutrition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F43C75D-9B3F-4A1F-8C1A-B0CAC4031EF2}"/>
              </a:ext>
            </a:extLst>
          </p:cNvPr>
          <p:cNvSpPr/>
          <p:nvPr/>
        </p:nvSpPr>
        <p:spPr>
          <a:xfrm>
            <a:off x="3810970" y="10730652"/>
            <a:ext cx="580352" cy="30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Rubbing in method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1B2BA1-AEC0-4B88-995D-0438FE43F200}"/>
              </a:ext>
            </a:extLst>
          </p:cNvPr>
          <p:cNvSpPr/>
          <p:nvPr/>
        </p:nvSpPr>
        <p:spPr>
          <a:xfrm>
            <a:off x="1782675" y="9310573"/>
            <a:ext cx="672534" cy="198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Convection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6D3BF48-D365-4D99-B4FA-E19A7F456E36}"/>
              </a:ext>
            </a:extLst>
          </p:cNvPr>
          <p:cNvSpPr/>
          <p:nvPr/>
        </p:nvSpPr>
        <p:spPr>
          <a:xfrm>
            <a:off x="2501246" y="9330727"/>
            <a:ext cx="560902" cy="30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Sensory Analysis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5A1954F-0BDA-4AD4-B485-15CF92C048C0}"/>
              </a:ext>
            </a:extLst>
          </p:cNvPr>
          <p:cNvSpPr/>
          <p:nvPr/>
        </p:nvSpPr>
        <p:spPr>
          <a:xfrm>
            <a:off x="3768611" y="11015517"/>
            <a:ext cx="580352" cy="30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Using the hob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C44062-6374-46CC-BBD4-677086176625}"/>
              </a:ext>
            </a:extLst>
          </p:cNvPr>
          <p:cNvSpPr/>
          <p:nvPr/>
        </p:nvSpPr>
        <p:spPr>
          <a:xfrm>
            <a:off x="3349288" y="10866133"/>
            <a:ext cx="580352" cy="30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Cooking terms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65C5F47-8BAC-45B9-95D7-643003A853C2}"/>
              </a:ext>
            </a:extLst>
          </p:cNvPr>
          <p:cNvSpPr/>
          <p:nvPr/>
        </p:nvSpPr>
        <p:spPr>
          <a:xfrm>
            <a:off x="2510899" y="8754976"/>
            <a:ext cx="580352" cy="30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Conduction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3B1825B-C686-46B3-B7FD-B3623012229D}"/>
              </a:ext>
            </a:extLst>
          </p:cNvPr>
          <p:cNvSpPr/>
          <p:nvPr/>
        </p:nvSpPr>
        <p:spPr>
          <a:xfrm>
            <a:off x="4243622" y="9463853"/>
            <a:ext cx="799428" cy="198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Organic Farming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A8B0659-EC99-4578-9546-98695D54B127}"/>
              </a:ext>
            </a:extLst>
          </p:cNvPr>
          <p:cNvSpPr/>
          <p:nvPr/>
        </p:nvSpPr>
        <p:spPr>
          <a:xfrm>
            <a:off x="2852495" y="8108826"/>
            <a:ext cx="580352" cy="30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Raising agents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338C1DB-0733-4340-A540-E11270D960F8}"/>
              </a:ext>
            </a:extLst>
          </p:cNvPr>
          <p:cNvSpPr/>
          <p:nvPr/>
        </p:nvSpPr>
        <p:spPr>
          <a:xfrm>
            <a:off x="5570110" y="8924173"/>
            <a:ext cx="433335" cy="30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Food Miles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893F1BF-A34B-4396-9789-0E240FA3F8B4}"/>
              </a:ext>
            </a:extLst>
          </p:cNvPr>
          <p:cNvSpPr/>
          <p:nvPr/>
        </p:nvSpPr>
        <p:spPr>
          <a:xfrm>
            <a:off x="5503688" y="9579626"/>
            <a:ext cx="1206837" cy="6781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4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2F1970B-FDF8-4AF8-BE50-1E7E3EA8CD01}"/>
              </a:ext>
            </a:extLst>
          </p:cNvPr>
          <p:cNvSpPr txBox="1"/>
          <p:nvPr/>
        </p:nvSpPr>
        <p:spPr>
          <a:xfrm>
            <a:off x="5608054" y="9621116"/>
            <a:ext cx="1025132" cy="677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61" b="1" dirty="0"/>
              <a:t>Year 7 - 8 A range of predominantly savoury dishes will be produced  along side theory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29BCAB-7009-45F7-A4C3-2BDB9B4625AD}"/>
              </a:ext>
            </a:extLst>
          </p:cNvPr>
          <p:cNvSpPr txBox="1"/>
          <p:nvPr/>
        </p:nvSpPr>
        <p:spPr>
          <a:xfrm>
            <a:off x="6053219" y="10312938"/>
            <a:ext cx="693657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725" b="1" dirty="0"/>
              <a:t>In Year 7 learners  will  </a:t>
            </a:r>
          </a:p>
          <a:p>
            <a:pPr algn="r"/>
            <a:r>
              <a:rPr lang="en-GB" sz="725" b="1" dirty="0"/>
              <a:t>  develop basic understanding of nutrition and culinary skills. </a:t>
            </a:r>
          </a:p>
          <a:p>
            <a:pPr algn="r"/>
            <a:endParaRPr lang="en-GB" sz="725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B8F005-9BFA-4396-941B-28E5C0A96607}"/>
              </a:ext>
            </a:extLst>
          </p:cNvPr>
          <p:cNvSpPr/>
          <p:nvPr/>
        </p:nvSpPr>
        <p:spPr>
          <a:xfrm>
            <a:off x="2097694" y="10837042"/>
            <a:ext cx="701893" cy="30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Macronutrients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7FEAE9-C02C-4A89-9D67-55F484BE7D2F}"/>
              </a:ext>
            </a:extLst>
          </p:cNvPr>
          <p:cNvSpPr/>
          <p:nvPr/>
        </p:nvSpPr>
        <p:spPr>
          <a:xfrm>
            <a:off x="4816733" y="11125069"/>
            <a:ext cx="783909" cy="198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Food poisoning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5FD7CB0-72C2-4EAD-AFE3-D135D02642D6}"/>
              </a:ext>
            </a:extLst>
          </p:cNvPr>
          <p:cNvSpPr/>
          <p:nvPr/>
        </p:nvSpPr>
        <p:spPr>
          <a:xfrm>
            <a:off x="1606851" y="9471622"/>
            <a:ext cx="580352" cy="30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Food Bacteria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34305DA-3D48-4CEE-A588-D42FC1B71F04}"/>
              </a:ext>
            </a:extLst>
          </p:cNvPr>
          <p:cNvSpPr/>
          <p:nvPr/>
        </p:nvSpPr>
        <p:spPr>
          <a:xfrm>
            <a:off x="2523526" y="11179781"/>
            <a:ext cx="580352" cy="30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Fats and Sugars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3E8D878-2B0F-4504-A998-9DF56175C3F6}"/>
              </a:ext>
            </a:extLst>
          </p:cNvPr>
          <p:cNvSpPr/>
          <p:nvPr/>
        </p:nvSpPr>
        <p:spPr>
          <a:xfrm>
            <a:off x="1370159" y="11098095"/>
            <a:ext cx="580352" cy="30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Food Labelling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B0B3AC7-68C2-4A77-8145-A32E4288128C}"/>
              </a:ext>
            </a:extLst>
          </p:cNvPr>
          <p:cNvSpPr/>
          <p:nvPr/>
        </p:nvSpPr>
        <p:spPr>
          <a:xfrm>
            <a:off x="4274796" y="9368801"/>
            <a:ext cx="979221" cy="198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Ethics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EE6198E-0CCA-41EB-9276-360517BFDA5F}"/>
              </a:ext>
            </a:extLst>
          </p:cNvPr>
          <p:cNvSpPr/>
          <p:nvPr/>
        </p:nvSpPr>
        <p:spPr>
          <a:xfrm>
            <a:off x="2678190" y="10970011"/>
            <a:ext cx="795077" cy="198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Micronutrients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D7A92F0-A022-45B9-B839-BEF60FAF6C9F}"/>
              </a:ext>
            </a:extLst>
          </p:cNvPr>
          <p:cNvSpPr/>
          <p:nvPr/>
        </p:nvSpPr>
        <p:spPr>
          <a:xfrm>
            <a:off x="724061" y="8495355"/>
            <a:ext cx="580352" cy="30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Accident Prevention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9BA5563-763F-4343-A300-A484191AFAC0}"/>
              </a:ext>
            </a:extLst>
          </p:cNvPr>
          <p:cNvSpPr/>
          <p:nvPr/>
        </p:nvSpPr>
        <p:spPr>
          <a:xfrm>
            <a:off x="3666235" y="9636102"/>
            <a:ext cx="721225" cy="30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Diet and lifestyle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79E4D4F-E0CB-4637-912F-E65B32C58979}"/>
              </a:ext>
            </a:extLst>
          </p:cNvPr>
          <p:cNvSpPr/>
          <p:nvPr/>
        </p:nvSpPr>
        <p:spPr>
          <a:xfrm>
            <a:off x="4291873" y="8785996"/>
            <a:ext cx="1224875" cy="198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Food choice (diet analysis)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863121D-2453-44E6-B84B-A252330B9CF9}"/>
              </a:ext>
            </a:extLst>
          </p:cNvPr>
          <p:cNvSpPr/>
          <p:nvPr/>
        </p:nvSpPr>
        <p:spPr>
          <a:xfrm>
            <a:off x="1532475" y="9229929"/>
            <a:ext cx="662404" cy="198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(recap)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8FA4706-C43C-4F34-A3ED-33E5A4508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784" y="10468193"/>
            <a:ext cx="1102933" cy="43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6" b="1" dirty="0">
                <a:latin typeface="Gill Sans MT Condensed" panose="020B0506020104020203" pitchFamily="34" charset="0"/>
              </a:rPr>
              <a:t>Food </a:t>
            </a:r>
          </a:p>
          <a:p>
            <a:pPr algn="ctr" eaLnBrk="1" hangingPunct="1"/>
            <a:r>
              <a:rPr lang="en-US" altLang="en-US" sz="1106" b="1" dirty="0">
                <a:latin typeface="Gill Sans MT Condensed" panose="020B0506020104020203" pitchFamily="34" charset="0"/>
              </a:rPr>
              <a:t>choice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B97A5B4-D594-42AE-B159-BEA88C2B1816}"/>
              </a:ext>
            </a:extLst>
          </p:cNvPr>
          <p:cNvSpPr/>
          <p:nvPr/>
        </p:nvSpPr>
        <p:spPr>
          <a:xfrm>
            <a:off x="1579607" y="9854238"/>
            <a:ext cx="1832681" cy="28379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GB" sz="1244" b="1" dirty="0"/>
              <a:t>KS3 – Food and Nutrition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C0A02BB-9A40-44F5-A793-44425F94D0C9}"/>
              </a:ext>
            </a:extLst>
          </p:cNvPr>
          <p:cNvGrpSpPr/>
          <p:nvPr/>
        </p:nvGrpSpPr>
        <p:grpSpPr>
          <a:xfrm>
            <a:off x="899132" y="8722560"/>
            <a:ext cx="840450" cy="845961"/>
            <a:chOff x="3971564" y="6444731"/>
            <a:chExt cx="1216025" cy="1224000"/>
          </a:xfrm>
        </p:grpSpPr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44630C6E-DF48-4EAE-BCF0-F1FF92AC59B2}"/>
                </a:ext>
              </a:extLst>
            </p:cNvPr>
            <p:cNvSpPr/>
            <p:nvPr/>
          </p:nvSpPr>
          <p:spPr>
            <a:xfrm>
              <a:off x="3971564" y="6444731"/>
              <a:ext cx="1216025" cy="1224000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56511">
                <a:defRPr/>
              </a:pPr>
              <a:r>
                <a:rPr lang="en-US" sz="1490" dirty="0"/>
                <a:t>3.4</a:t>
              </a:r>
            </a:p>
            <a:p>
              <a:pPr algn="ctr" defTabSz="756511">
                <a:defRPr/>
              </a:pPr>
              <a:endParaRPr lang="en-US" sz="1490" dirty="0"/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C1EE1AA7-AAE2-4A2B-9E9B-D2EE920DEAF1}"/>
                </a:ext>
              </a:extLst>
            </p:cNvPr>
            <p:cNvGrpSpPr/>
            <p:nvPr/>
          </p:nvGrpSpPr>
          <p:grpSpPr>
            <a:xfrm>
              <a:off x="4124758" y="6596356"/>
              <a:ext cx="909637" cy="986075"/>
              <a:chOff x="3423102" y="6613446"/>
              <a:chExt cx="909637" cy="986075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FF420943-1042-486F-A8ED-03EE4BE0BFF6}"/>
                  </a:ext>
                </a:extLst>
              </p:cNvPr>
              <p:cNvSpPr/>
              <p:nvPr/>
            </p:nvSpPr>
            <p:spPr>
              <a:xfrm>
                <a:off x="3423102" y="6613446"/>
                <a:ext cx="909637" cy="9207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56511">
                  <a:defRPr/>
                </a:pPr>
                <a:endParaRPr lang="en-US" sz="1490"/>
              </a:p>
            </p:txBody>
          </p:sp>
          <p:sp>
            <p:nvSpPr>
              <p:cNvPr id="163" name="TextBox 61">
                <a:extLst>
                  <a:ext uri="{FF2B5EF4-FFF2-40B4-BE49-F238E27FC236}">
                    <a16:creationId xmlns:a16="http://schemas.microsoft.com/office/drawing/2014/main" id="{7A90DEE9-8261-4778-B3A8-7014CB76DC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62024" y="6727353"/>
                <a:ext cx="841375" cy="872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3317" b="1" dirty="0"/>
                  <a:t>8</a:t>
                </a:r>
              </a:p>
            </p:txBody>
          </p:sp>
          <p:sp>
            <p:nvSpPr>
              <p:cNvPr id="164" name="TextBox 52">
                <a:extLst>
                  <a:ext uri="{FF2B5EF4-FFF2-40B4-BE49-F238E27FC236}">
                    <a16:creationId xmlns:a16="http://schemas.microsoft.com/office/drawing/2014/main" id="{6B48BA90-F876-41B8-AF21-AEFEC60D43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60750" y="6653213"/>
                <a:ext cx="841375" cy="379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6" b="1" dirty="0">
                    <a:latin typeface="Gill Sans MT Condensed" panose="020B0506020104020203" pitchFamily="34" charset="0"/>
                  </a:rPr>
                  <a:t>YEAR</a:t>
                </a: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D72D6CB-270B-4FA5-A63F-60A40763383B}"/>
              </a:ext>
            </a:extLst>
          </p:cNvPr>
          <p:cNvGrpSpPr/>
          <p:nvPr/>
        </p:nvGrpSpPr>
        <p:grpSpPr>
          <a:xfrm>
            <a:off x="5255621" y="10231952"/>
            <a:ext cx="840450" cy="845961"/>
            <a:chOff x="3971564" y="6444731"/>
            <a:chExt cx="1216025" cy="1224000"/>
          </a:xfrm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1BE29ED4-71D9-481A-80CB-7B1F91A54A62}"/>
                </a:ext>
              </a:extLst>
            </p:cNvPr>
            <p:cNvSpPr/>
            <p:nvPr/>
          </p:nvSpPr>
          <p:spPr>
            <a:xfrm>
              <a:off x="3971564" y="6444731"/>
              <a:ext cx="1216025" cy="1224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56511">
                <a:defRPr/>
              </a:pPr>
              <a:r>
                <a:rPr lang="en-US" sz="1490" dirty="0"/>
                <a:t>3.4</a:t>
              </a:r>
            </a:p>
            <a:p>
              <a:pPr algn="ctr" defTabSz="756511">
                <a:defRPr/>
              </a:pPr>
              <a:endParaRPr lang="en-US" sz="1490" dirty="0"/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55E95FE1-AAE4-4EB4-BB46-4472D253DA9F}"/>
                </a:ext>
              </a:extLst>
            </p:cNvPr>
            <p:cNvGrpSpPr/>
            <p:nvPr/>
          </p:nvGrpSpPr>
          <p:grpSpPr>
            <a:xfrm>
              <a:off x="4124758" y="6596356"/>
              <a:ext cx="909637" cy="986075"/>
              <a:chOff x="3423102" y="6613446"/>
              <a:chExt cx="909637" cy="986075"/>
            </a:xfrm>
          </p:grpSpPr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C494C3A6-77C9-4617-B53A-A14DB8260080}"/>
                  </a:ext>
                </a:extLst>
              </p:cNvPr>
              <p:cNvSpPr/>
              <p:nvPr/>
            </p:nvSpPr>
            <p:spPr>
              <a:xfrm>
                <a:off x="3423102" y="6613446"/>
                <a:ext cx="909637" cy="9207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56511">
                  <a:defRPr/>
                </a:pPr>
                <a:endParaRPr lang="en-US" sz="1490"/>
              </a:p>
            </p:txBody>
          </p:sp>
          <p:sp>
            <p:nvSpPr>
              <p:cNvPr id="158" name="TextBox 61">
                <a:extLst>
                  <a:ext uri="{FF2B5EF4-FFF2-40B4-BE49-F238E27FC236}">
                    <a16:creationId xmlns:a16="http://schemas.microsoft.com/office/drawing/2014/main" id="{DB9CE214-6CD4-4F09-9714-8000CD890D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62024" y="6727353"/>
                <a:ext cx="841375" cy="872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3317" b="1" dirty="0"/>
                  <a:t>7</a:t>
                </a:r>
              </a:p>
            </p:txBody>
          </p:sp>
          <p:sp>
            <p:nvSpPr>
              <p:cNvPr id="159" name="TextBox 52">
                <a:extLst>
                  <a:ext uri="{FF2B5EF4-FFF2-40B4-BE49-F238E27FC236}">
                    <a16:creationId xmlns:a16="http://schemas.microsoft.com/office/drawing/2014/main" id="{E9B08A4E-4CAA-4A7C-AB25-047D46F1A6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60750" y="6653213"/>
                <a:ext cx="841375" cy="379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6" b="1" dirty="0">
                    <a:latin typeface="Gill Sans MT Condensed" panose="020B0506020104020203" pitchFamily="34" charset="0"/>
                  </a:rPr>
                  <a:t>YEAR</a:t>
                </a:r>
              </a:p>
            </p:txBody>
          </p:sp>
        </p:grpSp>
      </p:grpSp>
      <p:pic>
        <p:nvPicPr>
          <p:cNvPr id="57" name="Picture 5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459CAFF-39E0-4EAC-92BB-2F537F178E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249" b="38236" l="9911" r="244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90" t="18001" r="73704" b="59516"/>
          <a:stretch/>
        </p:blipFill>
        <p:spPr>
          <a:xfrm>
            <a:off x="4129682" y="9508594"/>
            <a:ext cx="305673" cy="295584"/>
          </a:xfrm>
          <a:prstGeom prst="rect">
            <a:avLst/>
          </a:prstGeom>
        </p:spPr>
      </p:pic>
      <p:pic>
        <p:nvPicPr>
          <p:cNvPr id="58" name="Picture 5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1306805-D584-438D-A388-D01A8AC486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179" b="39974" l="9900" r="44700">
                        <a14:foregroundMark x1="32600" y1="30140" x2="32400" y2="28608"/>
                        <a14:foregroundMark x1="30600" y1="30396" x2="38700" y2="34866"/>
                        <a14:foregroundMark x1="44200" y1="31162" x2="43000" y2="26948"/>
                        <a14:foregroundMark x1="44400" y1="29119" x2="43200" y2="24904"/>
                        <a14:foregroundMark x1="44700" y1="29119" x2="42200" y2="32439"/>
                        <a14:foregroundMark x1="42400" y1="23116" x2="38800" y2="29119"/>
                        <a14:foregroundMark x1="41800" y1="35632" x2="35100" y2="39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32" t="16767" r="54062" b="60750"/>
          <a:stretch/>
        </p:blipFill>
        <p:spPr>
          <a:xfrm>
            <a:off x="4410970" y="9582971"/>
            <a:ext cx="315477" cy="259584"/>
          </a:xfrm>
          <a:prstGeom prst="rect">
            <a:avLst/>
          </a:prstGeom>
        </p:spPr>
      </p:pic>
      <p:pic>
        <p:nvPicPr>
          <p:cNvPr id="59" name="Picture 4" descr="Media Kit - Seasonal Food Guide">
            <a:extLst>
              <a:ext uri="{FF2B5EF4-FFF2-40B4-BE49-F238E27FC236}">
                <a16:creationId xmlns:a16="http://schemas.microsoft.com/office/drawing/2014/main" id="{7491FE70-B20F-44B1-9702-E4069DC10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834" y="8728357"/>
            <a:ext cx="486542" cy="48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1462A7-80D9-4E99-AD6A-FCB42E6256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443" y="9036987"/>
            <a:ext cx="439819" cy="472091"/>
          </a:xfrm>
          <a:prstGeom prst="rect">
            <a:avLst/>
          </a:prstGeom>
        </p:spPr>
      </p:pic>
      <p:pic>
        <p:nvPicPr>
          <p:cNvPr id="61" name="Picture 8" descr="Organic Farming icon. - Download Free Vectors, Clipart Graphics ...">
            <a:extLst>
              <a:ext uri="{FF2B5EF4-FFF2-40B4-BE49-F238E27FC236}">
                <a16:creationId xmlns:a16="http://schemas.microsoft.com/office/drawing/2014/main" id="{0994CB61-5B3F-4564-A2A8-4B84C1A7E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36" y="9125702"/>
            <a:ext cx="451045" cy="45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0" descr="Organic food Organic farming Illustration, farm,farmland,field ...">
            <a:extLst>
              <a:ext uri="{FF2B5EF4-FFF2-40B4-BE49-F238E27FC236}">
                <a16:creationId xmlns:a16="http://schemas.microsoft.com/office/drawing/2014/main" id="{F5EFC64F-895B-4D92-B568-43B7F3991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67" b="96889" l="1778" r="96889">
                        <a14:foregroundMark x1="32444" y1="61778" x2="32444" y2="61778"/>
                        <a14:foregroundMark x1="90222" y1="73778" x2="96889" y2="69333"/>
                        <a14:foregroundMark x1="84889" y1="42222" x2="71556" y2="44444"/>
                        <a14:foregroundMark x1="85778" y1="2667" x2="69778" y2="9778"/>
                        <a14:foregroundMark x1="5778" y1="78222" x2="25333" y2="91111"/>
                        <a14:foregroundMark x1="1778" y1="77778" x2="12444" y2="86667"/>
                        <a14:foregroundMark x1="16000" y1="92000" x2="16444" y2="93778"/>
                        <a14:foregroundMark x1="20889" y1="93778" x2="20889" y2="93778"/>
                        <a14:foregroundMark x1="19556" y1="96889" x2="18667" y2="95111"/>
                        <a14:foregroundMark x1="46222" y1="28889" x2="43556" y2="28444"/>
                        <a14:foregroundMark x1="39111" y1="27556" x2="39111" y2="27556"/>
                        <a14:foregroundMark x1="40889" y1="24889" x2="40889" y2="2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158" y="8808356"/>
            <a:ext cx="297511" cy="29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 descr="A close up of a logo&#10;&#10;Description automatically generated">
            <a:extLst>
              <a:ext uri="{FF2B5EF4-FFF2-40B4-BE49-F238E27FC236}">
                <a16:creationId xmlns:a16="http://schemas.microsoft.com/office/drawing/2014/main" id="{E5C3BCF7-5F6D-4914-B316-5A895D11D65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449" y="10448043"/>
            <a:ext cx="405685" cy="405685"/>
          </a:xfrm>
          <a:prstGeom prst="rect">
            <a:avLst/>
          </a:prstGeom>
        </p:spPr>
      </p:pic>
      <p:pic>
        <p:nvPicPr>
          <p:cNvPr id="64" name="Picture 6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3D81037-AB5F-4F1D-8C7F-45F44C0E7B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1" y="9619099"/>
            <a:ext cx="550812" cy="550812"/>
          </a:xfrm>
          <a:prstGeom prst="rect">
            <a:avLst/>
          </a:prstGeom>
        </p:spPr>
      </p:pic>
      <p:pic>
        <p:nvPicPr>
          <p:cNvPr id="65" name="Picture 64" descr="A picture containing drawing, mirror&#10;&#10;Description automatically generated">
            <a:extLst>
              <a:ext uri="{FF2B5EF4-FFF2-40B4-BE49-F238E27FC236}">
                <a16:creationId xmlns:a16="http://schemas.microsoft.com/office/drawing/2014/main" id="{4B80C6D3-FE84-4D8B-B87A-6E101B3EA3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167" y="9429964"/>
            <a:ext cx="577403" cy="366507"/>
          </a:xfrm>
          <a:prstGeom prst="rect">
            <a:avLst/>
          </a:prstGeom>
        </p:spPr>
      </p:pic>
      <p:pic>
        <p:nvPicPr>
          <p:cNvPr id="66" name="Picture 6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E4EC0F0-A6FD-476E-8EE0-5034FAAE4132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t="-1298" r="17164" b="30761"/>
          <a:stretch/>
        </p:blipFill>
        <p:spPr>
          <a:xfrm>
            <a:off x="1190841" y="9500057"/>
            <a:ext cx="369982" cy="404224"/>
          </a:xfrm>
          <a:prstGeom prst="rect">
            <a:avLst/>
          </a:prstGeom>
        </p:spPr>
      </p:pic>
      <p:pic>
        <p:nvPicPr>
          <p:cNvPr id="67" name="Picture 66" descr="A picture containing fruit, banana, yellow, food&#10;&#10;Description automatically generated">
            <a:extLst>
              <a:ext uri="{FF2B5EF4-FFF2-40B4-BE49-F238E27FC236}">
                <a16:creationId xmlns:a16="http://schemas.microsoft.com/office/drawing/2014/main" id="{E84D803D-A524-4BC7-9ED7-5F195048A313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7" r="14259"/>
          <a:stretch/>
        </p:blipFill>
        <p:spPr>
          <a:xfrm>
            <a:off x="342507" y="10895519"/>
            <a:ext cx="507909" cy="531159"/>
          </a:xfrm>
          <a:prstGeom prst="rect">
            <a:avLst/>
          </a:prstGeom>
        </p:spPr>
      </p:pic>
      <p:pic>
        <p:nvPicPr>
          <p:cNvPr id="68" name="Picture 67" descr="A picture containing plate, food, table, covered&#10;&#10;Description automatically generated">
            <a:extLst>
              <a:ext uri="{FF2B5EF4-FFF2-40B4-BE49-F238E27FC236}">
                <a16:creationId xmlns:a16="http://schemas.microsoft.com/office/drawing/2014/main" id="{34726D96-C8EC-45B3-8C5C-5419AC5ABA0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15" y="11001987"/>
            <a:ext cx="547737" cy="497943"/>
          </a:xfrm>
          <a:prstGeom prst="rect">
            <a:avLst/>
          </a:prstGeom>
        </p:spPr>
      </p:pic>
      <p:pic>
        <p:nvPicPr>
          <p:cNvPr id="69" name="Picture 14" descr="Baking Soda Icon Royalty Free Cliparts, Vectors, And Stock ...">
            <a:extLst>
              <a:ext uri="{FF2B5EF4-FFF2-40B4-BE49-F238E27FC236}">
                <a16:creationId xmlns:a16="http://schemas.microsoft.com/office/drawing/2014/main" id="{3F8DFEB0-9195-4E6E-9241-1B82476C53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2" t="18469" r="23334" b="18546"/>
          <a:stretch/>
        </p:blipFill>
        <p:spPr bwMode="auto">
          <a:xfrm>
            <a:off x="2992127" y="8743318"/>
            <a:ext cx="331648" cy="38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B2E7E9A6-A5E1-4EDB-A056-F319530AD51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664" y="8439893"/>
            <a:ext cx="537666" cy="349483"/>
          </a:xfrm>
          <a:prstGeom prst="rect">
            <a:avLst/>
          </a:prstGeom>
        </p:spPr>
      </p:pic>
      <p:pic>
        <p:nvPicPr>
          <p:cNvPr id="71" name="Picture 16" descr="Rubbing along - definition of rubbing along by The Free Dictionary">
            <a:extLst>
              <a:ext uri="{FF2B5EF4-FFF2-40B4-BE49-F238E27FC236}">
                <a16:creationId xmlns:a16="http://schemas.microsoft.com/office/drawing/2014/main" id="{A3D8A9C9-96BF-4E15-8177-F60B797CD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182" y="10257788"/>
            <a:ext cx="350496" cy="46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0C09390-11C1-4DFF-92B8-3D497BEC1CE9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clrChange>
              <a:clrFrom>
                <a:srgbClr val="FAF6ED"/>
              </a:clrFrom>
              <a:clrTo>
                <a:srgbClr val="FAF6E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51835" b="72248" l="9313" r="23817">
                        <a14:foregroundMark x1="13435" y1="60321" x2="13435" y2="60321"/>
                        <a14:foregroundMark x1="10840" y1="58945" x2="10840" y2="58945"/>
                        <a14:foregroundMark x1="14046" y1="57569" x2="14046" y2="57569"/>
                        <a14:foregroundMark x1="15878" y1="53899" x2="15878" y2="53899"/>
                        <a14:foregroundMark x1="17863" y1="57569" x2="17863" y2="57569"/>
                        <a14:foregroundMark x1="21221" y1="64450" x2="21221" y2="64450"/>
                        <a14:foregroundMark x1="21374" y1="58486" x2="21374" y2="58486"/>
                        <a14:foregroundMark x1="19237" y1="62156" x2="19237" y2="62156"/>
                        <a14:foregroundMark x1="17252" y1="66514" x2="17252" y2="66514"/>
                        <a14:foregroundMark x1="14198" y1="64220" x2="14198" y2="64220"/>
                        <a14:foregroundMark x1="11450" y1="64908" x2="11450" y2="64908"/>
                        <a14:foregroundMark x1="15420" y1="67890" x2="15420" y2="67890"/>
                        <a14:foregroundMark x1="16641" y1="69954" x2="16641" y2="69954"/>
                        <a14:foregroundMark x1="22748" y1="65826" x2="22748" y2="65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1" t="49783" r="74293" b="27734"/>
          <a:stretch/>
        </p:blipFill>
        <p:spPr>
          <a:xfrm>
            <a:off x="4258966" y="9215541"/>
            <a:ext cx="342009" cy="281413"/>
          </a:xfrm>
          <a:prstGeom prst="rect">
            <a:avLst/>
          </a:prstGeom>
        </p:spPr>
      </p:pic>
      <p:pic>
        <p:nvPicPr>
          <p:cNvPr id="73" name="Picture 7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29EB4B5-046C-4D00-B7A3-E44B7F0F91F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734" y="10633355"/>
            <a:ext cx="275751" cy="275751"/>
          </a:xfrm>
          <a:prstGeom prst="rect">
            <a:avLst/>
          </a:prstGeom>
        </p:spPr>
      </p:pic>
      <p:pic>
        <p:nvPicPr>
          <p:cNvPr id="74" name="Picture 73" descr="A yellow sign on a pole&#10;&#10;Description automatically generated">
            <a:extLst>
              <a:ext uri="{FF2B5EF4-FFF2-40B4-BE49-F238E27FC236}">
                <a16:creationId xmlns:a16="http://schemas.microsoft.com/office/drawing/2014/main" id="{2D689C86-CECC-49F5-9F84-CA1F3F92A35D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21" y="9314593"/>
            <a:ext cx="322654" cy="431831"/>
          </a:xfrm>
          <a:prstGeom prst="rect">
            <a:avLst/>
          </a:prstGeom>
        </p:spPr>
      </p:pic>
      <p:pic>
        <p:nvPicPr>
          <p:cNvPr id="75" name="Picture 7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4BD404A-BAC5-4B4B-B5B8-7FB48BDFD7AE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7" t="28664" r="72128" b="26575"/>
          <a:stretch/>
        </p:blipFill>
        <p:spPr>
          <a:xfrm>
            <a:off x="1266381" y="8394727"/>
            <a:ext cx="212356" cy="493095"/>
          </a:xfrm>
          <a:prstGeom prst="rect">
            <a:avLst/>
          </a:prstGeom>
        </p:spPr>
      </p:pic>
      <p:pic>
        <p:nvPicPr>
          <p:cNvPr id="76" name="Picture 7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A38B175-F638-41BC-9FDA-AD4463CAFC9E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375" y="9300602"/>
            <a:ext cx="343877" cy="356208"/>
          </a:xfrm>
          <a:prstGeom prst="rect">
            <a:avLst/>
          </a:prstGeom>
        </p:spPr>
      </p:pic>
      <p:pic>
        <p:nvPicPr>
          <p:cNvPr id="77" name="Picture 76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C1E741E1-D47E-4522-897A-E9D7F64602D1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27" y="10830081"/>
            <a:ext cx="683698" cy="321627"/>
          </a:xfrm>
          <a:prstGeom prst="rect">
            <a:avLst/>
          </a:prstGeom>
        </p:spPr>
      </p:pic>
      <p:pic>
        <p:nvPicPr>
          <p:cNvPr id="78" name="Picture 20" descr="Foods and drinks high in fat, salt and sugars - British Nutrition ...">
            <a:extLst>
              <a:ext uri="{FF2B5EF4-FFF2-40B4-BE49-F238E27FC236}">
                <a16:creationId xmlns:a16="http://schemas.microsoft.com/office/drawing/2014/main" id="{FE120E48-FCB9-4B1A-969C-E55DE4C08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632" y="11285113"/>
            <a:ext cx="726245" cy="43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2" descr="The #1 Recipe Box - Food Delivered to your Door | HelloFresh">
            <a:extLst>
              <a:ext uri="{FF2B5EF4-FFF2-40B4-BE49-F238E27FC236}">
                <a16:creationId xmlns:a16="http://schemas.microsoft.com/office/drawing/2014/main" id="{470A97C9-67CC-49F9-A1C8-82428CC48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382" y="7789841"/>
            <a:ext cx="481291" cy="38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4" descr="Food Choice Images, Stock Photos &amp; Vectors | Shutterstock">
            <a:hlinkClick r:id="rId31"/>
            <a:extLst>
              <a:ext uri="{FF2B5EF4-FFF2-40B4-BE49-F238E27FC236}">
                <a16:creationId xmlns:a16="http://schemas.microsoft.com/office/drawing/2014/main" id="{606B49F7-8843-4D3D-9EBE-929C857EF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60"/>
          <a:stretch/>
        </p:blipFill>
        <p:spPr bwMode="auto">
          <a:xfrm>
            <a:off x="4703547" y="8342677"/>
            <a:ext cx="614379" cy="48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 descr="A picture containing building, sitting, yellow, train&#10;&#10;Description automatically generated">
            <a:extLst>
              <a:ext uri="{FF2B5EF4-FFF2-40B4-BE49-F238E27FC236}">
                <a16:creationId xmlns:a16="http://schemas.microsoft.com/office/drawing/2014/main" id="{A7D4A49B-4809-430D-B77C-711907E22D5B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3" t="11259" r="5121" b="18197"/>
          <a:stretch/>
        </p:blipFill>
        <p:spPr>
          <a:xfrm>
            <a:off x="1367855" y="10900259"/>
            <a:ext cx="580352" cy="228158"/>
          </a:xfrm>
          <a:prstGeom prst="rect">
            <a:avLst/>
          </a:prstGeom>
        </p:spPr>
      </p:pic>
      <p:pic>
        <p:nvPicPr>
          <p:cNvPr id="82" name="Picture 8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FB448C-68BF-49F7-8B95-BEEF23B749AB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862" y="9555992"/>
            <a:ext cx="467598" cy="467598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7E28C359-5742-4931-A690-4E6D3AEBEE4D}"/>
              </a:ext>
            </a:extLst>
          </p:cNvPr>
          <p:cNvSpPr/>
          <p:nvPr/>
        </p:nvSpPr>
        <p:spPr>
          <a:xfrm>
            <a:off x="4039694" y="8226144"/>
            <a:ext cx="1832681" cy="28379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GB" sz="1244" b="1" dirty="0"/>
              <a:t>KS3 – Food and Nutrition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BD9BA5E-4F49-4199-AF79-69D59AC65A55}"/>
              </a:ext>
            </a:extLst>
          </p:cNvPr>
          <p:cNvSpPr/>
          <p:nvPr/>
        </p:nvSpPr>
        <p:spPr>
          <a:xfrm>
            <a:off x="340298" y="11853013"/>
            <a:ext cx="6226261" cy="371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4"/>
          </a:p>
        </p:txBody>
      </p:sp>
      <p:sp>
        <p:nvSpPr>
          <p:cNvPr id="91" name="TextBox 52"/>
          <p:cNvSpPr txBox="1">
            <a:spLocks noChangeArrowheads="1"/>
          </p:cNvSpPr>
          <p:nvPr/>
        </p:nvSpPr>
        <p:spPr bwMode="auto">
          <a:xfrm>
            <a:off x="5120773" y="8974100"/>
            <a:ext cx="677502" cy="43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6" b="1" dirty="0">
                <a:latin typeface="Gill Sans MT Condensed" panose="020B0506020104020203" pitchFamily="34" charset="0"/>
              </a:rPr>
              <a:t>Food Provenance </a:t>
            </a: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099101" y="8576134"/>
            <a:ext cx="484562" cy="345513"/>
          </a:xfrm>
          <a:prstGeom prst="rect">
            <a:avLst/>
          </a:prstGeom>
        </p:spPr>
      </p:pic>
      <p:sp>
        <p:nvSpPr>
          <p:cNvPr id="93" name="TextBox 52"/>
          <p:cNvSpPr txBox="1">
            <a:spLocks noChangeArrowheads="1"/>
          </p:cNvSpPr>
          <p:nvPr/>
        </p:nvSpPr>
        <p:spPr bwMode="auto">
          <a:xfrm>
            <a:off x="3351708" y="10471455"/>
            <a:ext cx="708340" cy="43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6" b="1" dirty="0">
                <a:latin typeface="Gill Sans MT Condensed" panose="020B0506020104020203" pitchFamily="34" charset="0"/>
              </a:rPr>
              <a:t>Culinary </a:t>
            </a:r>
          </a:p>
          <a:p>
            <a:pPr algn="ctr" eaLnBrk="1" hangingPunct="1"/>
            <a:r>
              <a:rPr lang="en-US" altLang="en-US" sz="1106" b="1" dirty="0">
                <a:latin typeface="Gill Sans MT Condensed" panose="020B0506020104020203" pitchFamily="34" charset="0"/>
              </a:rPr>
              <a:t>skills</a:t>
            </a:r>
          </a:p>
        </p:txBody>
      </p:sp>
      <p:pic>
        <p:nvPicPr>
          <p:cNvPr id="94" name="Picture 93" descr="A picture containing food&#10;&#10;Description automatically generated">
            <a:extLst>
              <a:ext uri="{FF2B5EF4-FFF2-40B4-BE49-F238E27FC236}">
                <a16:creationId xmlns:a16="http://schemas.microsoft.com/office/drawing/2014/main" id="{4088E869-39D5-4384-9FEE-A83735F67825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2622821" y="10604635"/>
            <a:ext cx="567911" cy="567911"/>
          </a:xfrm>
          <a:prstGeom prst="rect">
            <a:avLst/>
          </a:prstGeom>
        </p:spPr>
      </p:pic>
      <p:sp>
        <p:nvSpPr>
          <p:cNvPr id="95" name="TextBox 52"/>
          <p:cNvSpPr txBox="1">
            <a:spLocks noChangeArrowheads="1"/>
          </p:cNvSpPr>
          <p:nvPr/>
        </p:nvSpPr>
        <p:spPr bwMode="auto">
          <a:xfrm>
            <a:off x="706388" y="9505493"/>
            <a:ext cx="673228" cy="43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6" b="1" dirty="0">
                <a:latin typeface="Gill Sans MT Condensed" panose="020B0506020104020203" pitchFamily="34" charset="0"/>
              </a:rPr>
              <a:t>Sensory </a:t>
            </a:r>
          </a:p>
          <a:p>
            <a:pPr algn="ctr" eaLnBrk="1" hangingPunct="1"/>
            <a:r>
              <a:rPr lang="en-US" altLang="en-US" sz="1106" b="1" dirty="0">
                <a:latin typeface="Gill Sans MT Condensed" panose="020B0506020104020203" pitchFamily="34" charset="0"/>
              </a:rPr>
              <a:t>analysis </a:t>
            </a:r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40" y="11593743"/>
            <a:ext cx="261054" cy="24573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330163" y="10872892"/>
            <a:ext cx="336423" cy="303927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4" t="7758" r="29099" b="10104"/>
          <a:stretch/>
        </p:blipFill>
        <p:spPr>
          <a:xfrm>
            <a:off x="4373080" y="11254686"/>
            <a:ext cx="246162" cy="264843"/>
          </a:xfrm>
          <a:prstGeom prst="rect">
            <a:avLst/>
          </a:prstGeom>
        </p:spPr>
      </p:pic>
      <p:grpSp>
        <p:nvGrpSpPr>
          <p:cNvPr id="99" name="Group 98"/>
          <p:cNvGrpSpPr/>
          <p:nvPr/>
        </p:nvGrpSpPr>
        <p:grpSpPr>
          <a:xfrm>
            <a:off x="5583421" y="11216625"/>
            <a:ext cx="113847" cy="646633"/>
            <a:chOff x="1885735" y="1589806"/>
            <a:chExt cx="964277" cy="4333288"/>
          </a:xfrm>
        </p:grpSpPr>
        <p:sp>
          <p:nvSpPr>
            <p:cNvPr id="137" name="Rectangle 136"/>
            <p:cNvSpPr/>
            <p:nvPr/>
          </p:nvSpPr>
          <p:spPr>
            <a:xfrm>
              <a:off x="2094794" y="1781059"/>
              <a:ext cx="521924" cy="316194"/>
            </a:xfrm>
            <a:prstGeom prst="rect">
              <a:avLst/>
            </a:prstGeom>
            <a:solidFill>
              <a:srgbClr val="B61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7"/>
            </a:p>
          </p:txBody>
        </p:sp>
        <p:sp>
          <p:nvSpPr>
            <p:cNvPr id="138" name="Oval 137"/>
            <p:cNvSpPr/>
            <p:nvPr/>
          </p:nvSpPr>
          <p:spPr>
            <a:xfrm>
              <a:off x="1885735" y="4958818"/>
              <a:ext cx="964277" cy="96427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7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094795" y="4800721"/>
              <a:ext cx="529839" cy="31619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7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2094794" y="4484527"/>
              <a:ext cx="529839" cy="31619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7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2092869" y="4168333"/>
              <a:ext cx="529839" cy="31619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7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2092868" y="3878515"/>
              <a:ext cx="529839" cy="31619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7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2092867" y="3562321"/>
              <a:ext cx="529839" cy="31619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7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2086880" y="3282241"/>
              <a:ext cx="529839" cy="316194"/>
            </a:xfrm>
            <a:prstGeom prst="rect">
              <a:avLst/>
            </a:prstGeom>
            <a:solidFill>
              <a:srgbClr val="FAFA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7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2086880" y="2972861"/>
              <a:ext cx="529839" cy="31619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7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2086880" y="2712343"/>
              <a:ext cx="529839" cy="316194"/>
            </a:xfrm>
            <a:prstGeom prst="rect">
              <a:avLst/>
            </a:prstGeom>
            <a:solidFill>
              <a:srgbClr val="FA3E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7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2086880" y="2396149"/>
              <a:ext cx="529839" cy="316194"/>
            </a:xfrm>
            <a:prstGeom prst="rect">
              <a:avLst/>
            </a:prstGeom>
            <a:solidFill>
              <a:srgbClr val="F12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7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2086880" y="2079955"/>
              <a:ext cx="529839" cy="316194"/>
            </a:xfrm>
            <a:prstGeom prst="rect">
              <a:avLst/>
            </a:prstGeom>
            <a:solidFill>
              <a:srgbClr val="CB1D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7"/>
            </a:p>
          </p:txBody>
        </p:sp>
        <p:sp>
          <p:nvSpPr>
            <p:cNvPr id="149" name="Oval 148"/>
            <p:cNvSpPr/>
            <p:nvPr/>
          </p:nvSpPr>
          <p:spPr>
            <a:xfrm>
              <a:off x="2086880" y="1589806"/>
              <a:ext cx="529837" cy="430492"/>
            </a:xfrm>
            <a:prstGeom prst="ellipse">
              <a:avLst/>
            </a:prstGeom>
            <a:solidFill>
              <a:srgbClr val="B61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7"/>
            </a:p>
          </p:txBody>
        </p:sp>
      </p:grpSp>
      <p:pic>
        <p:nvPicPr>
          <p:cNvPr id="100" name="Picture 99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860" y="11374629"/>
            <a:ext cx="632916" cy="631916"/>
          </a:xfrm>
          <a:prstGeom prst="rect">
            <a:avLst/>
          </a:prstGeom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547FEAE9-C02C-4A89-9D67-55F484BE7D2F}"/>
              </a:ext>
            </a:extLst>
          </p:cNvPr>
          <p:cNvSpPr/>
          <p:nvPr/>
        </p:nvSpPr>
        <p:spPr>
          <a:xfrm>
            <a:off x="4868048" y="11409354"/>
            <a:ext cx="783909" cy="30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Key temperatures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47FEAE9-C02C-4A89-9D67-55F484BE7D2F}"/>
              </a:ext>
            </a:extLst>
          </p:cNvPr>
          <p:cNvSpPr/>
          <p:nvPr/>
        </p:nvSpPr>
        <p:spPr>
          <a:xfrm>
            <a:off x="5665646" y="11119868"/>
            <a:ext cx="783909" cy="30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Where to store food 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2032581" y="8938137"/>
            <a:ext cx="31598" cy="4159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44"/>
          </a:p>
        </p:txBody>
      </p:sp>
      <p:sp>
        <p:nvSpPr>
          <p:cNvPr id="104" name="TextBox 52"/>
          <p:cNvSpPr txBox="1">
            <a:spLocks noChangeArrowheads="1"/>
          </p:cNvSpPr>
          <p:nvPr/>
        </p:nvSpPr>
        <p:spPr bwMode="auto">
          <a:xfrm>
            <a:off x="1539581" y="8908009"/>
            <a:ext cx="655589" cy="43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6" b="1" dirty="0">
                <a:latin typeface="Gill Sans MT Condensed" panose="020B0506020104020203" pitchFamily="34" charset="0"/>
              </a:rPr>
              <a:t>Food </a:t>
            </a:r>
          </a:p>
          <a:p>
            <a:pPr algn="ctr" eaLnBrk="1" hangingPunct="1"/>
            <a:r>
              <a:rPr lang="en-US" altLang="en-US" sz="1106" b="1" dirty="0">
                <a:latin typeface="Gill Sans MT Condensed" panose="020B0506020104020203" pitchFamily="34" charset="0"/>
              </a:rPr>
              <a:t>Safety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61B2BA1-AEC0-4B88-995D-0438FE43F200}"/>
              </a:ext>
            </a:extLst>
          </p:cNvPr>
          <p:cNvSpPr/>
          <p:nvPr/>
        </p:nvSpPr>
        <p:spPr>
          <a:xfrm>
            <a:off x="2093852" y="8474637"/>
            <a:ext cx="580352" cy="30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Radiation</a:t>
            </a:r>
          </a:p>
          <a:p>
            <a:pPr algn="ctr"/>
            <a:endParaRPr lang="en-GB" sz="692" dirty="0"/>
          </a:p>
        </p:txBody>
      </p:sp>
      <p:sp>
        <p:nvSpPr>
          <p:cNvPr id="106" name="Rectangle 105"/>
          <p:cNvSpPr/>
          <p:nvPr/>
        </p:nvSpPr>
        <p:spPr>
          <a:xfrm>
            <a:off x="3316549" y="8933501"/>
            <a:ext cx="41692" cy="4772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44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52BC995-6884-4AB1-B25C-4BB3D90AA93A}"/>
              </a:ext>
            </a:extLst>
          </p:cNvPr>
          <p:cNvSpPr/>
          <p:nvPr/>
        </p:nvSpPr>
        <p:spPr>
          <a:xfrm>
            <a:off x="1510285" y="8716631"/>
            <a:ext cx="685700" cy="30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Food and Temperature</a:t>
            </a:r>
          </a:p>
        </p:txBody>
      </p:sp>
      <p:pic>
        <p:nvPicPr>
          <p:cNvPr id="108" name="Picture 2" descr="Vegan Icon Images, Stock Photos &amp; Vectors | Shutterstock">
            <a:hlinkClick r:id="rId41"/>
            <a:extLst>
              <a:ext uri="{FF2B5EF4-FFF2-40B4-BE49-F238E27FC236}">
                <a16:creationId xmlns:a16="http://schemas.microsoft.com/office/drawing/2014/main" id="{5641F43A-8C63-4518-A9D9-7609B23B4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32"/>
          <a:stretch/>
        </p:blipFill>
        <p:spPr bwMode="auto">
          <a:xfrm>
            <a:off x="4631307" y="8996793"/>
            <a:ext cx="484411" cy="4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6" descr="FoodFootprints | Where does your food come from?">
            <a:extLst>
              <a:ext uri="{FF2B5EF4-FFF2-40B4-BE49-F238E27FC236}">
                <a16:creationId xmlns:a16="http://schemas.microsoft.com/office/drawing/2014/main" id="{748040DA-7993-4CBC-BB66-19499F4226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9"/>
          <a:stretch/>
        </p:blipFill>
        <p:spPr bwMode="auto">
          <a:xfrm>
            <a:off x="3257913" y="9019947"/>
            <a:ext cx="469815" cy="52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Content Placeholder 3"/>
          <p:cNvPicPr>
            <a:picLocks noChangeAspect="1"/>
          </p:cNvPicPr>
          <p:nvPr/>
        </p:nvPicPr>
        <p:blipFill rotWithShape="1">
          <a:blip r:embed="rId44" cstate="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542"/>
          <a:stretch/>
        </p:blipFill>
        <p:spPr>
          <a:xfrm>
            <a:off x="5610101" y="8707014"/>
            <a:ext cx="219918" cy="220734"/>
          </a:xfrm>
          <a:prstGeom prst="rect">
            <a:avLst/>
          </a:prstGeom>
        </p:spPr>
      </p:pic>
      <p:pic>
        <p:nvPicPr>
          <p:cNvPr id="111" name="Content Placeholder 3"/>
          <p:cNvPicPr>
            <a:picLocks noChangeAspect="1"/>
          </p:cNvPicPr>
          <p:nvPr/>
        </p:nvPicPr>
        <p:blipFill>
          <a:blip r:embed="rId46" cstate="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2353" b="97059" l="588" r="97059">
                        <a14:foregroundMark x1="74706" y1="52353" x2="74706" y2="52353"/>
                        <a14:foregroundMark x1="56471" y1="40000" x2="56471" y2="40000"/>
                        <a14:foregroundMark x1="96471" y1="53529" x2="96471" y2="53529"/>
                        <a14:foregroundMark x1="97647" y1="41176" x2="97647" y2="41176"/>
                        <a14:foregroundMark x1="62941" y1="2941" x2="62941" y2="2941"/>
                        <a14:foregroundMark x1="5294" y1="31765" x2="5294" y2="31765"/>
                        <a14:foregroundMark x1="1176" y1="51176" x2="1176" y2="51176"/>
                        <a14:foregroundMark x1="10000" y1="73529" x2="10000" y2="73529"/>
                        <a14:foregroundMark x1="48824" y1="97059" x2="48824" y2="97059"/>
                        <a14:foregroundMark x1="28235" y1="37059" x2="28235" y2="37059"/>
                        <a14:foregroundMark x1="34706" y1="37647" x2="34706" y2="37647"/>
                        <a14:foregroundMark x1="50000" y1="29412" x2="50000" y2="29412"/>
                        <a14:foregroundMark x1="41765" y1="41176" x2="41765" y2="41176"/>
                        <a14:foregroundMark x1="50588" y1="51176" x2="50588" y2="51176"/>
                        <a14:backgroundMark x1="47647" y1="32353" x2="47647" y2="32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93" y="8946217"/>
            <a:ext cx="246724" cy="246724"/>
          </a:xfrm>
          <a:prstGeom prst="rect">
            <a:avLst/>
          </a:prstGeom>
        </p:spPr>
      </p:pic>
      <p:sp>
        <p:nvSpPr>
          <p:cNvPr id="112" name="Rectangle 111"/>
          <p:cNvSpPr/>
          <p:nvPr/>
        </p:nvSpPr>
        <p:spPr>
          <a:xfrm>
            <a:off x="4016121" y="9844246"/>
            <a:ext cx="840295" cy="198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92" dirty="0"/>
              <a:t>Religion and food </a:t>
            </a:r>
          </a:p>
        </p:txBody>
      </p:sp>
      <p:pic>
        <p:nvPicPr>
          <p:cNvPr id="113" name="Picture 112" descr="A picture containing room, computer, clock&#10;&#10;Description automatically generated">
            <a:extLst>
              <a:ext uri="{FF2B5EF4-FFF2-40B4-BE49-F238E27FC236}">
                <a16:creationId xmlns:a16="http://schemas.microsoft.com/office/drawing/2014/main" id="{6FF63AA9-C14F-4A2C-AB51-55DAA879805A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429" y="11145612"/>
            <a:ext cx="359463" cy="384311"/>
          </a:xfrm>
          <a:prstGeom prst="rect">
            <a:avLst/>
          </a:prstGeom>
        </p:spPr>
      </p:pic>
      <p:pic>
        <p:nvPicPr>
          <p:cNvPr id="114" name="Picture 1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3D81037-AB5F-4F1D-8C7F-45F44C0E7BAB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903" y="9549473"/>
            <a:ext cx="333388" cy="333388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A930E668-FA8A-4C0B-A03D-07BEB8E6C07F}"/>
              </a:ext>
            </a:extLst>
          </p:cNvPr>
          <p:cNvSpPr/>
          <p:nvPr/>
        </p:nvSpPr>
        <p:spPr>
          <a:xfrm>
            <a:off x="2806066" y="8498359"/>
            <a:ext cx="721225" cy="198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Chemical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B1AFF613-1E03-4128-8738-7246467C3EEA}"/>
              </a:ext>
            </a:extLst>
          </p:cNvPr>
          <p:cNvSpPr/>
          <p:nvPr/>
        </p:nvSpPr>
        <p:spPr>
          <a:xfrm>
            <a:off x="2361232" y="8311833"/>
            <a:ext cx="721225" cy="198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Mechanical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7DD383E-E020-4153-89F0-CACD781F8366}"/>
              </a:ext>
            </a:extLst>
          </p:cNvPr>
          <p:cNvSpPr/>
          <p:nvPr/>
        </p:nvSpPr>
        <p:spPr>
          <a:xfrm>
            <a:off x="3081058" y="8362547"/>
            <a:ext cx="721225" cy="198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Biological 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1F4C084F-CA90-40C2-8CE5-D61A4A14BA54}"/>
              </a:ext>
            </a:extLst>
          </p:cNvPr>
          <p:cNvSpPr/>
          <p:nvPr/>
        </p:nvSpPr>
        <p:spPr>
          <a:xfrm>
            <a:off x="5209284" y="9365966"/>
            <a:ext cx="721225" cy="198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British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B0D9228-215C-4B28-8043-F2D2841098C3}"/>
              </a:ext>
            </a:extLst>
          </p:cNvPr>
          <p:cNvSpPr/>
          <p:nvPr/>
        </p:nvSpPr>
        <p:spPr>
          <a:xfrm>
            <a:off x="4977931" y="9589021"/>
            <a:ext cx="721225" cy="198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Sustainability </a:t>
            </a:r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812" y="8516266"/>
            <a:ext cx="234201" cy="239476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22" y="9341607"/>
            <a:ext cx="267196" cy="267196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5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7690" y="8251966"/>
            <a:ext cx="276532" cy="276532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5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2973" y="8507747"/>
            <a:ext cx="304946" cy="304946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5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2235" y="8061443"/>
            <a:ext cx="304946" cy="304946"/>
          </a:xfrm>
          <a:prstGeom prst="rect">
            <a:avLst/>
          </a:prstGeom>
        </p:spPr>
      </p:pic>
      <p:sp>
        <p:nvSpPr>
          <p:cNvPr id="125" name="Rectangle 124">
            <a:extLst>
              <a:ext uri="{FF2B5EF4-FFF2-40B4-BE49-F238E27FC236}">
                <a16:creationId xmlns:a16="http://schemas.microsoft.com/office/drawing/2014/main" id="{D1246FA1-2F68-4241-9002-A2B3E4BF92D3}"/>
              </a:ext>
            </a:extLst>
          </p:cNvPr>
          <p:cNvSpPr/>
          <p:nvPr/>
        </p:nvSpPr>
        <p:spPr>
          <a:xfrm>
            <a:off x="3245581" y="8489079"/>
            <a:ext cx="721225" cy="30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Nutritional analysis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AB808A3-E701-4C11-AE15-9684FF4DD41E}"/>
              </a:ext>
            </a:extLst>
          </p:cNvPr>
          <p:cNvSpPr/>
          <p:nvPr/>
        </p:nvSpPr>
        <p:spPr>
          <a:xfrm>
            <a:off x="559072" y="10363653"/>
            <a:ext cx="721225" cy="198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Dextrinization</a:t>
            </a:r>
          </a:p>
        </p:txBody>
      </p:sp>
      <p:pic>
        <p:nvPicPr>
          <p:cNvPr id="128" name="Picture 127"/>
          <p:cNvPicPr>
            <a:picLocks noChangeAspect="1"/>
          </p:cNvPicPr>
          <p:nvPr/>
        </p:nvPicPr>
        <p:blipFill>
          <a:blip r:embed="rId5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891" y="10497474"/>
            <a:ext cx="187282" cy="187282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5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4262" y="10492629"/>
            <a:ext cx="187282" cy="187282"/>
          </a:xfrm>
          <a:prstGeom prst="rect">
            <a:avLst/>
          </a:prstGeom>
        </p:spPr>
      </p:pic>
      <p:sp>
        <p:nvSpPr>
          <p:cNvPr id="130" name="Rectangle 129">
            <a:extLst>
              <a:ext uri="{FF2B5EF4-FFF2-40B4-BE49-F238E27FC236}">
                <a16:creationId xmlns:a16="http://schemas.microsoft.com/office/drawing/2014/main" id="{2DEE12A0-840D-46FB-AC0E-CC05385AA7C8}"/>
              </a:ext>
            </a:extLst>
          </p:cNvPr>
          <p:cNvSpPr/>
          <p:nvPr/>
        </p:nvSpPr>
        <p:spPr>
          <a:xfrm>
            <a:off x="3074569" y="10137940"/>
            <a:ext cx="842139" cy="305340"/>
          </a:xfrm>
          <a:prstGeom prst="rect">
            <a:avLst/>
          </a:prstGeom>
          <a:ln w="3175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Nutrients assessment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2DEE12A0-840D-46FB-AC0E-CC05385AA7C8}"/>
              </a:ext>
            </a:extLst>
          </p:cNvPr>
          <p:cNvSpPr/>
          <p:nvPr/>
        </p:nvSpPr>
        <p:spPr>
          <a:xfrm>
            <a:off x="2317280" y="10144688"/>
            <a:ext cx="699250" cy="305340"/>
          </a:xfrm>
          <a:prstGeom prst="rect">
            <a:avLst/>
          </a:prstGeom>
          <a:ln w="3175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Practical assessment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2DEE12A0-840D-46FB-AC0E-CC05385AA7C8}"/>
              </a:ext>
            </a:extLst>
          </p:cNvPr>
          <p:cNvSpPr/>
          <p:nvPr/>
        </p:nvSpPr>
        <p:spPr>
          <a:xfrm>
            <a:off x="1491389" y="10144923"/>
            <a:ext cx="688736" cy="305340"/>
          </a:xfrm>
          <a:prstGeom prst="rect">
            <a:avLst/>
          </a:prstGeom>
          <a:ln w="3175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End of course assessment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DEE12A0-840D-46FB-AC0E-CC05385AA7C8}"/>
              </a:ext>
            </a:extLst>
          </p:cNvPr>
          <p:cNvSpPr/>
          <p:nvPr/>
        </p:nvSpPr>
        <p:spPr>
          <a:xfrm>
            <a:off x="2947099" y="9533244"/>
            <a:ext cx="640806" cy="305340"/>
          </a:xfrm>
          <a:prstGeom prst="rect">
            <a:avLst/>
          </a:prstGeom>
          <a:ln w="317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Food choice  assessment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2DEE12A0-840D-46FB-AC0E-CC05385AA7C8}"/>
              </a:ext>
            </a:extLst>
          </p:cNvPr>
          <p:cNvSpPr/>
          <p:nvPr/>
        </p:nvSpPr>
        <p:spPr>
          <a:xfrm>
            <a:off x="1504950" y="8453706"/>
            <a:ext cx="625911" cy="305340"/>
          </a:xfrm>
          <a:prstGeom prst="rect">
            <a:avLst/>
          </a:prstGeom>
          <a:ln w="317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Knife skills assessment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2DEE12A0-840D-46FB-AC0E-CC05385AA7C8}"/>
              </a:ext>
            </a:extLst>
          </p:cNvPr>
          <p:cNvSpPr/>
          <p:nvPr/>
        </p:nvSpPr>
        <p:spPr>
          <a:xfrm>
            <a:off x="4775686" y="9741835"/>
            <a:ext cx="704270" cy="30534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Raising agent assessment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2DEE12A0-840D-46FB-AC0E-CC05385AA7C8}"/>
              </a:ext>
            </a:extLst>
          </p:cNvPr>
          <p:cNvSpPr/>
          <p:nvPr/>
        </p:nvSpPr>
        <p:spPr>
          <a:xfrm>
            <a:off x="3966158" y="8516050"/>
            <a:ext cx="706053" cy="305340"/>
          </a:xfrm>
          <a:prstGeom prst="rect">
            <a:avLst/>
          </a:prstGeom>
          <a:ln w="317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End of course assessment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E96C35E0-EC2E-4431-917C-E6C6F3E81DA3}"/>
              </a:ext>
            </a:extLst>
          </p:cNvPr>
          <p:cNvSpPr/>
          <p:nvPr/>
        </p:nvSpPr>
        <p:spPr>
          <a:xfrm>
            <a:off x="70571" y="10106101"/>
            <a:ext cx="858231" cy="30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Gelatinise – sauces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F3B86E99-B26E-4ADF-8E83-2ECFEE523361}"/>
              </a:ext>
            </a:extLst>
          </p:cNvPr>
          <p:cNvSpPr txBox="1"/>
          <p:nvPr/>
        </p:nvSpPr>
        <p:spPr>
          <a:xfrm>
            <a:off x="98716" y="8671706"/>
            <a:ext cx="821212" cy="1096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5" b="1" dirty="0"/>
              <a:t>In Year 8 learners will develop confidence of  cooking a range of dishes and make informed decisions about food choice. </a:t>
            </a:r>
          </a:p>
        </p:txBody>
      </p:sp>
      <p:pic>
        <p:nvPicPr>
          <p:cNvPr id="171" name="Picture 170" descr="A picture containing clock&#10;&#10;Description automatically generated">
            <a:extLst>
              <a:ext uri="{FF2B5EF4-FFF2-40B4-BE49-F238E27FC236}">
                <a16:creationId xmlns:a16="http://schemas.microsoft.com/office/drawing/2014/main" id="{CE9D97AA-E1DA-4FB1-93D2-2BC3094CD2EE}"/>
              </a:ext>
            </a:extLst>
          </p:cNvPr>
          <p:cNvPicPr>
            <a:picLocks noChangeAspect="1"/>
          </p:cNvPicPr>
          <p:nvPr/>
        </p:nvPicPr>
        <p:blipFill rotWithShape="1">
          <a:blip r:embed="rId57" cstate="print">
            <a:clrChange>
              <a:clrFrom>
                <a:srgbClr val="9A6600"/>
              </a:clrFrom>
              <a:clrTo>
                <a:srgbClr val="9A66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36" t="155" r="-3230" b="59793"/>
          <a:stretch/>
        </p:blipFill>
        <p:spPr>
          <a:xfrm>
            <a:off x="53142" y="10276274"/>
            <a:ext cx="629260" cy="501614"/>
          </a:xfrm>
          <a:prstGeom prst="rect">
            <a:avLst/>
          </a:prstGeom>
        </p:spPr>
      </p:pic>
      <p:grpSp>
        <p:nvGrpSpPr>
          <p:cNvPr id="173" name="Group 172"/>
          <p:cNvGrpSpPr/>
          <p:nvPr/>
        </p:nvGrpSpPr>
        <p:grpSpPr>
          <a:xfrm>
            <a:off x="66028" y="2218930"/>
            <a:ext cx="6703946" cy="6259345"/>
            <a:chOff x="-52304" y="3063988"/>
            <a:chExt cx="9699771" cy="9056488"/>
          </a:xfrm>
        </p:grpSpPr>
        <p:pic>
          <p:nvPicPr>
            <p:cNvPr id="174" name="Picture 46" descr="Coursework Icon of Colored Outline style - Available in SVG, PNG ...">
              <a:extLst>
                <a:ext uri="{FF2B5EF4-FFF2-40B4-BE49-F238E27FC236}">
                  <a16:creationId xmlns:a16="http://schemas.microsoft.com/office/drawing/2014/main" id="{B13A0B69-8978-4DAA-B6B2-81A340DDE7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3885" y="3320587"/>
              <a:ext cx="477509" cy="477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A916813A-17E3-4D8B-85AA-1AD856B49AB9}"/>
                </a:ext>
              </a:extLst>
            </p:cNvPr>
            <p:cNvSpPr/>
            <p:nvPr/>
          </p:nvSpPr>
          <p:spPr>
            <a:xfrm>
              <a:off x="5143581" y="6089476"/>
              <a:ext cx="2898420" cy="65087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56511">
                <a:defRPr/>
              </a:pPr>
              <a:endParaRPr lang="en-US" sz="1490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BBA4EACD-79B2-9047-926C-4179677F6DF3}"/>
                </a:ext>
              </a:extLst>
            </p:cNvPr>
            <p:cNvSpPr/>
            <p:nvPr/>
          </p:nvSpPr>
          <p:spPr>
            <a:xfrm>
              <a:off x="2169967" y="10400073"/>
              <a:ext cx="5891586" cy="60651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56511">
                <a:defRPr/>
              </a:pPr>
              <a:endParaRPr lang="en-US" sz="1490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77" name="Block Arc 176">
              <a:extLst>
                <a:ext uri="{FF2B5EF4-FFF2-40B4-BE49-F238E27FC236}">
                  <a16:creationId xmlns:a16="http://schemas.microsoft.com/office/drawing/2014/main" id="{28EF7BC0-BD7F-BD4C-8DBE-13C9030B0FE6}"/>
                </a:ext>
              </a:extLst>
            </p:cNvPr>
            <p:cNvSpPr/>
            <p:nvPr/>
          </p:nvSpPr>
          <p:spPr>
            <a:xfrm rot="16200000">
              <a:off x="821608" y="8620443"/>
              <a:ext cx="2693123" cy="2085603"/>
            </a:xfrm>
            <a:prstGeom prst="blockArc">
              <a:avLst>
                <a:gd name="adj1" fmla="val 10726998"/>
                <a:gd name="adj2" fmla="val 263439"/>
                <a:gd name="adj3" fmla="val 28511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56511">
                <a:defRPr/>
              </a:pPr>
              <a:endParaRPr lang="en-US" sz="1490">
                <a:solidFill>
                  <a:schemeClr val="tx1"/>
                </a:solidFill>
              </a:endParaRPr>
            </a:p>
          </p:txBody>
        </p:sp>
        <p:sp>
          <p:nvSpPr>
            <p:cNvPr id="178" name="Block Arc 177">
              <a:extLst>
                <a:ext uri="{FF2B5EF4-FFF2-40B4-BE49-F238E27FC236}">
                  <a16:creationId xmlns:a16="http://schemas.microsoft.com/office/drawing/2014/main" id="{E050A4CB-2DFF-4C43-B71B-CB7634BAF8C7}"/>
                </a:ext>
              </a:extLst>
            </p:cNvPr>
            <p:cNvSpPr/>
            <p:nvPr/>
          </p:nvSpPr>
          <p:spPr>
            <a:xfrm rot="5400000" flipH="1">
              <a:off x="6534795" y="6369326"/>
              <a:ext cx="2846387" cy="2287588"/>
            </a:xfrm>
            <a:prstGeom prst="blockArc">
              <a:avLst>
                <a:gd name="adj1" fmla="val 10800000"/>
                <a:gd name="adj2" fmla="val 1572"/>
                <a:gd name="adj3" fmla="val 27649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56511">
                <a:defRPr/>
              </a:pPr>
              <a:endParaRPr lang="en-US" sz="1490" dirty="0">
                <a:solidFill>
                  <a:schemeClr val="tx1"/>
                </a:solidFill>
              </a:endParaRPr>
            </a:p>
          </p:txBody>
        </p:sp>
        <p:sp>
          <p:nvSpPr>
            <p:cNvPr id="179" name="Rectangle 140">
              <a:extLst>
                <a:ext uri="{FF2B5EF4-FFF2-40B4-BE49-F238E27FC236}">
                  <a16:creationId xmlns:a16="http://schemas.microsoft.com/office/drawing/2014/main" id="{4ED9223C-B305-724C-860B-8788F8ED72BC}"/>
                </a:ext>
              </a:extLst>
            </p:cNvPr>
            <p:cNvSpPr/>
            <p:nvPr/>
          </p:nvSpPr>
          <p:spPr>
            <a:xfrm>
              <a:off x="2121213" y="8307238"/>
              <a:ext cx="6023499" cy="628650"/>
            </a:xfrm>
            <a:custGeom>
              <a:avLst/>
              <a:gdLst>
                <a:gd name="connsiteX0" fmla="*/ 0 w 5909338"/>
                <a:gd name="connsiteY0" fmla="*/ 0 h 642380"/>
                <a:gd name="connsiteX1" fmla="*/ 5909338 w 5909338"/>
                <a:gd name="connsiteY1" fmla="*/ 0 h 642380"/>
                <a:gd name="connsiteX2" fmla="*/ 5909338 w 5909338"/>
                <a:gd name="connsiteY2" fmla="*/ 642380 h 642380"/>
                <a:gd name="connsiteX3" fmla="*/ 0 w 5909338"/>
                <a:gd name="connsiteY3" fmla="*/ 642380 h 642380"/>
                <a:gd name="connsiteX4" fmla="*/ 0 w 5909338"/>
                <a:gd name="connsiteY4" fmla="*/ 0 h 642380"/>
                <a:gd name="connsiteX0" fmla="*/ 0 w 5909338"/>
                <a:gd name="connsiteY0" fmla="*/ 0 h 642380"/>
                <a:gd name="connsiteX1" fmla="*/ 5909338 w 5909338"/>
                <a:gd name="connsiteY1" fmla="*/ 0 h 642380"/>
                <a:gd name="connsiteX2" fmla="*/ 5909338 w 5909338"/>
                <a:gd name="connsiteY2" fmla="*/ 637185 h 642380"/>
                <a:gd name="connsiteX3" fmla="*/ 0 w 5909338"/>
                <a:gd name="connsiteY3" fmla="*/ 642380 h 642380"/>
                <a:gd name="connsiteX4" fmla="*/ 0 w 5909338"/>
                <a:gd name="connsiteY4" fmla="*/ 0 h 642380"/>
                <a:gd name="connsiteX0" fmla="*/ 0 w 5909338"/>
                <a:gd name="connsiteY0" fmla="*/ 0 h 642381"/>
                <a:gd name="connsiteX1" fmla="*/ 5909338 w 5909338"/>
                <a:gd name="connsiteY1" fmla="*/ 0 h 642381"/>
                <a:gd name="connsiteX2" fmla="*/ 5831406 w 5909338"/>
                <a:gd name="connsiteY2" fmla="*/ 642381 h 642381"/>
                <a:gd name="connsiteX3" fmla="*/ 0 w 5909338"/>
                <a:gd name="connsiteY3" fmla="*/ 642380 h 642381"/>
                <a:gd name="connsiteX4" fmla="*/ 0 w 5909338"/>
                <a:gd name="connsiteY4" fmla="*/ 0 h 642381"/>
                <a:gd name="connsiteX0" fmla="*/ 0 w 5909338"/>
                <a:gd name="connsiteY0" fmla="*/ 0 h 652772"/>
                <a:gd name="connsiteX1" fmla="*/ 5909338 w 5909338"/>
                <a:gd name="connsiteY1" fmla="*/ 0 h 652772"/>
                <a:gd name="connsiteX2" fmla="*/ 5826211 w 5909338"/>
                <a:gd name="connsiteY2" fmla="*/ 652772 h 652772"/>
                <a:gd name="connsiteX3" fmla="*/ 0 w 5909338"/>
                <a:gd name="connsiteY3" fmla="*/ 642380 h 652772"/>
                <a:gd name="connsiteX4" fmla="*/ 0 w 5909338"/>
                <a:gd name="connsiteY4" fmla="*/ 0 h 6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9338" h="652772">
                  <a:moveTo>
                    <a:pt x="0" y="0"/>
                  </a:moveTo>
                  <a:lnTo>
                    <a:pt x="5909338" y="0"/>
                  </a:lnTo>
                  <a:lnTo>
                    <a:pt x="5826211" y="652772"/>
                  </a:lnTo>
                  <a:lnTo>
                    <a:pt x="0" y="642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56511">
                <a:defRPr/>
              </a:pPr>
              <a:endParaRPr lang="en-US" sz="1490" dirty="0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5B6ECEE5-8B0A-BE49-88D6-380CCB5771D4}"/>
                </a:ext>
              </a:extLst>
            </p:cNvPr>
            <p:cNvSpPr/>
            <p:nvPr/>
          </p:nvSpPr>
          <p:spPr>
            <a:xfrm>
              <a:off x="2217408" y="6077446"/>
              <a:ext cx="2668698" cy="668598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56511">
                <a:defRPr/>
              </a:pPr>
              <a:endParaRPr lang="en-US" sz="1490"/>
            </a:p>
          </p:txBody>
        </p:sp>
        <p:sp>
          <p:nvSpPr>
            <p:cNvPr id="181" name="Block Arc 180">
              <a:extLst>
                <a:ext uri="{FF2B5EF4-FFF2-40B4-BE49-F238E27FC236}">
                  <a16:creationId xmlns:a16="http://schemas.microsoft.com/office/drawing/2014/main" id="{F9A4C65A-77AF-D444-B52E-87C937A7CC66}"/>
                </a:ext>
              </a:extLst>
            </p:cNvPr>
            <p:cNvSpPr/>
            <p:nvPr/>
          </p:nvSpPr>
          <p:spPr>
            <a:xfrm rot="16200000">
              <a:off x="852281" y="4127549"/>
              <a:ext cx="2878137" cy="2355510"/>
            </a:xfrm>
            <a:prstGeom prst="blockArc">
              <a:avLst>
                <a:gd name="adj1" fmla="val 10800000"/>
                <a:gd name="adj2" fmla="val 156513"/>
                <a:gd name="adj3" fmla="val 28217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56511">
                <a:defRPr/>
              </a:pPr>
              <a:endParaRPr lang="en-US" sz="1490">
                <a:solidFill>
                  <a:schemeClr val="tx1"/>
                </a:solidFill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19CB39D4-AD12-0B45-8E85-C9D1845FD3AE}"/>
                </a:ext>
              </a:extLst>
            </p:cNvPr>
            <p:cNvSpPr/>
            <p:nvPr/>
          </p:nvSpPr>
          <p:spPr>
            <a:xfrm>
              <a:off x="2277733" y="3865408"/>
              <a:ext cx="5333468" cy="658618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56511">
                <a:defRPr/>
              </a:pPr>
              <a:endParaRPr lang="en-US" sz="1490"/>
            </a:p>
          </p:txBody>
        </p: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8543EC36-8F4A-48B1-8A0D-59C365A081C3}"/>
                </a:ext>
              </a:extLst>
            </p:cNvPr>
            <p:cNvGrpSpPr/>
            <p:nvPr/>
          </p:nvGrpSpPr>
          <p:grpSpPr>
            <a:xfrm>
              <a:off x="4237635" y="5788058"/>
              <a:ext cx="1216025" cy="1224000"/>
              <a:chOff x="3971564" y="6444731"/>
              <a:chExt cx="1216025" cy="1224000"/>
            </a:xfrm>
          </p:grpSpPr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5BBAE8FE-C845-4D7F-A3C3-B987946D6F83}"/>
                  </a:ext>
                </a:extLst>
              </p:cNvPr>
              <p:cNvSpPr/>
              <p:nvPr/>
            </p:nvSpPr>
            <p:spPr>
              <a:xfrm>
                <a:off x="3971564" y="6444731"/>
                <a:ext cx="1216025" cy="122400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56511">
                  <a:defRPr/>
                </a:pPr>
                <a:r>
                  <a:rPr lang="en-US" sz="1490" dirty="0"/>
                  <a:t>3.4</a:t>
                </a:r>
              </a:p>
              <a:p>
                <a:pPr algn="ctr" defTabSz="756511">
                  <a:defRPr/>
                </a:pPr>
                <a:endParaRPr lang="en-US" sz="1490" dirty="0"/>
              </a:p>
            </p:txBody>
          </p:sp>
          <p:grpSp>
            <p:nvGrpSpPr>
              <p:cNvPr id="406" name="Group 405"/>
              <p:cNvGrpSpPr/>
              <p:nvPr/>
            </p:nvGrpSpPr>
            <p:grpSpPr>
              <a:xfrm>
                <a:off x="4124758" y="6596356"/>
                <a:ext cx="953112" cy="987028"/>
                <a:chOff x="3423102" y="6613446"/>
                <a:chExt cx="953112" cy="987028"/>
              </a:xfrm>
            </p:grpSpPr>
            <p:sp>
              <p:nvSpPr>
                <p:cNvPr id="407" name="Oval 406">
                  <a:extLst>
                    <a:ext uri="{FF2B5EF4-FFF2-40B4-BE49-F238E27FC236}">
                      <a16:creationId xmlns:a16="http://schemas.microsoft.com/office/drawing/2014/main" id="{7F00163B-8BDB-AF44-A463-AD1ACB8794F0}"/>
                    </a:ext>
                  </a:extLst>
                </p:cNvPr>
                <p:cNvSpPr/>
                <p:nvPr/>
              </p:nvSpPr>
              <p:spPr>
                <a:xfrm>
                  <a:off x="3423102" y="6613446"/>
                  <a:ext cx="909637" cy="9207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56511">
                    <a:defRPr/>
                  </a:pPr>
                  <a:endParaRPr lang="en-US" sz="1490"/>
                </a:p>
              </p:txBody>
            </p:sp>
            <p:sp>
              <p:nvSpPr>
                <p:cNvPr id="408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439182" y="6728306"/>
                  <a:ext cx="937032" cy="8721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1093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1093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1093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1093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3317" b="1" dirty="0"/>
                    <a:t>11</a:t>
                  </a:r>
                </a:p>
              </p:txBody>
            </p:sp>
            <p:sp>
              <p:nvSpPr>
                <p:cNvPr id="409" name="TextBox 52"/>
                <p:cNvSpPr txBox="1">
                  <a:spLocks noChangeArrowheads="1"/>
                </p:cNvSpPr>
                <p:nvPr/>
              </p:nvSpPr>
              <p:spPr bwMode="auto">
                <a:xfrm>
                  <a:off x="3460750" y="6653213"/>
                  <a:ext cx="841375" cy="3798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1093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1093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1093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1093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106" b="1" dirty="0">
                      <a:latin typeface="Gill Sans MT Condensed" panose="020B0506020104020203" pitchFamily="34" charset="0"/>
                    </a:rPr>
                    <a:t>YEAR</a:t>
                  </a:r>
                </a:p>
              </p:txBody>
            </p:sp>
          </p:grpSp>
        </p:grpSp>
        <p:sp>
          <p:nvSpPr>
            <p:cNvPr id="184" name="Rectangle 183"/>
            <p:cNvSpPr/>
            <p:nvPr/>
          </p:nvSpPr>
          <p:spPr>
            <a:xfrm>
              <a:off x="3256630" y="8241181"/>
              <a:ext cx="45719" cy="6905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44"/>
            </a:p>
          </p:txBody>
        </p:sp>
        <p:sp>
          <p:nvSpPr>
            <p:cNvPr id="185" name="Rectangle 184"/>
            <p:cNvSpPr/>
            <p:nvPr/>
          </p:nvSpPr>
          <p:spPr>
            <a:xfrm rot="18686993" flipV="1">
              <a:off x="8422138" y="8069151"/>
              <a:ext cx="76434" cy="6905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44" dirty="0"/>
            </a:p>
          </p:txBody>
        </p:sp>
        <p:sp>
          <p:nvSpPr>
            <p:cNvPr id="186" name="TextBox 52"/>
            <p:cNvSpPr txBox="1">
              <a:spLocks noChangeArrowheads="1"/>
            </p:cNvSpPr>
            <p:nvPr/>
          </p:nvSpPr>
          <p:spPr bwMode="auto">
            <a:xfrm>
              <a:off x="3508028" y="6119191"/>
              <a:ext cx="948662" cy="564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967" b="1" dirty="0">
                  <a:latin typeface="Gill Sans MT Condensed" panose="020B0506020104020203" pitchFamily="34" charset="0"/>
                </a:rPr>
                <a:t>Assessment </a:t>
              </a:r>
            </a:p>
            <a:p>
              <a:pPr algn="ctr"/>
              <a:r>
                <a:rPr lang="en-US" altLang="en-US" sz="967" b="1" dirty="0">
                  <a:latin typeface="Gill Sans MT Condensed" panose="020B0506020104020203" pitchFamily="34" charset="0"/>
                </a:rPr>
                <a:t>Requirements</a:t>
              </a: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2831002" y="3864842"/>
              <a:ext cx="60325" cy="6905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44"/>
            </a:p>
          </p:txBody>
        </p:sp>
        <p:sp>
          <p:nvSpPr>
            <p:cNvPr id="188" name="Rectangle 187"/>
            <p:cNvSpPr/>
            <p:nvPr/>
          </p:nvSpPr>
          <p:spPr>
            <a:xfrm rot="16200000" flipV="1">
              <a:off x="1404087" y="4899244"/>
              <a:ext cx="76434" cy="6905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44"/>
            </a:p>
          </p:txBody>
        </p: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D80F93DE-4F10-4B64-A71F-429A66E6E2A2}"/>
                </a:ext>
              </a:extLst>
            </p:cNvPr>
            <p:cNvGrpSpPr/>
            <p:nvPr/>
          </p:nvGrpSpPr>
          <p:grpSpPr>
            <a:xfrm>
              <a:off x="5273454" y="3560529"/>
              <a:ext cx="1216025" cy="1224000"/>
              <a:chOff x="2946402" y="8630277"/>
              <a:chExt cx="1216025" cy="1224000"/>
            </a:xfrm>
          </p:grpSpPr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F63C23BA-8FFB-487E-91E6-B3F7B8D9E90A}"/>
                  </a:ext>
                </a:extLst>
              </p:cNvPr>
              <p:cNvSpPr/>
              <p:nvPr/>
            </p:nvSpPr>
            <p:spPr>
              <a:xfrm>
                <a:off x="2946402" y="8630277"/>
                <a:ext cx="1216025" cy="122400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56511">
                  <a:defRPr/>
                </a:pPr>
                <a:r>
                  <a:rPr lang="en-US" sz="1490" dirty="0"/>
                  <a:t>3.4</a:t>
                </a:r>
              </a:p>
              <a:p>
                <a:pPr algn="ctr" defTabSz="756511">
                  <a:defRPr/>
                </a:pPr>
                <a:endParaRPr lang="en-US" sz="1490" dirty="0"/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A9694BB1-90FF-4F25-9B9B-55DA6A244844}"/>
                  </a:ext>
                </a:extLst>
              </p:cNvPr>
              <p:cNvSpPr/>
              <p:nvPr/>
            </p:nvSpPr>
            <p:spPr>
              <a:xfrm>
                <a:off x="3063875" y="8776175"/>
                <a:ext cx="1005363" cy="9366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56511">
                  <a:defRPr/>
                </a:pPr>
                <a:endParaRPr lang="en-US" sz="1490"/>
              </a:p>
            </p:txBody>
          </p:sp>
          <p:sp>
            <p:nvSpPr>
              <p:cNvPr id="404" name="TextBox 59">
                <a:extLst>
                  <a:ext uri="{FF2B5EF4-FFF2-40B4-BE49-F238E27FC236}">
                    <a16:creationId xmlns:a16="http://schemas.microsoft.com/office/drawing/2014/main" id="{F811B633-0E1C-4EB1-8EC8-9DFCCB2AA6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8871" y="8990563"/>
                <a:ext cx="92543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prstTxWarp prst="textStop">
                  <a:avLst/>
                </a:prstTxWarp>
                <a:spAutoFit/>
              </a:bodyPr>
              <a:lstStyle>
                <a:lvl1pPr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44" b="1" dirty="0"/>
                  <a:t>EXAM</a:t>
                </a:r>
              </a:p>
            </p:txBody>
          </p:sp>
        </p:grp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23DD0D5D-8ABB-41E5-A4E7-84D7CD03BBD3}"/>
                </a:ext>
              </a:extLst>
            </p:cNvPr>
            <p:cNvSpPr/>
            <p:nvPr/>
          </p:nvSpPr>
          <p:spPr>
            <a:xfrm rot="16200000">
              <a:off x="4292727" y="10420996"/>
              <a:ext cx="774702" cy="595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Gill Sans MT Condensed" panose="020B0506020104020203" pitchFamily="34" charset="0"/>
                </a:rPr>
                <a:t>Food, Nutrition and Health</a:t>
              </a: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FF86D7BE-01A5-4F72-A7A1-2293416C3BE6}"/>
                </a:ext>
              </a:extLst>
            </p:cNvPr>
            <p:cNvSpPr/>
            <p:nvPr/>
          </p:nvSpPr>
          <p:spPr>
            <a:xfrm>
              <a:off x="4096300" y="7286692"/>
              <a:ext cx="3829331" cy="41061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txBody>
            <a:bodyPr wrap="none">
              <a:spAutoFit/>
            </a:bodyPr>
            <a:lstStyle/>
            <a:p>
              <a:r>
                <a:rPr lang="en-GB" sz="1244" b="1" dirty="0"/>
                <a:t>KS4 – Food Preparation and Nutrition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F5247BB9-A7BD-4C36-8BB9-2C5EB94CEBF8}"/>
                </a:ext>
              </a:extLst>
            </p:cNvPr>
            <p:cNvSpPr/>
            <p:nvPr/>
          </p:nvSpPr>
          <p:spPr>
            <a:xfrm>
              <a:off x="3282650" y="8259990"/>
              <a:ext cx="1081028" cy="977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967" b="1" dirty="0">
                  <a:latin typeface="Gill Sans MT Condensed" panose="020B0506020104020203" pitchFamily="34" charset="0"/>
                </a:rPr>
                <a:t>Cooking of food and heat transfer</a:t>
              </a:r>
              <a:endParaRPr lang="en-GB" sz="967" dirty="0">
                <a:latin typeface="Gill Sans MT Condensed" panose="020B0506020104020203" pitchFamily="34" charset="0"/>
              </a:endParaRPr>
            </a:p>
            <a:p>
              <a:pPr algn="ctr">
                <a:lnSpc>
                  <a:spcPct val="107000"/>
                </a:lnSpc>
              </a:pPr>
              <a:endParaRPr lang="en-GB" sz="830" b="1" dirty="0">
                <a:latin typeface="Gill Sans MT Condensed" panose="020B05060201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3C1232C1-BCB9-43BF-B129-F31DA481038A}"/>
                </a:ext>
              </a:extLst>
            </p:cNvPr>
            <p:cNvSpPr/>
            <p:nvPr/>
          </p:nvSpPr>
          <p:spPr>
            <a:xfrm rot="1046838" flipV="1">
              <a:off x="8150382" y="6101781"/>
              <a:ext cx="76434" cy="6905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44"/>
            </a:p>
          </p:txBody>
        </p:sp>
        <p:sp>
          <p:nvSpPr>
            <p:cNvPr id="195" name="TextBox 52">
              <a:extLst>
                <a:ext uri="{FF2B5EF4-FFF2-40B4-BE49-F238E27FC236}">
                  <a16:creationId xmlns:a16="http://schemas.microsoft.com/office/drawing/2014/main" id="{200CCB54-4608-4F7E-9A2F-C7AFCEF22E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3926" y="3990523"/>
              <a:ext cx="1818479" cy="441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383" b="1" dirty="0">
                  <a:latin typeface="Gill Sans MT Condensed" panose="020B0506020104020203" pitchFamily="34" charset="0"/>
                </a:rPr>
                <a:t>Revision</a:t>
              </a:r>
              <a:endParaRPr lang="en-US" altLang="en-US" sz="1106" b="1" dirty="0">
                <a:latin typeface="Gill Sans MT Condensed" panose="020B0506020104020203" pitchFamily="34" charset="0"/>
              </a:endParaRPr>
            </a:p>
          </p:txBody>
        </p:sp>
        <p:sp>
          <p:nvSpPr>
            <p:cNvPr id="196" name="TextBox 52">
              <a:extLst>
                <a:ext uri="{FF2B5EF4-FFF2-40B4-BE49-F238E27FC236}">
                  <a16:creationId xmlns:a16="http://schemas.microsoft.com/office/drawing/2014/main" id="{5C19F564-4E33-4892-A5C3-23841F6B1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68" y="8448230"/>
              <a:ext cx="1117325" cy="503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830" b="1" dirty="0">
                  <a:latin typeface="Gill Sans MT Condensed" panose="020B0506020104020203" pitchFamily="34" charset="0"/>
                </a:rPr>
                <a:t>Environmental </a:t>
              </a:r>
            </a:p>
            <a:p>
              <a:pPr algn="ctr" eaLnBrk="1" hangingPunct="1"/>
              <a:r>
                <a:rPr lang="en-US" altLang="en-US" sz="830" b="1" dirty="0">
                  <a:latin typeface="Gill Sans MT Condensed" panose="020B0506020104020203" pitchFamily="34" charset="0"/>
                </a:rPr>
                <a:t>and sustainability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46FABF43-175A-4206-8773-5F9ADE69955B}"/>
                </a:ext>
              </a:extLst>
            </p:cNvPr>
            <p:cNvSpPr/>
            <p:nvPr/>
          </p:nvSpPr>
          <p:spPr>
            <a:xfrm>
              <a:off x="2360390" y="5097534"/>
              <a:ext cx="3829331" cy="41061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txBody>
            <a:bodyPr wrap="none">
              <a:spAutoFit/>
            </a:bodyPr>
            <a:lstStyle/>
            <a:p>
              <a:r>
                <a:rPr lang="en-GB" sz="1244" b="1" dirty="0"/>
                <a:t>KS4 – Food Preparation and Nutrition</a:t>
              </a:r>
            </a:p>
          </p:txBody>
        </p: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CDA338EA-6213-4C14-AAEB-7D9F340B3316}"/>
                </a:ext>
              </a:extLst>
            </p:cNvPr>
            <p:cNvGrpSpPr/>
            <p:nvPr/>
          </p:nvGrpSpPr>
          <p:grpSpPr>
            <a:xfrm>
              <a:off x="1041768" y="8051154"/>
              <a:ext cx="1216025" cy="1224000"/>
              <a:chOff x="3971564" y="6444731"/>
              <a:chExt cx="1216025" cy="1224000"/>
            </a:xfrm>
          </p:grpSpPr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3C9A332E-2080-4A18-8C2D-8B0707268EAC}"/>
                  </a:ext>
                </a:extLst>
              </p:cNvPr>
              <p:cNvSpPr/>
              <p:nvPr/>
            </p:nvSpPr>
            <p:spPr>
              <a:xfrm>
                <a:off x="3971564" y="6444731"/>
                <a:ext cx="1216025" cy="1224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56511">
                  <a:defRPr/>
                </a:pPr>
                <a:r>
                  <a:rPr lang="en-US" sz="1490" dirty="0"/>
                  <a:t>3.4</a:t>
                </a:r>
              </a:p>
              <a:p>
                <a:pPr algn="ctr" defTabSz="756511">
                  <a:defRPr/>
                </a:pPr>
                <a:endParaRPr lang="en-US" sz="1490" dirty="0"/>
              </a:p>
            </p:txBody>
          </p:sp>
          <p:grpSp>
            <p:nvGrpSpPr>
              <p:cNvPr id="398" name="Group 397">
                <a:extLst>
                  <a:ext uri="{FF2B5EF4-FFF2-40B4-BE49-F238E27FC236}">
                    <a16:creationId xmlns:a16="http://schemas.microsoft.com/office/drawing/2014/main" id="{D0805F0A-4708-4B3F-B5E6-F50EA1B8DC89}"/>
                  </a:ext>
                </a:extLst>
              </p:cNvPr>
              <p:cNvGrpSpPr/>
              <p:nvPr/>
            </p:nvGrpSpPr>
            <p:grpSpPr>
              <a:xfrm>
                <a:off x="4124758" y="6596356"/>
                <a:ext cx="969590" cy="960004"/>
                <a:chOff x="3423102" y="6613446"/>
                <a:chExt cx="969590" cy="960004"/>
              </a:xfrm>
            </p:grpSpPr>
            <p:sp>
              <p:nvSpPr>
                <p:cNvPr id="399" name="Oval 398">
                  <a:extLst>
                    <a:ext uri="{FF2B5EF4-FFF2-40B4-BE49-F238E27FC236}">
                      <a16:creationId xmlns:a16="http://schemas.microsoft.com/office/drawing/2014/main" id="{69A6F2B4-3CFB-4037-97FC-175D2A6476E5}"/>
                    </a:ext>
                  </a:extLst>
                </p:cNvPr>
                <p:cNvSpPr/>
                <p:nvPr/>
              </p:nvSpPr>
              <p:spPr>
                <a:xfrm>
                  <a:off x="3423102" y="6613446"/>
                  <a:ext cx="909637" cy="9207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56511">
                    <a:defRPr/>
                  </a:pPr>
                  <a:endParaRPr lang="en-US" sz="1490"/>
                </a:p>
              </p:txBody>
            </p:sp>
            <p:sp>
              <p:nvSpPr>
                <p:cNvPr id="400" name="TextBox 61">
                  <a:extLst>
                    <a:ext uri="{FF2B5EF4-FFF2-40B4-BE49-F238E27FC236}">
                      <a16:creationId xmlns:a16="http://schemas.microsoft.com/office/drawing/2014/main" id="{9A5FFB70-4ECE-4CD7-ADE2-3D8AC12395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62023" y="6727353"/>
                  <a:ext cx="930669" cy="8460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1093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1093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1093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1093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3200" b="1" dirty="0"/>
                    <a:t>10</a:t>
                  </a:r>
                </a:p>
              </p:txBody>
            </p:sp>
            <p:sp>
              <p:nvSpPr>
                <p:cNvPr id="401" name="TextBox 52">
                  <a:extLst>
                    <a:ext uri="{FF2B5EF4-FFF2-40B4-BE49-F238E27FC236}">
                      <a16:creationId xmlns:a16="http://schemas.microsoft.com/office/drawing/2014/main" id="{FA094C95-7146-4B3A-B0F4-6414F3AD828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60750" y="6653213"/>
                  <a:ext cx="841375" cy="3798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1093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1093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1093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1093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106" b="1" dirty="0">
                      <a:latin typeface="Gill Sans MT Condensed" panose="020B0506020104020203" pitchFamily="34" charset="0"/>
                    </a:rPr>
                    <a:t>YEAR</a:t>
                  </a:r>
                </a:p>
              </p:txBody>
            </p:sp>
          </p:grp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14131DF3-915B-45B7-B886-6E6D4842DC37}"/>
                </a:ext>
              </a:extLst>
            </p:cNvPr>
            <p:cNvGrpSpPr/>
            <p:nvPr/>
          </p:nvGrpSpPr>
          <p:grpSpPr>
            <a:xfrm>
              <a:off x="7901325" y="10176305"/>
              <a:ext cx="1216025" cy="1224000"/>
              <a:chOff x="3971564" y="6444731"/>
              <a:chExt cx="1216025" cy="1224000"/>
            </a:xfrm>
          </p:grpSpPr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D01479E7-8155-4CE7-A6B2-2AFAB662B930}"/>
                  </a:ext>
                </a:extLst>
              </p:cNvPr>
              <p:cNvSpPr/>
              <p:nvPr/>
            </p:nvSpPr>
            <p:spPr>
              <a:xfrm>
                <a:off x="3971564" y="6444731"/>
                <a:ext cx="1216025" cy="1224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56511">
                  <a:defRPr/>
                </a:pPr>
                <a:r>
                  <a:rPr lang="en-US" sz="1490" dirty="0"/>
                  <a:t>3.4</a:t>
                </a:r>
              </a:p>
              <a:p>
                <a:pPr algn="ctr" defTabSz="756511">
                  <a:defRPr/>
                </a:pPr>
                <a:endParaRPr lang="en-US" sz="1490" dirty="0"/>
              </a:p>
            </p:txBody>
          </p:sp>
          <p:grpSp>
            <p:nvGrpSpPr>
              <p:cNvPr id="393" name="Group 392">
                <a:extLst>
                  <a:ext uri="{FF2B5EF4-FFF2-40B4-BE49-F238E27FC236}">
                    <a16:creationId xmlns:a16="http://schemas.microsoft.com/office/drawing/2014/main" id="{B1629160-D3B2-439A-9EA9-C78E0D5DAD5E}"/>
                  </a:ext>
                </a:extLst>
              </p:cNvPr>
              <p:cNvGrpSpPr/>
              <p:nvPr/>
            </p:nvGrpSpPr>
            <p:grpSpPr>
              <a:xfrm>
                <a:off x="4124758" y="6596356"/>
                <a:ext cx="909637" cy="986075"/>
                <a:chOff x="3423102" y="6613446"/>
                <a:chExt cx="909637" cy="986075"/>
              </a:xfrm>
            </p:grpSpPr>
            <p:sp>
              <p:nvSpPr>
                <p:cNvPr id="394" name="Oval 393">
                  <a:extLst>
                    <a:ext uri="{FF2B5EF4-FFF2-40B4-BE49-F238E27FC236}">
                      <a16:creationId xmlns:a16="http://schemas.microsoft.com/office/drawing/2014/main" id="{7A2C1F5C-FC5E-4562-B356-931E095391F2}"/>
                    </a:ext>
                  </a:extLst>
                </p:cNvPr>
                <p:cNvSpPr/>
                <p:nvPr/>
              </p:nvSpPr>
              <p:spPr>
                <a:xfrm>
                  <a:off x="3423102" y="6613446"/>
                  <a:ext cx="909637" cy="9207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56511">
                    <a:defRPr/>
                  </a:pPr>
                  <a:endParaRPr lang="en-US" sz="1490"/>
                </a:p>
              </p:txBody>
            </p:sp>
            <p:sp>
              <p:nvSpPr>
                <p:cNvPr id="395" name="TextBox 61">
                  <a:extLst>
                    <a:ext uri="{FF2B5EF4-FFF2-40B4-BE49-F238E27FC236}">
                      <a16:creationId xmlns:a16="http://schemas.microsoft.com/office/drawing/2014/main" id="{EE4F9481-650E-46E2-AC8E-96A4F7939EF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62024" y="6727353"/>
                  <a:ext cx="841375" cy="8721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1093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1093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1093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1093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3317" b="1" dirty="0"/>
                    <a:t>9</a:t>
                  </a:r>
                </a:p>
              </p:txBody>
            </p:sp>
            <p:sp>
              <p:nvSpPr>
                <p:cNvPr id="396" name="TextBox 52">
                  <a:extLst>
                    <a:ext uri="{FF2B5EF4-FFF2-40B4-BE49-F238E27FC236}">
                      <a16:creationId xmlns:a16="http://schemas.microsoft.com/office/drawing/2014/main" id="{31EB7F23-4F8E-4D7E-BFDD-CAE09EF84B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60750" y="6653213"/>
                  <a:ext cx="841375" cy="3798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1093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1093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1093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1093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106" b="1" dirty="0">
                      <a:latin typeface="Gill Sans MT Condensed" panose="020B0506020104020203" pitchFamily="34" charset="0"/>
                    </a:rPr>
                    <a:t>YEAR</a:t>
                  </a:r>
                </a:p>
              </p:txBody>
            </p:sp>
          </p:grpSp>
        </p:grp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ECBA2A29-A51B-4089-BA1C-8662BD14B604}"/>
                </a:ext>
              </a:extLst>
            </p:cNvPr>
            <p:cNvSpPr/>
            <p:nvPr/>
          </p:nvSpPr>
          <p:spPr>
            <a:xfrm>
              <a:off x="7901325" y="9184337"/>
              <a:ext cx="1746142" cy="90673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44" dirty="0"/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086516CF-6F85-46DC-8424-7C69729E73C9}"/>
                </a:ext>
              </a:extLst>
            </p:cNvPr>
            <p:cNvSpPr txBox="1"/>
            <p:nvPr/>
          </p:nvSpPr>
          <p:spPr>
            <a:xfrm>
              <a:off x="8060451" y="9187515"/>
              <a:ext cx="1483238" cy="980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61" b="1" dirty="0"/>
                <a:t>Year 9 - 11 a range of savoury and sweet dish will be produced  along side theory</a:t>
              </a:r>
            </a:p>
          </p:txBody>
        </p:sp>
        <p:sp>
          <p:nvSpPr>
            <p:cNvPr id="202" name="TextBox 52">
              <a:extLst>
                <a:ext uri="{FF2B5EF4-FFF2-40B4-BE49-F238E27FC236}">
                  <a16:creationId xmlns:a16="http://schemas.microsoft.com/office/drawing/2014/main" id="{A155CF9C-05D3-4E87-980A-6FA52D9F59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8467" y="6079274"/>
              <a:ext cx="1818479" cy="564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967" b="1" dirty="0">
                  <a:latin typeface="Gill Sans MT Condensed" panose="020B0506020104020203" pitchFamily="34" charset="0"/>
                </a:rPr>
                <a:t>Food </a:t>
              </a:r>
            </a:p>
            <a:p>
              <a:pPr algn="ctr" eaLnBrk="1" hangingPunct="1"/>
              <a:r>
                <a:rPr lang="en-US" altLang="en-US" sz="967" b="1" dirty="0">
                  <a:latin typeface="Gill Sans MT Condensed" panose="020B0506020104020203" pitchFamily="34" charset="0"/>
                </a:rPr>
                <a:t>Investigation</a:t>
              </a:r>
            </a:p>
          </p:txBody>
        </p:sp>
        <p:pic>
          <p:nvPicPr>
            <p:cNvPr id="203" name="Picture 20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78063B3-E519-4C22-A683-86BC24E1DE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83" t="9395" r="53412" b="64436"/>
            <a:stretch/>
          </p:blipFill>
          <p:spPr>
            <a:xfrm>
              <a:off x="6284412" y="7605311"/>
              <a:ext cx="382255" cy="394477"/>
            </a:xfrm>
            <a:prstGeom prst="rect">
              <a:avLst/>
            </a:prstGeom>
          </p:spPr>
        </p:pic>
        <p:pic>
          <p:nvPicPr>
            <p:cNvPr id="204" name="Picture 20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74CDC65-6DDF-4503-9584-CA18A66510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16" t="9352" r="27979" b="64479"/>
            <a:stretch/>
          </p:blipFill>
          <p:spPr>
            <a:xfrm>
              <a:off x="5808322" y="7890783"/>
              <a:ext cx="382255" cy="394477"/>
            </a:xfrm>
            <a:prstGeom prst="rect">
              <a:avLst/>
            </a:prstGeom>
          </p:spPr>
        </p:pic>
        <p:pic>
          <p:nvPicPr>
            <p:cNvPr id="205" name="Picture 204" descr="A close up of a sign&#10;&#10;Description automatically generated">
              <a:extLst>
                <a:ext uri="{FF2B5EF4-FFF2-40B4-BE49-F238E27FC236}">
                  <a16:creationId xmlns:a16="http://schemas.microsoft.com/office/drawing/2014/main" id="{9F742B95-4B26-49AD-9FDC-7FCD5983A7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7" t="16063" r="2425" b="27662"/>
            <a:stretch/>
          </p:blipFill>
          <p:spPr>
            <a:xfrm>
              <a:off x="4604317" y="3179610"/>
              <a:ext cx="1271455" cy="598000"/>
            </a:xfrm>
            <a:prstGeom prst="rect">
              <a:avLst/>
            </a:prstGeom>
          </p:spPr>
        </p:pic>
        <p:pic>
          <p:nvPicPr>
            <p:cNvPr id="206" name="Picture 20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C71AA4B-A67C-4874-A9F3-1D6F866D0C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63" t="14474" r="8887" b="31827"/>
            <a:stretch/>
          </p:blipFill>
          <p:spPr>
            <a:xfrm>
              <a:off x="2767559" y="4719357"/>
              <a:ext cx="475372" cy="337235"/>
            </a:xfrm>
            <a:prstGeom prst="rect">
              <a:avLst/>
            </a:prstGeom>
          </p:spPr>
        </p:pic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615A6BC0-E01D-47CA-A715-D0D3E73E3EAF}"/>
                </a:ext>
              </a:extLst>
            </p:cNvPr>
            <p:cNvGrpSpPr/>
            <p:nvPr/>
          </p:nvGrpSpPr>
          <p:grpSpPr>
            <a:xfrm>
              <a:off x="2451278" y="5796438"/>
              <a:ext cx="1216025" cy="1224000"/>
              <a:chOff x="4419651" y="3914926"/>
              <a:chExt cx="1216025" cy="1224000"/>
            </a:xfrm>
          </p:grpSpPr>
          <p:grpSp>
            <p:nvGrpSpPr>
              <p:cNvPr id="387" name="Group 386">
                <a:extLst>
                  <a:ext uri="{FF2B5EF4-FFF2-40B4-BE49-F238E27FC236}">
                    <a16:creationId xmlns:a16="http://schemas.microsoft.com/office/drawing/2014/main" id="{2AB5C383-3B5B-45D1-8BA5-09DF885D47D4}"/>
                  </a:ext>
                </a:extLst>
              </p:cNvPr>
              <p:cNvGrpSpPr/>
              <p:nvPr/>
            </p:nvGrpSpPr>
            <p:grpSpPr>
              <a:xfrm>
                <a:off x="4419651" y="3914926"/>
                <a:ext cx="1216025" cy="1224000"/>
                <a:chOff x="4559237" y="8651064"/>
                <a:chExt cx="1216025" cy="1224000"/>
              </a:xfrm>
            </p:grpSpPr>
            <p:sp>
              <p:nvSpPr>
                <p:cNvPr id="389" name="Oval 388">
                  <a:extLst>
                    <a:ext uri="{FF2B5EF4-FFF2-40B4-BE49-F238E27FC236}">
                      <a16:creationId xmlns:a16="http://schemas.microsoft.com/office/drawing/2014/main" id="{6EFDC2B4-0371-4F19-8928-D1C09DF811B7}"/>
                    </a:ext>
                  </a:extLst>
                </p:cNvPr>
                <p:cNvSpPr/>
                <p:nvPr/>
              </p:nvSpPr>
              <p:spPr>
                <a:xfrm>
                  <a:off x="4559237" y="8651064"/>
                  <a:ext cx="1216025" cy="1224000"/>
                </a:xfrm>
                <a:prstGeom prst="ellipse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56511">
                    <a:defRPr/>
                  </a:pPr>
                  <a:r>
                    <a:rPr lang="en-US" sz="1490" dirty="0">
                      <a:solidFill>
                        <a:srgbClr val="FF9999"/>
                      </a:solidFill>
                    </a:rPr>
                    <a:t>3.4</a:t>
                  </a:r>
                </a:p>
                <a:p>
                  <a:pPr algn="ctr" defTabSz="756511">
                    <a:defRPr/>
                  </a:pPr>
                  <a:endParaRPr lang="en-US" sz="1490" dirty="0">
                    <a:solidFill>
                      <a:srgbClr val="FF9999"/>
                    </a:solidFill>
                  </a:endParaRPr>
                </a:p>
              </p:txBody>
            </p:sp>
            <p:sp>
              <p:nvSpPr>
                <p:cNvPr id="390" name="Oval 389">
                  <a:extLst>
                    <a:ext uri="{FF2B5EF4-FFF2-40B4-BE49-F238E27FC236}">
                      <a16:creationId xmlns:a16="http://schemas.microsoft.com/office/drawing/2014/main" id="{80E1D2BE-22BF-4CE7-A3D6-FAC3EBD69A3C}"/>
                    </a:ext>
                  </a:extLst>
                </p:cNvPr>
                <p:cNvSpPr/>
                <p:nvPr/>
              </p:nvSpPr>
              <p:spPr>
                <a:xfrm>
                  <a:off x="4675465" y="8787266"/>
                  <a:ext cx="1005363" cy="9366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56511">
                    <a:defRPr/>
                  </a:pPr>
                  <a:endParaRPr lang="en-US" sz="1490"/>
                </a:p>
              </p:txBody>
            </p:sp>
            <p:sp>
              <p:nvSpPr>
                <p:cNvPr id="391" name="TextBox 59">
                  <a:extLst>
                    <a:ext uri="{FF2B5EF4-FFF2-40B4-BE49-F238E27FC236}">
                      <a16:creationId xmlns:a16="http://schemas.microsoft.com/office/drawing/2014/main" id="{6D7600FC-5503-4AB6-A63F-C19EF0D4A5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21447" y="9010427"/>
                  <a:ext cx="925431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prstTxWarp prst="textStop">
                    <a:avLst/>
                  </a:prstTxWarp>
                  <a:spAutoFit/>
                </a:bodyPr>
                <a:lstStyle>
                  <a:lvl1pPr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1093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1093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1093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1093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244" b="1" dirty="0"/>
                    <a:t>NEA</a:t>
                  </a:r>
                </a:p>
              </p:txBody>
            </p:sp>
          </p:grpSp>
          <p:sp>
            <p:nvSpPr>
              <p:cNvPr id="388" name="TextBox 52">
                <a:extLst>
                  <a:ext uri="{FF2B5EF4-FFF2-40B4-BE49-F238E27FC236}">
                    <a16:creationId xmlns:a16="http://schemas.microsoft.com/office/drawing/2014/main" id="{3A21B9F4-AC52-418A-9888-6DC536EF4B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66870" y="4690593"/>
                <a:ext cx="695949" cy="379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6" b="1" dirty="0">
                    <a:latin typeface="Gill Sans MT Condensed" panose="020B0506020104020203" pitchFamily="34" charset="0"/>
                  </a:rPr>
                  <a:t>1</a:t>
                </a:r>
              </a:p>
            </p:txBody>
          </p:sp>
        </p:grp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A0AEB8D3-5E54-45D5-A135-C0BEA847473D}"/>
                </a:ext>
              </a:extLst>
            </p:cNvPr>
            <p:cNvSpPr/>
            <p:nvPr/>
          </p:nvSpPr>
          <p:spPr>
            <a:xfrm>
              <a:off x="6358338" y="10385846"/>
              <a:ext cx="1216026" cy="302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761" b="1" dirty="0">
                  <a:latin typeface="Gill Sans MT Condensed" panose="020B0506020104020203" pitchFamily="34" charset="0"/>
                </a:rPr>
                <a:t>Macronutrients</a:t>
              </a: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88819973-DB39-4541-94F9-C18E015CF3E9}"/>
                </a:ext>
              </a:extLst>
            </p:cNvPr>
            <p:cNvSpPr/>
            <p:nvPr/>
          </p:nvSpPr>
          <p:spPr>
            <a:xfrm>
              <a:off x="5002404" y="10446346"/>
              <a:ext cx="1242826" cy="50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30" b="1" dirty="0">
                  <a:latin typeface="Gill Sans MT Condensed" panose="020B0506020104020203" pitchFamily="34" charset="0"/>
                </a:rPr>
                <a:t>Nutritional needs and health</a:t>
              </a:r>
            </a:p>
          </p:txBody>
        </p: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5FC2EEEB-6621-49C7-A503-F92420B8C01B}"/>
                </a:ext>
              </a:extLst>
            </p:cNvPr>
            <p:cNvGrpSpPr/>
            <p:nvPr/>
          </p:nvGrpSpPr>
          <p:grpSpPr>
            <a:xfrm>
              <a:off x="822481" y="4331515"/>
              <a:ext cx="1216025" cy="1224000"/>
              <a:chOff x="4419651" y="3914926"/>
              <a:chExt cx="1216025" cy="1224000"/>
            </a:xfrm>
          </p:grpSpPr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id="{102F6763-DA4F-4BFF-A18D-F073D0DB1F69}"/>
                  </a:ext>
                </a:extLst>
              </p:cNvPr>
              <p:cNvGrpSpPr/>
              <p:nvPr/>
            </p:nvGrpSpPr>
            <p:grpSpPr>
              <a:xfrm>
                <a:off x="4419651" y="3914926"/>
                <a:ext cx="1216025" cy="1224000"/>
                <a:chOff x="4559237" y="8651064"/>
                <a:chExt cx="1216025" cy="1224000"/>
              </a:xfrm>
            </p:grpSpPr>
            <p:sp>
              <p:nvSpPr>
                <p:cNvPr id="384" name="Oval 383">
                  <a:extLst>
                    <a:ext uri="{FF2B5EF4-FFF2-40B4-BE49-F238E27FC236}">
                      <a16:creationId xmlns:a16="http://schemas.microsoft.com/office/drawing/2014/main" id="{D90EB399-EA4C-48C7-9536-DED98A5FD06C}"/>
                    </a:ext>
                  </a:extLst>
                </p:cNvPr>
                <p:cNvSpPr/>
                <p:nvPr/>
              </p:nvSpPr>
              <p:spPr>
                <a:xfrm>
                  <a:off x="4559237" y="8651064"/>
                  <a:ext cx="1216025" cy="1224000"/>
                </a:xfrm>
                <a:prstGeom prst="ellipse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56511">
                    <a:defRPr/>
                  </a:pPr>
                  <a:r>
                    <a:rPr lang="en-US" sz="1490" dirty="0">
                      <a:solidFill>
                        <a:srgbClr val="FF9999"/>
                      </a:solidFill>
                    </a:rPr>
                    <a:t>3.4</a:t>
                  </a:r>
                </a:p>
                <a:p>
                  <a:pPr algn="ctr" defTabSz="756511">
                    <a:defRPr/>
                  </a:pPr>
                  <a:endParaRPr lang="en-US" sz="1490" dirty="0">
                    <a:solidFill>
                      <a:srgbClr val="FF9999"/>
                    </a:solidFill>
                  </a:endParaRPr>
                </a:p>
              </p:txBody>
            </p:sp>
            <p:sp>
              <p:nvSpPr>
                <p:cNvPr id="385" name="Oval 384">
                  <a:extLst>
                    <a:ext uri="{FF2B5EF4-FFF2-40B4-BE49-F238E27FC236}">
                      <a16:creationId xmlns:a16="http://schemas.microsoft.com/office/drawing/2014/main" id="{24E0AFD8-448E-49F2-BAD5-1F708F07408D}"/>
                    </a:ext>
                  </a:extLst>
                </p:cNvPr>
                <p:cNvSpPr/>
                <p:nvPr/>
              </p:nvSpPr>
              <p:spPr>
                <a:xfrm>
                  <a:off x="4675465" y="8787266"/>
                  <a:ext cx="1005363" cy="9366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56511">
                    <a:defRPr/>
                  </a:pPr>
                  <a:endParaRPr lang="en-US" sz="1490"/>
                </a:p>
              </p:txBody>
            </p:sp>
            <p:sp>
              <p:nvSpPr>
                <p:cNvPr id="386" name="TextBox 59">
                  <a:extLst>
                    <a:ext uri="{FF2B5EF4-FFF2-40B4-BE49-F238E27FC236}">
                      <a16:creationId xmlns:a16="http://schemas.microsoft.com/office/drawing/2014/main" id="{2F5BAA8D-0D68-437B-BEAF-C12F19EE06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21447" y="9010427"/>
                  <a:ext cx="925431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prstTxWarp prst="textStop">
                    <a:avLst/>
                  </a:prstTxWarp>
                  <a:spAutoFit/>
                </a:bodyPr>
                <a:lstStyle>
                  <a:lvl1pPr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1093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1093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1093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1093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244" b="1" dirty="0"/>
                    <a:t>NEA</a:t>
                  </a:r>
                </a:p>
              </p:txBody>
            </p:sp>
          </p:grpSp>
          <p:sp>
            <p:nvSpPr>
              <p:cNvPr id="383" name="TextBox 52">
                <a:extLst>
                  <a:ext uri="{FF2B5EF4-FFF2-40B4-BE49-F238E27FC236}">
                    <a16:creationId xmlns:a16="http://schemas.microsoft.com/office/drawing/2014/main" id="{C44C0058-8997-483A-B35B-124064BAA4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66870" y="4690593"/>
                <a:ext cx="695949" cy="379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6" b="1" dirty="0">
                    <a:latin typeface="Gill Sans MT Condensed" panose="020B0506020104020203" pitchFamily="34" charset="0"/>
                  </a:rPr>
                  <a:t>2</a:t>
                </a:r>
              </a:p>
            </p:txBody>
          </p:sp>
        </p:grp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BF175995-5B86-4A0C-AA51-202BD7CB1C87}"/>
                </a:ext>
              </a:extLst>
            </p:cNvPr>
            <p:cNvSpPr/>
            <p:nvPr/>
          </p:nvSpPr>
          <p:spPr>
            <a:xfrm>
              <a:off x="5800298" y="9607883"/>
              <a:ext cx="1043522" cy="28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Vitamins</a:t>
              </a: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BD03794D-E319-499A-AD07-6795B500094D}"/>
                </a:ext>
              </a:extLst>
            </p:cNvPr>
            <p:cNvSpPr/>
            <p:nvPr/>
          </p:nvSpPr>
          <p:spPr>
            <a:xfrm>
              <a:off x="5101595" y="9748370"/>
              <a:ext cx="1043522" cy="28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Minerals</a:t>
              </a:r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FFFB8368-9CB9-410D-90E3-A902546C938D}"/>
                </a:ext>
              </a:extLst>
            </p:cNvPr>
            <p:cNvSpPr/>
            <p:nvPr/>
          </p:nvSpPr>
          <p:spPr>
            <a:xfrm>
              <a:off x="6118710" y="11254516"/>
              <a:ext cx="630263" cy="28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Water</a:t>
              </a: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D4B6189F-C73A-4289-A54D-0F5795AC87B4}"/>
                </a:ext>
              </a:extLst>
            </p:cNvPr>
            <p:cNvSpPr/>
            <p:nvPr/>
          </p:nvSpPr>
          <p:spPr>
            <a:xfrm>
              <a:off x="6647533" y="9655464"/>
              <a:ext cx="1043522" cy="28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Carbohydrates</a:t>
              </a: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18829AF7-43F0-49ED-9741-5E71C1E5BC6A}"/>
                </a:ext>
              </a:extLst>
            </p:cNvPr>
            <p:cNvSpPr/>
            <p:nvPr/>
          </p:nvSpPr>
          <p:spPr>
            <a:xfrm>
              <a:off x="6396572" y="11104108"/>
              <a:ext cx="618519" cy="28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Fats</a:t>
              </a: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17BAC5A3-8C64-4D93-BA4E-C3DD31EA4FB7}"/>
                </a:ext>
              </a:extLst>
            </p:cNvPr>
            <p:cNvSpPr/>
            <p:nvPr/>
          </p:nvSpPr>
          <p:spPr>
            <a:xfrm>
              <a:off x="6583433" y="11311419"/>
              <a:ext cx="1043522" cy="28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Proteins</a:t>
              </a: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EFF4CCA0-1CB4-455D-965A-53C6392913D9}"/>
                </a:ext>
              </a:extLst>
            </p:cNvPr>
            <p:cNvSpPr/>
            <p:nvPr/>
          </p:nvSpPr>
          <p:spPr>
            <a:xfrm>
              <a:off x="6280485" y="10573196"/>
              <a:ext cx="1389341" cy="302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761" b="1" dirty="0">
                  <a:latin typeface="Gill Sans MT Condensed" panose="020B0506020104020203" pitchFamily="34" charset="0"/>
                </a:rPr>
                <a:t>Micronutrients</a:t>
              </a: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D1246FA1-2F68-4241-9002-A2B3E4BF92D3}"/>
                </a:ext>
              </a:extLst>
            </p:cNvPr>
            <p:cNvSpPr/>
            <p:nvPr/>
          </p:nvSpPr>
          <p:spPr>
            <a:xfrm>
              <a:off x="4817657" y="10955899"/>
              <a:ext cx="881122" cy="4417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Nutritional analysis</a:t>
              </a: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4E5B9EA1-CFFF-4E02-8615-94A55FB6A932}"/>
                </a:ext>
              </a:extLst>
            </p:cNvPr>
            <p:cNvSpPr/>
            <p:nvPr/>
          </p:nvSpPr>
          <p:spPr>
            <a:xfrm>
              <a:off x="4518231" y="9794413"/>
              <a:ext cx="680457" cy="4417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Energy needs</a:t>
              </a:r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AD2D5BF9-AEEE-445C-A4F5-2AE8C40469AD}"/>
                </a:ext>
              </a:extLst>
            </p:cNvPr>
            <p:cNvSpPr/>
            <p:nvPr/>
          </p:nvSpPr>
          <p:spPr>
            <a:xfrm>
              <a:off x="4387709" y="10124757"/>
              <a:ext cx="970376" cy="4417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Balanced diet</a:t>
              </a: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17A7F07E-9AFD-416D-B931-1BF5666F4E7F}"/>
                </a:ext>
              </a:extLst>
            </p:cNvPr>
            <p:cNvSpPr/>
            <p:nvPr/>
          </p:nvSpPr>
          <p:spPr>
            <a:xfrm>
              <a:off x="2330240" y="8272902"/>
              <a:ext cx="700745" cy="903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30" b="1" dirty="0">
                  <a:latin typeface="Gill Sans MT Condensed" panose="020B0506020104020203" pitchFamily="34" charset="0"/>
                </a:rPr>
                <a:t>Principles of food safety</a:t>
              </a:r>
              <a:endParaRPr lang="en-GB" sz="830" dirty="0">
                <a:latin typeface="Gill Sans MT Condensed" panose="020B0506020104020203" pitchFamily="34" charset="0"/>
              </a:endParaRPr>
            </a:p>
            <a:p>
              <a:pPr algn="ctr"/>
              <a:endParaRPr lang="en-GB" sz="967" dirty="0">
                <a:latin typeface="Gill Sans MT Condensed" panose="020B0506020104020203" pitchFamily="34" charset="0"/>
              </a:endParaRP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4E1E9661-BC8D-4953-A325-38E3EC954FD9}"/>
                </a:ext>
              </a:extLst>
            </p:cNvPr>
            <p:cNvSpPr/>
            <p:nvPr/>
          </p:nvSpPr>
          <p:spPr>
            <a:xfrm>
              <a:off x="7342111" y="10977007"/>
              <a:ext cx="984509" cy="595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Buying and storing food</a:t>
              </a:r>
            </a:p>
            <a:p>
              <a:pPr algn="ctr"/>
              <a:endParaRPr lang="en-GB" sz="692" dirty="0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299080EC-B79E-4496-8C42-9ED4CFA8BF0B}"/>
                </a:ext>
              </a:extLst>
            </p:cNvPr>
            <p:cNvSpPr/>
            <p:nvPr/>
          </p:nvSpPr>
          <p:spPr>
            <a:xfrm>
              <a:off x="7430973" y="9797869"/>
              <a:ext cx="753943" cy="66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553" dirty="0"/>
                <a:t>Preparing, cooking and serving food</a:t>
              </a:r>
            </a:p>
            <a:p>
              <a:pPr algn="ctr"/>
              <a:endParaRPr lang="en-GB" sz="178" dirty="0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DD0F31A7-D808-46DA-A969-DDBCCB0B4064}"/>
                </a:ext>
              </a:extLst>
            </p:cNvPr>
            <p:cNvSpPr/>
            <p:nvPr/>
          </p:nvSpPr>
          <p:spPr>
            <a:xfrm>
              <a:off x="7333001" y="10392956"/>
              <a:ext cx="60325" cy="6905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44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8CB16AED-EEA5-4AB4-A930-562959AB4C5E}"/>
                </a:ext>
              </a:extLst>
            </p:cNvPr>
            <p:cNvSpPr/>
            <p:nvPr/>
          </p:nvSpPr>
          <p:spPr>
            <a:xfrm>
              <a:off x="2537686" y="10399546"/>
              <a:ext cx="53365" cy="6905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44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2CFA3E4E-C333-420F-A9AC-3C4A9B9143BA}"/>
                </a:ext>
              </a:extLst>
            </p:cNvPr>
            <p:cNvSpPr/>
            <p:nvPr/>
          </p:nvSpPr>
          <p:spPr>
            <a:xfrm rot="16200000">
              <a:off x="7118673" y="10521472"/>
              <a:ext cx="699822" cy="456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725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Gill Sans MT Condensed" panose="020B0506020104020203" pitchFamily="34" charset="0"/>
                </a:rPr>
                <a:t>Food Safety</a:t>
              </a:r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FA79E198-BE13-47AB-ACFA-3228DA091C32}"/>
                </a:ext>
              </a:extLst>
            </p:cNvPr>
            <p:cNvSpPr/>
            <p:nvPr/>
          </p:nvSpPr>
          <p:spPr>
            <a:xfrm rot="5400000">
              <a:off x="1878407" y="8455334"/>
              <a:ext cx="774702" cy="2950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725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Gill Sans MT Condensed" panose="020B0506020104020203" pitchFamily="34" charset="0"/>
                </a:rPr>
                <a:t>Food Safety</a:t>
              </a: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AEE1F845-F3B6-44E1-A694-9286D5328D62}"/>
                </a:ext>
              </a:extLst>
            </p:cNvPr>
            <p:cNvSpPr/>
            <p:nvPr/>
          </p:nvSpPr>
          <p:spPr>
            <a:xfrm>
              <a:off x="8351689" y="7579255"/>
              <a:ext cx="853044" cy="5642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967" b="1" dirty="0">
                  <a:latin typeface="Gill Sans MT Condensed" panose="020B05060201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Raising Agents </a:t>
              </a: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16067B5D-CA54-495B-9A09-176514019110}"/>
                </a:ext>
              </a:extLst>
            </p:cNvPr>
            <p:cNvSpPr/>
            <p:nvPr/>
          </p:nvSpPr>
          <p:spPr>
            <a:xfrm>
              <a:off x="6016778" y="6588917"/>
              <a:ext cx="1043522" cy="4417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Gluten </a:t>
              </a:r>
            </a:p>
            <a:p>
              <a:pPr algn="ctr"/>
              <a:r>
                <a:rPr lang="en-GB" sz="692" dirty="0"/>
                <a:t>Formation</a:t>
              </a: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FF3D7EAF-0BF1-45CC-B724-803A3513D26B}"/>
                </a:ext>
              </a:extLst>
            </p:cNvPr>
            <p:cNvSpPr/>
            <p:nvPr/>
          </p:nvSpPr>
          <p:spPr>
            <a:xfrm>
              <a:off x="6892298" y="6775631"/>
              <a:ext cx="1043522" cy="28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Coagulation</a:t>
              </a: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5CADF5F6-B96B-4E57-A8F0-61D694C084BA}"/>
                </a:ext>
              </a:extLst>
            </p:cNvPr>
            <p:cNvSpPr/>
            <p:nvPr/>
          </p:nvSpPr>
          <p:spPr>
            <a:xfrm>
              <a:off x="2816089" y="7898759"/>
              <a:ext cx="1043522" cy="28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GB" sz="692" dirty="0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B1AFF613-1E03-4128-8738-7246467C3EEA}"/>
                </a:ext>
              </a:extLst>
            </p:cNvPr>
            <p:cNvSpPr/>
            <p:nvPr/>
          </p:nvSpPr>
          <p:spPr>
            <a:xfrm>
              <a:off x="8574036" y="8860098"/>
              <a:ext cx="1043522" cy="28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Mechanical</a:t>
              </a: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D7924223-60F0-4128-9E88-4420F79FA1AB}"/>
                </a:ext>
              </a:extLst>
            </p:cNvPr>
            <p:cNvSpPr/>
            <p:nvPr/>
          </p:nvSpPr>
          <p:spPr>
            <a:xfrm>
              <a:off x="3152164" y="9198843"/>
              <a:ext cx="1043522" cy="28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Steam</a:t>
              </a: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1F0DEAD8-9303-46D7-B239-F7A757EB7B0D}"/>
                </a:ext>
              </a:extLst>
            </p:cNvPr>
            <p:cNvSpPr/>
            <p:nvPr/>
          </p:nvSpPr>
          <p:spPr>
            <a:xfrm>
              <a:off x="4381821" y="8232266"/>
              <a:ext cx="886602" cy="348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967" b="1" dirty="0">
                  <a:latin typeface="Gill Sans MT Condensed" panose="020B05060201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Protein </a:t>
              </a: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D934DCF8-8148-4DA7-8A32-A4652E87B527}"/>
                </a:ext>
              </a:extLst>
            </p:cNvPr>
            <p:cNvSpPr/>
            <p:nvPr/>
          </p:nvSpPr>
          <p:spPr>
            <a:xfrm>
              <a:off x="4393265" y="8650764"/>
              <a:ext cx="957600" cy="5642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967" b="1" dirty="0">
                  <a:latin typeface="Gill Sans MT Condensed" panose="020B05060201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Carbohydrates </a:t>
              </a: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21B47B13-937B-4854-96CF-7A7E7B803568}"/>
                </a:ext>
              </a:extLst>
            </p:cNvPr>
            <p:cNvSpPr/>
            <p:nvPr/>
          </p:nvSpPr>
          <p:spPr>
            <a:xfrm>
              <a:off x="4347166" y="8443943"/>
              <a:ext cx="967414" cy="348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967" b="1" dirty="0">
                  <a:latin typeface="Gill Sans MT Condensed" panose="020B05060201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Fats and oils </a:t>
              </a: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4DD9E0DB-7C54-45BB-BC8D-F2447ECB02F8}"/>
                </a:ext>
              </a:extLst>
            </p:cNvPr>
            <p:cNvSpPr/>
            <p:nvPr/>
          </p:nvSpPr>
          <p:spPr>
            <a:xfrm>
              <a:off x="4334096" y="8267279"/>
              <a:ext cx="45719" cy="6905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44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27E54097-7DBA-461B-B90A-24D42B8C27E0}"/>
                </a:ext>
              </a:extLst>
            </p:cNvPr>
            <p:cNvSpPr/>
            <p:nvPr/>
          </p:nvSpPr>
          <p:spPr>
            <a:xfrm>
              <a:off x="5306359" y="8278705"/>
              <a:ext cx="45719" cy="6905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44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DD31112E-F62C-4FDC-8081-9F21D2352285}"/>
                </a:ext>
              </a:extLst>
            </p:cNvPr>
            <p:cNvSpPr/>
            <p:nvPr/>
          </p:nvSpPr>
          <p:spPr>
            <a:xfrm>
              <a:off x="6491262" y="8266387"/>
              <a:ext cx="45719" cy="6905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44"/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0BC775E5-A8E6-40D8-BFDD-EC4EE150A6B5}"/>
                </a:ext>
              </a:extLst>
            </p:cNvPr>
            <p:cNvSpPr/>
            <p:nvPr/>
          </p:nvSpPr>
          <p:spPr>
            <a:xfrm>
              <a:off x="7280431" y="8308344"/>
              <a:ext cx="45719" cy="6905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44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E15E1BA3-83B2-46F9-BA59-E2B27F095013}"/>
                </a:ext>
              </a:extLst>
            </p:cNvPr>
            <p:cNvSpPr/>
            <p:nvPr/>
          </p:nvSpPr>
          <p:spPr>
            <a:xfrm>
              <a:off x="3551064" y="7645113"/>
              <a:ext cx="1043522" cy="7499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692" dirty="0"/>
                <a:t>Selecting appropriate cooking methods</a:t>
              </a:r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0E3A19A4-96EA-42BF-BF5F-F4FC44EF45E5}"/>
                </a:ext>
              </a:extLst>
            </p:cNvPr>
            <p:cNvSpPr/>
            <p:nvPr/>
          </p:nvSpPr>
          <p:spPr>
            <a:xfrm>
              <a:off x="2092849" y="8879466"/>
              <a:ext cx="1256433" cy="657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Why food is cooked and how heat is transferred</a:t>
              </a:r>
            </a:p>
            <a:p>
              <a:pPr algn="ctr"/>
              <a:endParaRPr lang="en-GB" sz="277" dirty="0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189C3302-9117-453C-A2A9-C6EB24B692D0}"/>
                </a:ext>
              </a:extLst>
            </p:cNvPr>
            <p:cNvSpPr/>
            <p:nvPr/>
          </p:nvSpPr>
          <p:spPr>
            <a:xfrm>
              <a:off x="8196701" y="5172278"/>
              <a:ext cx="1174300" cy="28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692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Denaturation</a:t>
              </a:r>
              <a:endParaRPr lang="en-GB" sz="692" dirty="0"/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9AB808A3-E701-4C11-AE15-9684FF4DD41E}"/>
                </a:ext>
              </a:extLst>
            </p:cNvPr>
            <p:cNvSpPr/>
            <p:nvPr/>
          </p:nvSpPr>
          <p:spPr>
            <a:xfrm>
              <a:off x="6664034" y="5896146"/>
              <a:ext cx="1043522" cy="28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Dextrinization</a:t>
              </a:r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01BE0928-59CB-4E51-85E6-880759C0AF82}"/>
                </a:ext>
              </a:extLst>
            </p:cNvPr>
            <p:cNvSpPr/>
            <p:nvPr/>
          </p:nvSpPr>
          <p:spPr>
            <a:xfrm>
              <a:off x="7393326" y="5509901"/>
              <a:ext cx="1043522" cy="28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Gelatinisation</a:t>
              </a:r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B8E6F402-E8AA-4EAD-9CA7-868A7A6C2C1B}"/>
                </a:ext>
              </a:extLst>
            </p:cNvPr>
            <p:cNvSpPr/>
            <p:nvPr/>
          </p:nvSpPr>
          <p:spPr>
            <a:xfrm>
              <a:off x="6471336" y="4939760"/>
              <a:ext cx="1182370" cy="28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Caramelisation</a:t>
              </a:r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DCEAF599-5E6C-46BD-9AFA-FDEA24AAC252}"/>
                </a:ext>
              </a:extLst>
            </p:cNvPr>
            <p:cNvSpPr/>
            <p:nvPr/>
          </p:nvSpPr>
          <p:spPr>
            <a:xfrm>
              <a:off x="7045537" y="6564486"/>
              <a:ext cx="878118" cy="28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Shortening</a:t>
              </a: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71F137D2-215B-4B57-B3E3-E2CEB0258E07}"/>
                </a:ext>
              </a:extLst>
            </p:cNvPr>
            <p:cNvSpPr/>
            <p:nvPr/>
          </p:nvSpPr>
          <p:spPr>
            <a:xfrm>
              <a:off x="6467468" y="6964408"/>
              <a:ext cx="878118" cy="28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Aeration</a:t>
              </a: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289FD8F9-48EF-4500-8826-AE79CAACD61F}"/>
                </a:ext>
              </a:extLst>
            </p:cNvPr>
            <p:cNvSpPr/>
            <p:nvPr/>
          </p:nvSpPr>
          <p:spPr>
            <a:xfrm>
              <a:off x="7373327" y="5894393"/>
              <a:ext cx="878118" cy="28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Plasticity</a:t>
              </a:r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7860575C-9859-4BD8-AE58-79D4A6D0ECFC}"/>
                </a:ext>
              </a:extLst>
            </p:cNvPr>
            <p:cNvSpPr/>
            <p:nvPr/>
          </p:nvSpPr>
          <p:spPr>
            <a:xfrm>
              <a:off x="258149" y="9935979"/>
              <a:ext cx="1041996" cy="28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Emulsification</a:t>
              </a:r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121E37A0-D1F8-4CF6-AE12-D3DE1C58FC49}"/>
                </a:ext>
              </a:extLst>
            </p:cNvPr>
            <p:cNvSpPr/>
            <p:nvPr/>
          </p:nvSpPr>
          <p:spPr>
            <a:xfrm>
              <a:off x="6786680" y="6910785"/>
              <a:ext cx="1228977" cy="28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Oxidation</a:t>
              </a:r>
            </a:p>
          </p:txBody>
        </p:sp>
        <p:sp>
          <p:nvSpPr>
            <p:cNvPr id="252" name="TextBox 52">
              <a:extLst>
                <a:ext uri="{FF2B5EF4-FFF2-40B4-BE49-F238E27FC236}">
                  <a16:creationId xmlns:a16="http://schemas.microsoft.com/office/drawing/2014/main" id="{EFBA8379-9725-4961-B623-965DE82D88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6712" y="6056050"/>
              <a:ext cx="1115601" cy="564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967" b="1" dirty="0">
                  <a:latin typeface="Gill Sans MT Condensed" panose="020B0506020104020203" pitchFamily="34" charset="0"/>
                </a:rPr>
                <a:t>Food processing and production</a:t>
              </a:r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27364483-9FB1-45E6-AE12-4EE9B2EB427E}"/>
                </a:ext>
              </a:extLst>
            </p:cNvPr>
            <p:cNvSpPr/>
            <p:nvPr/>
          </p:nvSpPr>
          <p:spPr>
            <a:xfrm>
              <a:off x="6710248" y="6069692"/>
              <a:ext cx="45719" cy="6905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44"/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A39654B4-6081-41D4-826C-B69D22DF2608}"/>
                </a:ext>
              </a:extLst>
            </p:cNvPr>
            <p:cNvSpPr/>
            <p:nvPr/>
          </p:nvSpPr>
          <p:spPr>
            <a:xfrm rot="2506744">
              <a:off x="7865043" y="8277243"/>
              <a:ext cx="837179" cy="456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725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Gill Sans MT Condensed" panose="020B0506020104020203" pitchFamily="34" charset="0"/>
                </a:rPr>
                <a:t>Food Provenance</a:t>
              </a: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D837E0B7-C110-4C58-B5EA-5E0F31F5B0C3}"/>
                </a:ext>
              </a:extLst>
            </p:cNvPr>
            <p:cNvSpPr/>
            <p:nvPr/>
          </p:nvSpPr>
          <p:spPr>
            <a:xfrm rot="16200000">
              <a:off x="5215387" y="6149706"/>
              <a:ext cx="774702" cy="456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725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Gill Sans MT Condensed" panose="020B0506020104020203" pitchFamily="34" charset="0"/>
                </a:rPr>
                <a:t>Food Provenance</a:t>
              </a:r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ED12A2C0-8552-488E-A53A-85A2161382DD}"/>
                </a:ext>
              </a:extLst>
            </p:cNvPr>
            <p:cNvSpPr/>
            <p:nvPr/>
          </p:nvSpPr>
          <p:spPr>
            <a:xfrm rot="2448217">
              <a:off x="8141531" y="8105280"/>
              <a:ext cx="774702" cy="2950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725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Gill Sans MT Condensed" panose="020B0506020104020203" pitchFamily="34" charset="0"/>
                </a:rPr>
                <a:t>Food Science</a:t>
              </a:r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97BAAA34-BBE1-427A-BA25-CEE06ED40BF3}"/>
                </a:ext>
              </a:extLst>
            </p:cNvPr>
            <p:cNvSpPr/>
            <p:nvPr/>
          </p:nvSpPr>
          <p:spPr>
            <a:xfrm rot="17417297">
              <a:off x="7933292" y="6373092"/>
              <a:ext cx="774702" cy="2950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725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Gill Sans MT Condensed" panose="020B0506020104020203" pitchFamily="34" charset="0"/>
                </a:rPr>
                <a:t>Food Choice</a:t>
              </a:r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015F0579-FA3A-4E2C-8777-3374A4EF921B}"/>
                </a:ext>
              </a:extLst>
            </p:cNvPr>
            <p:cNvSpPr/>
            <p:nvPr/>
          </p:nvSpPr>
          <p:spPr>
            <a:xfrm>
              <a:off x="6549476" y="8261408"/>
              <a:ext cx="905935" cy="779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967" b="1" dirty="0">
                  <a:latin typeface="Gill Sans MT Condensed" panose="020B05060201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Influences </a:t>
              </a:r>
            </a:p>
            <a:p>
              <a:pPr algn="ctr"/>
              <a:r>
                <a:rPr lang="en-GB" sz="967" b="1" dirty="0">
                  <a:latin typeface="Gill Sans MT Condensed" panose="020B05060201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of Food </a:t>
              </a:r>
            </a:p>
            <a:p>
              <a:pPr algn="ctr"/>
              <a:r>
                <a:rPr lang="en-GB" sz="967" b="1" dirty="0">
                  <a:latin typeface="Gill Sans MT Condensed" panose="020B05060201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choice</a:t>
              </a: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16EB86B6-7141-4E0A-8372-778640B2E882}"/>
                </a:ext>
              </a:extLst>
            </p:cNvPr>
            <p:cNvSpPr/>
            <p:nvPr/>
          </p:nvSpPr>
          <p:spPr>
            <a:xfrm>
              <a:off x="8347493" y="7092208"/>
              <a:ext cx="853044" cy="348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967" b="1" dirty="0">
                  <a:latin typeface="Gill Sans MT Condensed" panose="020B05060201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Cuisines</a:t>
              </a:r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F603EDA9-8D4E-4A99-9E57-2C96A5822D3C}"/>
                </a:ext>
              </a:extLst>
            </p:cNvPr>
            <p:cNvSpPr/>
            <p:nvPr/>
          </p:nvSpPr>
          <p:spPr>
            <a:xfrm>
              <a:off x="8195629" y="6481797"/>
              <a:ext cx="853044" cy="5642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967" b="1" dirty="0">
                  <a:latin typeface="Gill Sans MT Condensed" panose="020B05060201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Sensory</a:t>
              </a:r>
            </a:p>
            <a:p>
              <a:pPr algn="ctr"/>
              <a:r>
                <a:rPr lang="en-GB" sz="967" b="1" dirty="0">
                  <a:latin typeface="Gill Sans MT Condensed" panose="020B05060201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Evaluation</a:t>
              </a:r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5EB76CD6-6CB8-42D5-BF21-35CA8C981910}"/>
                </a:ext>
              </a:extLst>
            </p:cNvPr>
            <p:cNvSpPr/>
            <p:nvPr/>
          </p:nvSpPr>
          <p:spPr>
            <a:xfrm rot="5400000">
              <a:off x="8749209" y="7124770"/>
              <a:ext cx="45719" cy="6905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44"/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2B31BFAC-2F53-4153-A925-72D673DAF151}"/>
                </a:ext>
              </a:extLst>
            </p:cNvPr>
            <p:cNvSpPr/>
            <p:nvPr/>
          </p:nvSpPr>
          <p:spPr>
            <a:xfrm rot="4371609">
              <a:off x="8710915" y="6674583"/>
              <a:ext cx="45719" cy="6905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44"/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1F4C084F-CA90-40C2-8CE5-D61A4A14BA54}"/>
                </a:ext>
              </a:extLst>
            </p:cNvPr>
            <p:cNvSpPr/>
            <p:nvPr/>
          </p:nvSpPr>
          <p:spPr>
            <a:xfrm>
              <a:off x="7604896" y="7124827"/>
              <a:ext cx="1043522" cy="28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British</a:t>
              </a:r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6BCE58B0-F20E-40A2-9924-D4D120F2FDE2}"/>
                </a:ext>
              </a:extLst>
            </p:cNvPr>
            <p:cNvSpPr/>
            <p:nvPr/>
          </p:nvSpPr>
          <p:spPr>
            <a:xfrm>
              <a:off x="5843446" y="7922071"/>
              <a:ext cx="1043522" cy="28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Cultural</a:t>
              </a:r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D5E33B59-73E3-4443-A6D2-8F8925B02234}"/>
                </a:ext>
              </a:extLst>
            </p:cNvPr>
            <p:cNvSpPr/>
            <p:nvPr/>
          </p:nvSpPr>
          <p:spPr>
            <a:xfrm>
              <a:off x="6047650" y="8078910"/>
              <a:ext cx="1043522" cy="28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Moral</a:t>
              </a:r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BD7627AC-3D35-4FEA-AA88-D9CC46930355}"/>
                </a:ext>
              </a:extLst>
            </p:cNvPr>
            <p:cNvSpPr/>
            <p:nvPr/>
          </p:nvSpPr>
          <p:spPr>
            <a:xfrm>
              <a:off x="5832826" y="9264550"/>
              <a:ext cx="1043522" cy="4417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Food </a:t>
              </a:r>
            </a:p>
            <a:p>
              <a:pPr algn="ctr"/>
              <a:r>
                <a:rPr lang="en-GB" sz="692" dirty="0"/>
                <a:t>labelling</a:t>
              </a:r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7CB381CA-E6D6-4203-A3AF-4FBE04E364DE}"/>
                </a:ext>
              </a:extLst>
            </p:cNvPr>
            <p:cNvSpPr/>
            <p:nvPr/>
          </p:nvSpPr>
          <p:spPr>
            <a:xfrm>
              <a:off x="7737476" y="7274291"/>
              <a:ext cx="1043522" cy="28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International</a:t>
              </a:r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E415376C-E1BA-4B80-B9E7-74ABE1355639}"/>
                </a:ext>
              </a:extLst>
            </p:cNvPr>
            <p:cNvSpPr/>
            <p:nvPr/>
          </p:nvSpPr>
          <p:spPr>
            <a:xfrm>
              <a:off x="8416443" y="6105035"/>
              <a:ext cx="1043522" cy="4417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Taste </a:t>
              </a:r>
            </a:p>
            <a:p>
              <a:pPr algn="ctr"/>
              <a:r>
                <a:rPr lang="en-GB" sz="692" dirty="0"/>
                <a:t>receptors</a:t>
              </a: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01860F33-F3EF-4C5A-B2A6-6C7C31D96BE9}"/>
                </a:ext>
              </a:extLst>
            </p:cNvPr>
            <p:cNvSpPr/>
            <p:nvPr/>
          </p:nvSpPr>
          <p:spPr>
            <a:xfrm>
              <a:off x="6738320" y="8107836"/>
              <a:ext cx="1477439" cy="28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Food sources</a:t>
              </a:r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BB0D9228-215C-4B28-8043-F2D2841098C3}"/>
                </a:ext>
              </a:extLst>
            </p:cNvPr>
            <p:cNvSpPr/>
            <p:nvPr/>
          </p:nvSpPr>
          <p:spPr>
            <a:xfrm>
              <a:off x="7649023" y="8958981"/>
              <a:ext cx="1043522" cy="28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Sustainability </a:t>
              </a:r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8C51D8F5-E463-4B10-830D-AFE2B5A20066}"/>
                </a:ext>
              </a:extLst>
            </p:cNvPr>
            <p:cNvSpPr/>
            <p:nvPr/>
          </p:nvSpPr>
          <p:spPr>
            <a:xfrm>
              <a:off x="7245384" y="7662850"/>
              <a:ext cx="1039146" cy="4417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Food and the environment </a:t>
              </a:r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A8CE9FE5-FE7B-4BE3-9535-90B521F6AAAB}"/>
                </a:ext>
              </a:extLst>
            </p:cNvPr>
            <p:cNvSpPr/>
            <p:nvPr/>
          </p:nvSpPr>
          <p:spPr>
            <a:xfrm>
              <a:off x="5859635" y="5334360"/>
              <a:ext cx="877858" cy="4417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Food production</a:t>
              </a:r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D7DC41E3-F755-457C-850A-BC63AAABFD8E}"/>
                </a:ext>
              </a:extLst>
            </p:cNvPr>
            <p:cNvSpPr/>
            <p:nvPr/>
          </p:nvSpPr>
          <p:spPr>
            <a:xfrm>
              <a:off x="5387867" y="6782634"/>
              <a:ext cx="1043522" cy="4417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Technological developments</a:t>
              </a:r>
            </a:p>
          </p:txBody>
        </p:sp>
        <p:sp>
          <p:nvSpPr>
            <p:cNvPr id="274" name="TextBox 52">
              <a:extLst>
                <a:ext uri="{FF2B5EF4-FFF2-40B4-BE49-F238E27FC236}">
                  <a16:creationId xmlns:a16="http://schemas.microsoft.com/office/drawing/2014/main" id="{66F467D6-4FAD-4C37-95B0-6236599FA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0932" y="5663924"/>
              <a:ext cx="669049" cy="348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967" b="1" dirty="0">
                  <a:latin typeface="Gill Sans MT Condensed" panose="020B0506020104020203" pitchFamily="34" charset="0"/>
                </a:rPr>
                <a:t>Mocks</a:t>
              </a:r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7666933F-8CED-47F2-A184-7235998969E3}"/>
                </a:ext>
              </a:extLst>
            </p:cNvPr>
            <p:cNvSpPr/>
            <p:nvPr/>
          </p:nvSpPr>
          <p:spPr>
            <a:xfrm rot="2255129">
              <a:off x="1764866" y="5868240"/>
              <a:ext cx="45719" cy="6905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44"/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6B70620F-2AB1-4E34-B090-CAD55A165C4F}"/>
                </a:ext>
              </a:extLst>
            </p:cNvPr>
            <p:cNvSpPr/>
            <p:nvPr/>
          </p:nvSpPr>
          <p:spPr>
            <a:xfrm>
              <a:off x="2498764" y="5497212"/>
              <a:ext cx="1043522" cy="28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A – Research</a:t>
              </a:r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46375B86-909D-430C-9766-0FD717B949F3}"/>
                </a:ext>
              </a:extLst>
            </p:cNvPr>
            <p:cNvSpPr/>
            <p:nvPr/>
          </p:nvSpPr>
          <p:spPr>
            <a:xfrm>
              <a:off x="2088313" y="7018981"/>
              <a:ext cx="1323488" cy="28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B - Investigation</a:t>
              </a:r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EB8A4D7C-1D4C-489A-82E5-138A12871F46}"/>
                </a:ext>
              </a:extLst>
            </p:cNvPr>
            <p:cNvSpPr/>
            <p:nvPr/>
          </p:nvSpPr>
          <p:spPr>
            <a:xfrm>
              <a:off x="671725" y="6755612"/>
              <a:ext cx="1043522" cy="4417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C – Analysis and evaluate</a:t>
              </a:r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42974C12-26C2-4BDF-8BDA-EEB1E5213C0E}"/>
                </a:ext>
              </a:extLst>
            </p:cNvPr>
            <p:cNvSpPr/>
            <p:nvPr/>
          </p:nvSpPr>
          <p:spPr>
            <a:xfrm>
              <a:off x="372224" y="3998381"/>
              <a:ext cx="1043522" cy="4417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A - Researching</a:t>
              </a:r>
            </a:p>
          </p:txBody>
        </p:sp>
        <p:sp>
          <p:nvSpPr>
            <p:cNvPr id="280" name="TextBox 52">
              <a:extLst>
                <a:ext uri="{FF2B5EF4-FFF2-40B4-BE49-F238E27FC236}">
                  <a16:creationId xmlns:a16="http://schemas.microsoft.com/office/drawing/2014/main" id="{8BA4C26A-5908-44DB-B756-611F8942EF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5217" y="3950226"/>
              <a:ext cx="2239325" cy="62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106" b="1" dirty="0">
                  <a:latin typeface="Gill Sans MT Condensed" panose="020B0506020104020203" pitchFamily="34" charset="0"/>
                </a:rPr>
                <a:t>Food Preparation </a:t>
              </a:r>
            </a:p>
            <a:p>
              <a:pPr algn="ctr" eaLnBrk="1" hangingPunct="1"/>
              <a:r>
                <a:rPr lang="en-US" altLang="en-US" sz="1106" b="1" dirty="0">
                  <a:latin typeface="Gill Sans MT Condensed" panose="020B0506020104020203" pitchFamily="34" charset="0"/>
                </a:rPr>
                <a:t>Assessment</a:t>
              </a:r>
            </a:p>
          </p:txBody>
        </p:sp>
        <p:sp>
          <p:nvSpPr>
            <p:cNvPr id="281" name="TextBox 52">
              <a:extLst>
                <a:ext uri="{FF2B5EF4-FFF2-40B4-BE49-F238E27FC236}">
                  <a16:creationId xmlns:a16="http://schemas.microsoft.com/office/drawing/2014/main" id="{1EFE7CBE-2399-4BDB-836D-FE308B0DAB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3424" y="6750109"/>
              <a:ext cx="669049" cy="44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692" dirty="0">
                  <a:latin typeface="Gill Sans MT Condensed" panose="020B0506020104020203" pitchFamily="34" charset="0"/>
                </a:rPr>
                <a:t>Food</a:t>
              </a:r>
            </a:p>
            <a:p>
              <a:pPr algn="ctr"/>
              <a:r>
                <a:rPr lang="en-US" altLang="en-US" sz="692" dirty="0">
                  <a:latin typeface="Gill Sans MT Condensed" panose="020B0506020104020203" pitchFamily="34" charset="0"/>
                </a:rPr>
                <a:t> Science</a:t>
              </a:r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E1508E33-97BF-40E5-9154-BF19F4DFE2B0}"/>
                </a:ext>
              </a:extLst>
            </p:cNvPr>
            <p:cNvSpPr/>
            <p:nvPr/>
          </p:nvSpPr>
          <p:spPr>
            <a:xfrm>
              <a:off x="108291" y="5838132"/>
              <a:ext cx="1043522" cy="28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Food choice</a:t>
              </a:r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4EE634BC-A9BC-48C7-BBD8-0AFE1EE981B0}"/>
                </a:ext>
              </a:extLst>
            </p:cNvPr>
            <p:cNvSpPr/>
            <p:nvPr/>
          </p:nvSpPr>
          <p:spPr>
            <a:xfrm>
              <a:off x="1943434" y="4515248"/>
              <a:ext cx="1043522" cy="4417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D – Making the final dish</a:t>
              </a:r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EBAF8FF4-58DD-48AF-A061-8CFE9E25FD4F}"/>
                </a:ext>
              </a:extLst>
            </p:cNvPr>
            <p:cNvSpPr/>
            <p:nvPr/>
          </p:nvSpPr>
          <p:spPr>
            <a:xfrm>
              <a:off x="1451597" y="3091610"/>
              <a:ext cx="1043522" cy="595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B – Demonstrate technical skills</a:t>
              </a:r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4EA49371-5BCE-4A6A-B5BB-37FD0C24444C}"/>
                </a:ext>
              </a:extLst>
            </p:cNvPr>
            <p:cNvSpPr/>
            <p:nvPr/>
          </p:nvSpPr>
          <p:spPr>
            <a:xfrm>
              <a:off x="3038546" y="3063988"/>
              <a:ext cx="803298" cy="904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C – Planning for the final menu</a:t>
              </a:r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0C996B0C-567A-485A-8700-B5324A9F763D}"/>
                </a:ext>
              </a:extLst>
            </p:cNvPr>
            <p:cNvSpPr/>
            <p:nvPr/>
          </p:nvSpPr>
          <p:spPr>
            <a:xfrm>
              <a:off x="2991222" y="4477266"/>
              <a:ext cx="1043522" cy="4417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E – Analysis and evaluation</a:t>
              </a:r>
            </a:p>
          </p:txBody>
        </p:sp>
        <p:pic>
          <p:nvPicPr>
            <p:cNvPr id="288" name="Picture 287" descr="A picture containing bottle&#10;&#10;Description automatically generated">
              <a:extLst>
                <a:ext uri="{FF2B5EF4-FFF2-40B4-BE49-F238E27FC236}">
                  <a16:creationId xmlns:a16="http://schemas.microsoft.com/office/drawing/2014/main" id="{FA1E3F5A-8425-41CB-8D73-E379ACF2B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9398" y="10852179"/>
              <a:ext cx="535200" cy="535200"/>
            </a:xfrm>
            <a:prstGeom prst="rect">
              <a:avLst/>
            </a:prstGeom>
          </p:spPr>
        </p:pic>
        <p:pic>
          <p:nvPicPr>
            <p:cNvPr id="289" name="Picture 6" descr="Vitamins Minerals Icon Images, Stock Photos &amp; Vectors | Shutterstock">
              <a:hlinkClick r:id="rId63"/>
              <a:extLst>
                <a:ext uri="{FF2B5EF4-FFF2-40B4-BE49-F238E27FC236}">
                  <a16:creationId xmlns:a16="http://schemas.microsoft.com/office/drawing/2014/main" id="{46FC1F99-D4BB-4F01-9C67-934E3AFF2C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999"/>
            <a:stretch/>
          </p:blipFill>
          <p:spPr bwMode="auto">
            <a:xfrm>
              <a:off x="6138280" y="9791958"/>
              <a:ext cx="550809" cy="492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0" name="Picture 289" descr="A drawing of a cartoon character&#10;&#10;Description automatically generated">
              <a:extLst>
                <a:ext uri="{FF2B5EF4-FFF2-40B4-BE49-F238E27FC236}">
                  <a16:creationId xmlns:a16="http://schemas.microsoft.com/office/drawing/2014/main" id="{75FAF21A-4E97-4EB4-B638-3F92F74845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49"/>
            <a:stretch/>
          </p:blipFill>
          <p:spPr>
            <a:xfrm>
              <a:off x="5732703" y="10049762"/>
              <a:ext cx="331648" cy="328492"/>
            </a:xfrm>
            <a:prstGeom prst="rect">
              <a:avLst/>
            </a:prstGeom>
          </p:spPr>
        </p:pic>
        <p:pic>
          <p:nvPicPr>
            <p:cNvPr id="291" name="Picture 290" descr="A plate of food on a table&#10;&#10;Description automatically generated">
              <a:extLst>
                <a:ext uri="{FF2B5EF4-FFF2-40B4-BE49-F238E27FC236}">
                  <a16:creationId xmlns:a16="http://schemas.microsoft.com/office/drawing/2014/main" id="{5B511007-64E1-4C7E-9821-34FD9FF20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0248" y="9849678"/>
              <a:ext cx="789893" cy="498085"/>
            </a:xfrm>
            <a:prstGeom prst="rect">
              <a:avLst/>
            </a:prstGeom>
          </p:spPr>
        </p:pic>
        <p:pic>
          <p:nvPicPr>
            <p:cNvPr id="292" name="Picture 10" descr="Butter oil icon oil fat food label logo for web Vector Image">
              <a:extLst>
                <a:ext uri="{FF2B5EF4-FFF2-40B4-BE49-F238E27FC236}">
                  <a16:creationId xmlns:a16="http://schemas.microsoft.com/office/drawing/2014/main" id="{7A43DEC0-5D38-4E08-8897-CD857A0F05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853"/>
            <a:stretch/>
          </p:blipFill>
          <p:spPr bwMode="auto">
            <a:xfrm>
              <a:off x="6532936" y="10827429"/>
              <a:ext cx="358783" cy="348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3" name="Picture 292" descr="A close up of a logo&#10;&#10;Description automatically generated">
              <a:extLst>
                <a:ext uri="{FF2B5EF4-FFF2-40B4-BE49-F238E27FC236}">
                  <a16:creationId xmlns:a16="http://schemas.microsoft.com/office/drawing/2014/main" id="{E4A3C38A-7EAB-428E-9422-6F9C6C018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 cstate="print">
              <a:extLst>
                <a:ext uri="{BEBA8EAE-BF5A-486C-A8C5-ECC9F3942E4B}">
                  <a14:imgProps xmlns:a14="http://schemas.microsoft.com/office/drawing/2010/main">
                    <a14:imgLayer r:embed="rId69">
                      <a14:imgEffect>
                        <a14:backgroundRemoval t="7944" b="93925" l="5085" r="94068">
                          <a14:foregroundMark x1="35593" y1="8411" x2="51695" y2="9813"/>
                          <a14:foregroundMark x1="23729" y1="53738" x2="54661" y2="80841"/>
                          <a14:foregroundMark x1="48305" y1="74299" x2="56356" y2="77103"/>
                          <a14:foregroundMark x1="64831" y1="87383" x2="65678" y2="90654"/>
                          <a14:foregroundMark x1="61441" y1="74299" x2="66102" y2="79439"/>
                          <a14:foregroundMark x1="67373" y1="80841" x2="53390" y2="87850"/>
                          <a14:foregroundMark x1="50847" y1="86449" x2="44915" y2="83178"/>
                          <a14:foregroundMark x1="44068" y1="82710" x2="19915" y2="64486"/>
                          <a14:foregroundMark x1="25000" y1="73364" x2="24153" y2="73832"/>
                          <a14:foregroundMark x1="21186" y1="74766" x2="5932" y2="77570"/>
                          <a14:foregroundMark x1="23305" y1="81308" x2="24153" y2="87850"/>
                          <a14:foregroundMark x1="94068" y1="41589" x2="84322" y2="43925"/>
                          <a14:foregroundMark x1="63136" y1="92991" x2="73729" y2="93925"/>
                          <a14:foregroundMark x1="29661" y1="80374" x2="19068" y2="855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514" y="10970563"/>
              <a:ext cx="444750" cy="403290"/>
            </a:xfrm>
            <a:prstGeom prst="rect">
              <a:avLst/>
            </a:prstGeom>
          </p:spPr>
        </p:pic>
        <p:pic>
          <p:nvPicPr>
            <p:cNvPr id="294" name="Picture 16" descr="Market Icon Supermarket - Free vector graphic on Pixabay">
              <a:extLst>
                <a:ext uri="{FF2B5EF4-FFF2-40B4-BE49-F238E27FC236}">
                  <a16:creationId xmlns:a16="http://schemas.microsoft.com/office/drawing/2014/main" id="{70912EFC-8A27-480E-A84C-C33AE6C3A4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3828" y="11315774"/>
              <a:ext cx="435429" cy="447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5" name="Picture 294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DD5739DC-80AC-44FF-9359-6112ADA42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895" y="9988410"/>
              <a:ext cx="347299" cy="378308"/>
            </a:xfrm>
            <a:prstGeom prst="rect">
              <a:avLst/>
            </a:prstGeom>
          </p:spPr>
        </p:pic>
        <p:pic>
          <p:nvPicPr>
            <p:cNvPr id="296" name="Picture 295" descr="A picture containing text, map, food&#10;&#10;Description automatically generated">
              <a:extLst>
                <a:ext uri="{FF2B5EF4-FFF2-40B4-BE49-F238E27FC236}">
                  <a16:creationId xmlns:a16="http://schemas.microsoft.com/office/drawing/2014/main" id="{9EB6400F-59A6-4342-AB08-A7808B52D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2493" y="10112033"/>
              <a:ext cx="491910" cy="352690"/>
            </a:xfrm>
            <a:prstGeom prst="rect">
              <a:avLst/>
            </a:prstGeom>
          </p:spPr>
        </p:pic>
        <p:pic>
          <p:nvPicPr>
            <p:cNvPr id="297" name="Picture 296" descr="A sign on the side of a building&#10;&#10;Description automatically generated">
              <a:extLst>
                <a:ext uri="{FF2B5EF4-FFF2-40B4-BE49-F238E27FC236}">
                  <a16:creationId xmlns:a16="http://schemas.microsoft.com/office/drawing/2014/main" id="{EF436940-4F60-4098-96AC-3CA844EA1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7349" y="11356780"/>
              <a:ext cx="360690" cy="360690"/>
            </a:xfrm>
            <a:prstGeom prst="rect">
              <a:avLst/>
            </a:prstGeom>
          </p:spPr>
        </p:pic>
        <p:pic>
          <p:nvPicPr>
            <p:cNvPr id="298" name="Picture 297"/>
            <p:cNvPicPr>
              <a:picLocks noChangeAspect="1"/>
            </p:cNvPicPr>
            <p:nvPr/>
          </p:nvPicPr>
          <p:blipFill>
            <a:blip r:embed="rId74"/>
            <a:stretch>
              <a:fillRect/>
            </a:stretch>
          </p:blipFill>
          <p:spPr>
            <a:xfrm>
              <a:off x="5460740" y="11305161"/>
              <a:ext cx="444801" cy="444801"/>
            </a:xfrm>
            <a:prstGeom prst="rect">
              <a:avLst/>
            </a:prstGeom>
          </p:spPr>
        </p:pic>
        <p:pic>
          <p:nvPicPr>
            <p:cNvPr id="299" name="Picture 298"/>
            <p:cNvPicPr>
              <a:picLocks noChangeAspect="1"/>
            </p:cNvPicPr>
            <p:nvPr/>
          </p:nvPicPr>
          <p:blipFill>
            <a:blip r:embed="rId7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0415" y="5601201"/>
              <a:ext cx="492590" cy="492590"/>
            </a:xfrm>
            <a:prstGeom prst="rect">
              <a:avLst/>
            </a:prstGeom>
          </p:spPr>
        </p:pic>
        <p:pic>
          <p:nvPicPr>
            <p:cNvPr id="300" name="Picture 299"/>
            <p:cNvPicPr>
              <a:picLocks noChangeAspect="1"/>
            </p:cNvPicPr>
            <p:nvPr/>
          </p:nvPicPr>
          <p:blipFill>
            <a:blip r:embed="rId7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5626" y="5428957"/>
              <a:ext cx="632810" cy="632809"/>
            </a:xfrm>
            <a:prstGeom prst="rect">
              <a:avLst/>
            </a:prstGeom>
          </p:spPr>
        </p:pic>
        <p:pic>
          <p:nvPicPr>
            <p:cNvPr id="301" name="Picture 300"/>
            <p:cNvPicPr>
              <a:picLocks noChangeAspect="1"/>
            </p:cNvPicPr>
            <p:nvPr/>
          </p:nvPicPr>
          <p:blipFill>
            <a:blip r:embed="rId7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00000">
              <a:off x="371626" y="7964983"/>
              <a:ext cx="691695" cy="811990"/>
            </a:xfrm>
            <a:prstGeom prst="rect">
              <a:avLst/>
            </a:prstGeom>
          </p:spPr>
        </p:pic>
        <p:pic>
          <p:nvPicPr>
            <p:cNvPr id="302" name="Picture 301"/>
            <p:cNvPicPr>
              <a:picLocks noChangeAspect="1"/>
            </p:cNvPicPr>
            <p:nvPr/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326" y="9019279"/>
              <a:ext cx="531004" cy="318603"/>
            </a:xfrm>
            <a:prstGeom prst="rect">
              <a:avLst/>
            </a:prstGeom>
          </p:spPr>
        </p:pic>
        <p:pic>
          <p:nvPicPr>
            <p:cNvPr id="303" name="Picture 302"/>
            <p:cNvPicPr>
              <a:picLocks noChangeAspect="1"/>
            </p:cNvPicPr>
            <p:nvPr/>
          </p:nvPicPr>
          <p:blipFill>
            <a:blip r:embed="rId79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4194" y="7792277"/>
              <a:ext cx="502336" cy="423923"/>
            </a:xfrm>
            <a:prstGeom prst="rect">
              <a:avLst/>
            </a:prstGeom>
          </p:spPr>
        </p:pic>
        <p:pic>
          <p:nvPicPr>
            <p:cNvPr id="304" name="Picture 303"/>
            <p:cNvPicPr>
              <a:picLocks noChangeAspect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8834" y="6786899"/>
              <a:ext cx="338860" cy="346492"/>
            </a:xfrm>
            <a:prstGeom prst="rect">
              <a:avLst/>
            </a:prstGeom>
          </p:spPr>
        </p:pic>
        <p:pic>
          <p:nvPicPr>
            <p:cNvPr id="305" name="Picture 304"/>
            <p:cNvPicPr>
              <a:picLocks noChangeAspect="1"/>
            </p:cNvPicPr>
            <p:nvPr/>
          </p:nvPicPr>
          <p:blipFill>
            <a:blip r:embed="rId80" cstate="print">
              <a:extLst>
                <a:ext uri="{BEBA8EAE-BF5A-486C-A8C5-ECC9F3942E4B}">
                  <a14:imgProps xmlns:a14="http://schemas.microsoft.com/office/drawing/2010/main">
                    <a14:imgLayer r:embed="rId81">
                      <a14:imgEffect>
                        <a14:backgroundRemoval t="0" b="100000" l="9886" r="897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5384" y="8931870"/>
              <a:ext cx="827579" cy="601017"/>
            </a:xfrm>
            <a:prstGeom prst="rect">
              <a:avLst/>
            </a:prstGeom>
          </p:spPr>
        </p:pic>
        <p:pic>
          <p:nvPicPr>
            <p:cNvPr id="306" name="Picture 305"/>
            <p:cNvPicPr>
              <a:picLocks noChangeAspect="1"/>
            </p:cNvPicPr>
            <p:nvPr/>
          </p:nvPicPr>
          <p:blipFill rotWithShape="1">
            <a:blip r:embed="rId8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69" t="10896" r="22517" b="17710"/>
            <a:stretch/>
          </p:blipFill>
          <p:spPr>
            <a:xfrm>
              <a:off x="5524868" y="5669244"/>
              <a:ext cx="383477" cy="374761"/>
            </a:xfrm>
            <a:prstGeom prst="rect">
              <a:avLst/>
            </a:prstGeom>
          </p:spPr>
        </p:pic>
        <p:pic>
          <p:nvPicPr>
            <p:cNvPr id="307" name="Picture 306"/>
            <p:cNvPicPr>
              <a:picLocks noChangeAspect="1"/>
            </p:cNvPicPr>
            <p:nvPr/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7460" y="9012126"/>
              <a:ext cx="447558" cy="447558"/>
            </a:xfrm>
            <a:prstGeom prst="rect">
              <a:avLst/>
            </a:prstGeom>
          </p:spPr>
        </p:pic>
        <p:pic>
          <p:nvPicPr>
            <p:cNvPr id="308" name="Picture 307"/>
            <p:cNvPicPr>
              <a:picLocks noChangeAspect="1"/>
            </p:cNvPicPr>
            <p:nvPr/>
          </p:nvPicPr>
          <p:blipFill>
            <a:blip r:embed="rId8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2866" y="6827434"/>
              <a:ext cx="416569" cy="416569"/>
            </a:xfrm>
            <a:prstGeom prst="rect">
              <a:avLst/>
            </a:prstGeom>
          </p:spPr>
        </p:pic>
        <p:pic>
          <p:nvPicPr>
            <p:cNvPr id="309" name="Picture 308"/>
            <p:cNvPicPr>
              <a:picLocks noChangeAspect="1"/>
            </p:cNvPicPr>
            <p:nvPr/>
          </p:nvPicPr>
          <p:blipFill rotWithShape="1">
            <a:blip r:embed="rId8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61" t="13032" r="12621" b="53085"/>
            <a:stretch/>
          </p:blipFill>
          <p:spPr>
            <a:xfrm>
              <a:off x="906047" y="7385365"/>
              <a:ext cx="645459" cy="726142"/>
            </a:xfrm>
            <a:prstGeom prst="rect">
              <a:avLst/>
            </a:prstGeom>
          </p:spPr>
        </p:pic>
        <p:pic>
          <p:nvPicPr>
            <p:cNvPr id="310" name="Picture 309"/>
            <p:cNvPicPr>
              <a:picLocks noChangeAspect="1"/>
            </p:cNvPicPr>
            <p:nvPr/>
          </p:nvPicPr>
          <p:blipFill rotWithShape="1">
            <a:blip r:embed="rId8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9" t="53817" r="14503" b="12300"/>
            <a:stretch/>
          </p:blipFill>
          <p:spPr>
            <a:xfrm>
              <a:off x="3937022" y="8894153"/>
              <a:ext cx="439174" cy="494071"/>
            </a:xfrm>
            <a:prstGeom prst="rect">
              <a:avLst/>
            </a:prstGeom>
          </p:spPr>
        </p:pic>
        <p:pic>
          <p:nvPicPr>
            <p:cNvPr id="311" name="Picture 310"/>
            <p:cNvPicPr>
              <a:picLocks noChangeAspect="1"/>
            </p:cNvPicPr>
            <p:nvPr/>
          </p:nvPicPr>
          <p:blipFill>
            <a:blip r:embed="rId8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895" y="7744031"/>
              <a:ext cx="493972" cy="494455"/>
            </a:xfrm>
            <a:prstGeom prst="rect">
              <a:avLst/>
            </a:prstGeom>
          </p:spPr>
        </p:pic>
        <p:pic>
          <p:nvPicPr>
            <p:cNvPr id="312" name="Picture 311"/>
            <p:cNvPicPr>
              <a:picLocks noChangeAspect="1"/>
            </p:cNvPicPr>
            <p:nvPr/>
          </p:nvPicPr>
          <p:blipFill>
            <a:blip r:embed="rId87"/>
            <a:stretch>
              <a:fillRect/>
            </a:stretch>
          </p:blipFill>
          <p:spPr>
            <a:xfrm>
              <a:off x="8287471" y="5378470"/>
              <a:ext cx="728450" cy="237256"/>
            </a:xfrm>
            <a:prstGeom prst="rect">
              <a:avLst/>
            </a:prstGeom>
          </p:spPr>
        </p:pic>
        <p:pic>
          <p:nvPicPr>
            <p:cNvPr id="313" name="Picture 312"/>
            <p:cNvPicPr>
              <a:picLocks noChangeAspect="1"/>
            </p:cNvPicPr>
            <p:nvPr/>
          </p:nvPicPr>
          <p:blipFill rotWithShape="1">
            <a:blip r:embed="rId88"/>
            <a:srcRect l="19656" t="43026" r="51397" b="8553"/>
            <a:stretch/>
          </p:blipFill>
          <p:spPr>
            <a:xfrm>
              <a:off x="7743613" y="5111774"/>
              <a:ext cx="398048" cy="499370"/>
            </a:xfrm>
            <a:prstGeom prst="rect">
              <a:avLst/>
            </a:prstGeom>
          </p:spPr>
        </p:pic>
        <p:pic>
          <p:nvPicPr>
            <p:cNvPr id="314" name="Picture 313"/>
            <p:cNvPicPr>
              <a:picLocks noChangeAspect="1"/>
            </p:cNvPicPr>
            <p:nvPr/>
          </p:nvPicPr>
          <p:blipFill rotWithShape="1">
            <a:blip r:embed="rId8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0069"/>
            <a:stretch/>
          </p:blipFill>
          <p:spPr>
            <a:xfrm rot="19225793">
              <a:off x="6326504" y="6948497"/>
              <a:ext cx="229916" cy="319010"/>
            </a:xfrm>
            <a:prstGeom prst="rect">
              <a:avLst/>
            </a:prstGeom>
          </p:spPr>
        </p:pic>
        <p:pic>
          <p:nvPicPr>
            <p:cNvPr id="315" name="Picture 314"/>
            <p:cNvPicPr>
              <a:picLocks noChangeAspect="1"/>
            </p:cNvPicPr>
            <p:nvPr/>
          </p:nvPicPr>
          <p:blipFill rotWithShape="1">
            <a:blip r:embed="rId9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904" t="16751" r="20551" b="24577"/>
            <a:stretch/>
          </p:blipFill>
          <p:spPr>
            <a:xfrm>
              <a:off x="7594935" y="5657217"/>
              <a:ext cx="311162" cy="330185"/>
            </a:xfrm>
            <a:prstGeom prst="rect">
              <a:avLst/>
            </a:prstGeom>
          </p:spPr>
        </p:pic>
        <p:pic>
          <p:nvPicPr>
            <p:cNvPr id="316" name="Picture 315"/>
            <p:cNvPicPr>
              <a:picLocks noChangeAspect="1"/>
            </p:cNvPicPr>
            <p:nvPr/>
          </p:nvPicPr>
          <p:blipFill>
            <a:blip r:embed="rId5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16824" y="5640977"/>
              <a:ext cx="315937" cy="284794"/>
            </a:xfrm>
            <a:prstGeom prst="rect">
              <a:avLst/>
            </a:prstGeom>
          </p:spPr>
        </p:pic>
        <p:pic>
          <p:nvPicPr>
            <p:cNvPr id="317" name="Picture 316"/>
            <p:cNvPicPr>
              <a:picLocks noChangeAspect="1"/>
            </p:cNvPicPr>
            <p:nvPr/>
          </p:nvPicPr>
          <p:blipFill>
            <a:blip r:embed="rId5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6">
                      <a14:imgEffect>
                        <a14:brightnessContrast bright="-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18039" y="5644967"/>
              <a:ext cx="270974" cy="270974"/>
            </a:xfrm>
            <a:prstGeom prst="rect">
              <a:avLst/>
            </a:prstGeom>
          </p:spPr>
        </p:pic>
        <p:pic>
          <p:nvPicPr>
            <p:cNvPr id="318" name="Picture 317"/>
            <p:cNvPicPr>
              <a:picLocks noChangeAspect="1"/>
            </p:cNvPicPr>
            <p:nvPr/>
          </p:nvPicPr>
          <p:blipFill>
            <a:blip r:embed="rId91"/>
            <a:stretch>
              <a:fillRect/>
            </a:stretch>
          </p:blipFill>
          <p:spPr>
            <a:xfrm>
              <a:off x="6802660" y="5193873"/>
              <a:ext cx="522354" cy="391261"/>
            </a:xfrm>
            <a:prstGeom prst="rect">
              <a:avLst/>
            </a:prstGeom>
          </p:spPr>
        </p:pic>
        <p:pic>
          <p:nvPicPr>
            <p:cNvPr id="319" name="Picture 318"/>
            <p:cNvPicPr>
              <a:picLocks noChangeAspect="1"/>
            </p:cNvPicPr>
            <p:nvPr/>
          </p:nvPicPr>
          <p:blipFill>
            <a:blip r:embed="rId9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860735">
              <a:off x="6658103" y="6296911"/>
              <a:ext cx="493462" cy="491535"/>
            </a:xfrm>
            <a:prstGeom prst="rect">
              <a:avLst/>
            </a:prstGeom>
          </p:spPr>
        </p:pic>
        <p:pic>
          <p:nvPicPr>
            <p:cNvPr id="320" name="Picture 319"/>
            <p:cNvPicPr>
              <a:picLocks noChangeAspect="1"/>
            </p:cNvPicPr>
            <p:nvPr/>
          </p:nvPicPr>
          <p:blipFill rotWithShape="1">
            <a:blip r:embed="rId9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109" t="10714" r="27788" b="35476"/>
            <a:stretch/>
          </p:blipFill>
          <p:spPr>
            <a:xfrm>
              <a:off x="8313618" y="5802564"/>
              <a:ext cx="260420" cy="342180"/>
            </a:xfrm>
            <a:prstGeom prst="rect">
              <a:avLst/>
            </a:prstGeom>
          </p:spPr>
        </p:pic>
        <p:pic>
          <p:nvPicPr>
            <p:cNvPr id="321" name="Picture 320"/>
            <p:cNvPicPr>
              <a:picLocks noChangeAspect="1"/>
            </p:cNvPicPr>
            <p:nvPr/>
          </p:nvPicPr>
          <p:blipFill rotWithShape="1">
            <a:blip r:embed="rId95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rcRect l="14079" t="9306" r="15533" b="4049"/>
            <a:stretch/>
          </p:blipFill>
          <p:spPr>
            <a:xfrm>
              <a:off x="6398335" y="5695418"/>
              <a:ext cx="395919" cy="359292"/>
            </a:xfrm>
            <a:prstGeom prst="rect">
              <a:avLst/>
            </a:prstGeom>
          </p:spPr>
        </p:pic>
        <p:pic>
          <p:nvPicPr>
            <p:cNvPr id="322" name="Picture 321"/>
            <p:cNvPicPr>
              <a:picLocks noChangeAspect="1"/>
            </p:cNvPicPr>
            <p:nvPr/>
          </p:nvPicPr>
          <p:blipFill rotWithShape="1">
            <a:blip r:embed="rId96"/>
            <a:srcRect l="24260" t="18665" r="23747" b="18811"/>
            <a:stretch/>
          </p:blipFill>
          <p:spPr>
            <a:xfrm>
              <a:off x="9173967" y="7952928"/>
              <a:ext cx="275734" cy="331579"/>
            </a:xfrm>
            <a:prstGeom prst="rect">
              <a:avLst/>
            </a:prstGeom>
          </p:spPr>
        </p:pic>
        <p:pic>
          <p:nvPicPr>
            <p:cNvPr id="323" name="Picture 322"/>
            <p:cNvPicPr>
              <a:picLocks noChangeAspect="1"/>
            </p:cNvPicPr>
            <p:nvPr/>
          </p:nvPicPr>
          <p:blipFill>
            <a:blip r:embed="rId5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8943" y="7455970"/>
              <a:ext cx="400106" cy="400106"/>
            </a:xfrm>
            <a:prstGeom prst="rect">
              <a:avLst/>
            </a:prstGeom>
          </p:spPr>
        </p:pic>
        <p:pic>
          <p:nvPicPr>
            <p:cNvPr id="324" name="Picture 323"/>
            <p:cNvPicPr>
              <a:picLocks noChangeAspect="1"/>
            </p:cNvPicPr>
            <p:nvPr/>
          </p:nvPicPr>
          <p:blipFill>
            <a:blip r:embed="rId5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861715" y="8471703"/>
              <a:ext cx="454622" cy="454622"/>
            </a:xfrm>
            <a:prstGeom prst="rect">
              <a:avLst/>
            </a:prstGeom>
          </p:spPr>
        </p:pic>
        <p:pic>
          <p:nvPicPr>
            <p:cNvPr id="325" name="Picture 324"/>
            <p:cNvPicPr>
              <a:picLocks noChangeAspect="1"/>
            </p:cNvPicPr>
            <p:nvPr/>
          </p:nvPicPr>
          <p:blipFill>
            <a:blip r:embed="rId9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>
              <a:off x="2902266" y="7115468"/>
              <a:ext cx="973010" cy="973010"/>
            </a:xfrm>
            <a:prstGeom prst="rect">
              <a:avLst/>
            </a:prstGeom>
          </p:spPr>
        </p:pic>
        <p:pic>
          <p:nvPicPr>
            <p:cNvPr id="326" name="Picture 325"/>
            <p:cNvPicPr>
              <a:picLocks noChangeAspect="1"/>
            </p:cNvPicPr>
            <p:nvPr/>
          </p:nvPicPr>
          <p:blipFill rotWithShape="1">
            <a:blip r:embed="rId9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27833"/>
            <a:stretch/>
          </p:blipFill>
          <p:spPr>
            <a:xfrm>
              <a:off x="3856394" y="4625205"/>
              <a:ext cx="511347" cy="398547"/>
            </a:xfrm>
            <a:prstGeom prst="rect">
              <a:avLst/>
            </a:prstGeom>
          </p:spPr>
        </p:pic>
        <p:pic>
          <p:nvPicPr>
            <p:cNvPr id="327" name="Picture 326"/>
            <p:cNvPicPr>
              <a:picLocks noChangeAspect="1"/>
            </p:cNvPicPr>
            <p:nvPr/>
          </p:nvPicPr>
          <p:blipFill>
            <a:blip r:embed="rId99">
              <a:extLst>
                <a:ext uri="{BEBA8EAE-BF5A-486C-A8C5-ECC9F3942E4B}">
                  <a14:imgProps xmlns:a14="http://schemas.microsoft.com/office/drawing/2010/main">
                    <a14:imgLayer r:embed="rId100">
                      <a14:imgEffect>
                        <a14:backgroundRemoval t="0" b="100000" l="6250" r="97070">
                          <a14:foregroundMark x1="21094" y1="19141" x2="24414" y2="19336"/>
                          <a14:foregroundMark x1="38867" y1="18555" x2="38867" y2="18555"/>
                          <a14:foregroundMark x1="19336" y1="31055" x2="19336" y2="31055"/>
                          <a14:foregroundMark x1="20313" y1="44531" x2="20313" y2="44531"/>
                          <a14:foregroundMark x1="22461" y1="58789" x2="22461" y2="58789"/>
                          <a14:foregroundMark x1="22070" y1="70703" x2="22070" y2="70703"/>
                          <a14:foregroundMark x1="21680" y1="83594" x2="21680" y2="83594"/>
                          <a14:foregroundMark x1="63086" y1="48047" x2="63086" y2="4804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58347" y="3154753"/>
              <a:ext cx="627630" cy="627630"/>
            </a:xfrm>
            <a:prstGeom prst="rect">
              <a:avLst/>
            </a:prstGeom>
          </p:spPr>
        </p:pic>
        <p:pic>
          <p:nvPicPr>
            <p:cNvPr id="328" name="Picture 327"/>
            <p:cNvPicPr>
              <a:picLocks noChangeAspect="1"/>
            </p:cNvPicPr>
            <p:nvPr/>
          </p:nvPicPr>
          <p:blipFill rotWithShape="1">
            <a:blip r:embed="rId10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979" t="11402" r="17766" b="23846"/>
            <a:stretch/>
          </p:blipFill>
          <p:spPr>
            <a:xfrm>
              <a:off x="938709" y="3292702"/>
              <a:ext cx="684058" cy="678795"/>
            </a:xfrm>
            <a:prstGeom prst="rect">
              <a:avLst/>
            </a:prstGeom>
          </p:spPr>
        </p:pic>
        <p:pic>
          <p:nvPicPr>
            <p:cNvPr id="329" name="Picture 328"/>
            <p:cNvPicPr>
              <a:picLocks noChangeAspect="1"/>
            </p:cNvPicPr>
            <p:nvPr/>
          </p:nvPicPr>
          <p:blipFill>
            <a:blip r:embed="rId102">
              <a:clrChange>
                <a:clrFrom>
                  <a:srgbClr val="080808"/>
                </a:clrFrom>
                <a:clrTo>
                  <a:srgbClr val="080808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3">
                      <a14:imgEffect>
                        <a14:backgroundRemoval t="0" b="100000" l="0" r="100000">
                          <a14:backgroundMark x1="12695" y1="6055" x2="12695" y2="6055"/>
                          <a14:backgroundMark x1="19336" y1="5469" x2="8398" y2="3125"/>
                          <a14:backgroundMark x1="7031" y1="5273" x2="5469" y2="16797"/>
                          <a14:backgroundMark x1="21094" y1="95508" x2="21094" y2="9609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79972" y="5528289"/>
              <a:ext cx="502074" cy="502074"/>
            </a:xfrm>
            <a:prstGeom prst="rect">
              <a:avLst/>
            </a:prstGeom>
          </p:spPr>
        </p:pic>
        <p:pic>
          <p:nvPicPr>
            <p:cNvPr id="330" name="Picture 329"/>
            <p:cNvPicPr>
              <a:picLocks noChangeAspect="1"/>
            </p:cNvPicPr>
            <p:nvPr/>
          </p:nvPicPr>
          <p:blipFill>
            <a:blip r:embed="rId10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5">
                      <a14:imgEffect>
                        <a14:backgroundRemoval t="1758" b="100000" l="2344" r="96094">
                          <a14:foregroundMark x1="16992" y1="9961" x2="16992" y2="9961"/>
                          <a14:foregroundMark x1="14844" y1="17383" x2="16016" y2="17773"/>
                          <a14:foregroundMark x1="22461" y1="38281" x2="22461" y2="39063"/>
                          <a14:foregroundMark x1="22461" y1="45117" x2="22461" y2="45117"/>
                          <a14:foregroundMark x1="14258" y1="48438" x2="14453" y2="49219"/>
                          <a14:foregroundMark x1="10742" y1="58984" x2="10742" y2="58984"/>
                          <a14:foregroundMark x1="90625" y1="43164" x2="90625" y2="43164"/>
                          <a14:foregroundMark x1="85156" y1="10547" x2="85156" y2="10547"/>
                          <a14:foregroundMark x1="85547" y1="17383" x2="85547" y2="17969"/>
                          <a14:foregroundMark x1="92188" y1="65430" x2="92188" y2="65430"/>
                          <a14:foregroundMark x1="92383" y1="73047" x2="92383" y2="73047"/>
                          <a14:foregroundMark x1="89258" y1="51172" x2="89258" y2="5117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70782" y="6699283"/>
              <a:ext cx="599952" cy="599952"/>
            </a:xfrm>
            <a:prstGeom prst="rect">
              <a:avLst/>
            </a:prstGeom>
          </p:spPr>
        </p:pic>
        <p:pic>
          <p:nvPicPr>
            <p:cNvPr id="331" name="Picture 330"/>
            <p:cNvPicPr>
              <a:picLocks noChangeAspect="1"/>
            </p:cNvPicPr>
            <p:nvPr/>
          </p:nvPicPr>
          <p:blipFill>
            <a:blip r:embed="rId10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7">
                      <a14:imgEffect>
                        <a14:backgroundRemoval t="0" b="100000" l="0" r="100000">
                          <a14:foregroundMark x1="8594" y1="27344" x2="8594" y2="27344"/>
                          <a14:foregroundMark x1="9375" y1="34766" x2="9375" y2="34766"/>
                          <a14:foregroundMark x1="29688" y1="25977" x2="29688" y2="25977"/>
                          <a14:foregroundMark x1="43555" y1="10352" x2="43555" y2="10352"/>
                          <a14:foregroundMark x1="49609" y1="18164" x2="49609" y2="18164"/>
                          <a14:foregroundMark x1="64648" y1="9570" x2="64648" y2="9570"/>
                          <a14:foregroundMark x1="66406" y1="15039" x2="66406" y2="15039"/>
                          <a14:foregroundMark x1="67969" y1="22070" x2="67969" y2="22070"/>
                          <a14:foregroundMark x1="68359" y1="26563" x2="68359" y2="26563"/>
                          <a14:foregroundMark x1="96094" y1="29492" x2="96094" y2="28906"/>
                          <a14:foregroundMark x1="95898" y1="23828" x2="95898" y2="23828"/>
                          <a14:foregroundMark x1="96680" y1="16406" x2="96094" y2="15234"/>
                          <a14:foregroundMark x1="96680" y1="10742" x2="96680" y2="10742"/>
                          <a14:foregroundMark x1="79102" y1="53320" x2="79102" y2="53320"/>
                          <a14:foregroundMark x1="73242" y1="60742" x2="73242" y2="60742"/>
                          <a14:foregroundMark x1="65625" y1="72656" x2="65625" y2="72656"/>
                          <a14:foregroundMark x1="55859" y1="80859" x2="57031" y2="80273"/>
                          <a14:foregroundMark x1="69727" y1="84570" x2="69727" y2="84570"/>
                          <a14:foregroundMark x1="83594" y1="80273" x2="83594" y2="80273"/>
                          <a14:foregroundMark x1="90039" y1="66406" x2="90039" y2="66406"/>
                          <a14:foregroundMark x1="84766" y1="50977" x2="84766" y2="50977"/>
                          <a14:foregroundMark x1="70508" y1="45313" x2="70508" y2="45313"/>
                          <a14:foregroundMark x1="56250" y1="52539" x2="56250" y2="5253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4505" y="6468190"/>
              <a:ext cx="624018" cy="624018"/>
            </a:xfrm>
            <a:prstGeom prst="rect">
              <a:avLst/>
            </a:prstGeom>
          </p:spPr>
        </p:pic>
        <p:pic>
          <p:nvPicPr>
            <p:cNvPr id="332" name="Picture 331"/>
            <p:cNvPicPr>
              <a:picLocks noChangeAspect="1"/>
            </p:cNvPicPr>
            <p:nvPr/>
          </p:nvPicPr>
          <p:blipFill>
            <a:blip r:embed="rId10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315" y="6073773"/>
              <a:ext cx="415660" cy="415660"/>
            </a:xfrm>
            <a:prstGeom prst="rect">
              <a:avLst/>
            </a:prstGeom>
          </p:spPr>
        </p:pic>
        <p:pic>
          <p:nvPicPr>
            <p:cNvPr id="333" name="Picture 332"/>
            <p:cNvPicPr>
              <a:picLocks noChangeAspect="1"/>
            </p:cNvPicPr>
            <p:nvPr/>
          </p:nvPicPr>
          <p:blipFill rotWithShape="1">
            <a:blip r:embed="rId10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97"/>
            <a:stretch/>
          </p:blipFill>
          <p:spPr>
            <a:xfrm>
              <a:off x="179676" y="5194581"/>
              <a:ext cx="703775" cy="700810"/>
            </a:xfrm>
            <a:prstGeom prst="rect">
              <a:avLst/>
            </a:prstGeom>
          </p:spPr>
        </p:pic>
        <p:pic>
          <p:nvPicPr>
            <p:cNvPr id="334" name="Picture 333"/>
            <p:cNvPicPr>
              <a:picLocks noChangeAspect="1"/>
            </p:cNvPicPr>
            <p:nvPr/>
          </p:nvPicPr>
          <p:blipFill>
            <a:blip r:embed="rId1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579" y="5605601"/>
              <a:ext cx="538520" cy="349362"/>
            </a:xfrm>
            <a:prstGeom prst="rect">
              <a:avLst/>
            </a:prstGeom>
          </p:spPr>
        </p:pic>
        <p:pic>
          <p:nvPicPr>
            <p:cNvPr id="335" name="Picture 334"/>
            <p:cNvPicPr>
              <a:picLocks noChangeAspect="1"/>
            </p:cNvPicPr>
            <p:nvPr/>
          </p:nvPicPr>
          <p:blipFill rotWithShape="1">
            <a:blip r:embed="rId1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33" t="12865" r="32323" b="53962"/>
            <a:stretch/>
          </p:blipFill>
          <p:spPr>
            <a:xfrm>
              <a:off x="3542916" y="8943535"/>
              <a:ext cx="332211" cy="331487"/>
            </a:xfrm>
            <a:prstGeom prst="rect">
              <a:avLst/>
            </a:prstGeom>
          </p:spPr>
        </p:pic>
        <p:sp>
          <p:nvSpPr>
            <p:cNvPr id="336" name="TextBox 62">
              <a:extLst>
                <a:ext uri="{FF2B5EF4-FFF2-40B4-BE49-F238E27FC236}">
                  <a16:creationId xmlns:a16="http://schemas.microsoft.com/office/drawing/2014/main" id="{254A733F-721B-42E0-9C7E-B749476A82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4055" y="3930270"/>
              <a:ext cx="1040312" cy="780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44" b="1" dirty="0"/>
                <a:t>Post 16</a:t>
              </a:r>
            </a:p>
            <a:p>
              <a:pPr algn="ctr" eaLnBrk="1" hangingPunct="1"/>
              <a:r>
                <a:rPr lang="en-US" altLang="en-US" sz="830" b="1" dirty="0"/>
                <a:t>Destinations</a:t>
              </a:r>
            </a:p>
          </p:txBody>
        </p:sp>
        <p:pic>
          <p:nvPicPr>
            <p:cNvPr id="337" name="Picture 336" descr="A close up of a logo&#10;&#10;Description automatically generated">
              <a:extLst>
                <a:ext uri="{FF2B5EF4-FFF2-40B4-BE49-F238E27FC236}">
                  <a16:creationId xmlns:a16="http://schemas.microsoft.com/office/drawing/2014/main" id="{E5C3BCF7-5F6D-4914-B316-5A895D11D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2513" y="10416471"/>
              <a:ext cx="586976" cy="586976"/>
            </a:xfrm>
            <a:prstGeom prst="rect">
              <a:avLst/>
            </a:prstGeom>
          </p:spPr>
        </p:pic>
        <p:sp>
          <p:nvSpPr>
            <p:cNvPr id="338" name="TextBox 52"/>
            <p:cNvSpPr txBox="1">
              <a:spLocks noChangeArrowheads="1"/>
            </p:cNvSpPr>
            <p:nvPr/>
          </p:nvSpPr>
          <p:spPr bwMode="auto">
            <a:xfrm>
              <a:off x="2678502" y="10565549"/>
              <a:ext cx="2101183" cy="379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106" b="1" dirty="0">
                  <a:latin typeface="Gill Sans MT Condensed" panose="020B0506020104020203" pitchFamily="34" charset="0"/>
                </a:rPr>
                <a:t>Culinary skills</a:t>
              </a:r>
            </a:p>
          </p:txBody>
        </p:sp>
        <p:sp>
          <p:nvSpPr>
            <p:cNvPr id="339" name="TextBox 52">
              <a:extLst>
                <a:ext uri="{FF2B5EF4-FFF2-40B4-BE49-F238E27FC236}">
                  <a16:creationId xmlns:a16="http://schemas.microsoft.com/office/drawing/2014/main" id="{A155CF9C-05D3-4E87-980A-6FA52D9F59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594" y="9886009"/>
              <a:ext cx="1818479" cy="564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967" b="1" dirty="0">
                  <a:latin typeface="Gill Sans MT Condensed" panose="020B0506020104020203" pitchFamily="34" charset="0"/>
                </a:rPr>
                <a:t>Egg</a:t>
              </a:r>
            </a:p>
            <a:p>
              <a:pPr algn="ctr" eaLnBrk="1" hangingPunct="1"/>
              <a:r>
                <a:rPr lang="en-US" altLang="en-US" sz="967" b="1" dirty="0">
                  <a:latin typeface="Gill Sans MT Condensed" panose="020B0506020104020203" pitchFamily="34" charset="0"/>
                </a:rPr>
                <a:t>Investigation</a:t>
              </a:r>
            </a:p>
          </p:txBody>
        </p:sp>
        <p:pic>
          <p:nvPicPr>
            <p:cNvPr id="340" name="Picture 339"/>
            <p:cNvPicPr>
              <a:picLocks noChangeAspect="1"/>
            </p:cNvPicPr>
            <p:nvPr/>
          </p:nvPicPr>
          <p:blipFill>
            <a:blip r:embed="rId102">
              <a:clrChange>
                <a:clrFrom>
                  <a:srgbClr val="080808"/>
                </a:clrFrom>
                <a:clrTo>
                  <a:srgbClr val="080808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3">
                      <a14:imgEffect>
                        <a14:backgroundRemoval t="0" b="100000" l="0" r="100000">
                          <a14:backgroundMark x1="12695" y1="6055" x2="12695" y2="6055"/>
                          <a14:backgroundMark x1="19336" y1="5469" x2="8398" y2="3125"/>
                          <a14:backgroundMark x1="7031" y1="5273" x2="5469" y2="16797"/>
                          <a14:backgroundMark x1="21094" y1="95508" x2="21094" y2="9609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86337" y="10360418"/>
              <a:ext cx="354281" cy="354281"/>
            </a:xfrm>
            <a:prstGeom prst="rect">
              <a:avLst/>
            </a:prstGeom>
          </p:spPr>
        </p:pic>
        <p:pic>
          <p:nvPicPr>
            <p:cNvPr id="341" name="Picture 340"/>
            <p:cNvPicPr>
              <a:picLocks noChangeAspect="1"/>
            </p:cNvPicPr>
            <p:nvPr/>
          </p:nvPicPr>
          <p:blipFill>
            <a:blip r:embed="rId10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5">
                      <a14:imgEffect>
                        <a14:backgroundRemoval t="1758" b="100000" l="2344" r="96094">
                          <a14:foregroundMark x1="16992" y1="9961" x2="16992" y2="9961"/>
                          <a14:foregroundMark x1="14844" y1="17383" x2="16016" y2="17773"/>
                          <a14:foregroundMark x1="22461" y1="38281" x2="22461" y2="39063"/>
                          <a14:foregroundMark x1="22461" y1="45117" x2="22461" y2="45117"/>
                          <a14:foregroundMark x1="14258" y1="48438" x2="14453" y2="49219"/>
                          <a14:foregroundMark x1="10742" y1="58984" x2="10742" y2="58984"/>
                          <a14:foregroundMark x1="90625" y1="43164" x2="90625" y2="43164"/>
                          <a14:foregroundMark x1="85156" y1="10547" x2="85156" y2="10547"/>
                          <a14:foregroundMark x1="85547" y1="17383" x2="85547" y2="17969"/>
                          <a14:foregroundMark x1="92188" y1="65430" x2="92188" y2="65430"/>
                          <a14:foregroundMark x1="92383" y1="73047" x2="92383" y2="73047"/>
                          <a14:foregroundMark x1="89258" y1="51172" x2="89258" y2="5117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5595" y="9325296"/>
              <a:ext cx="663114" cy="663114"/>
            </a:xfrm>
            <a:prstGeom prst="rect">
              <a:avLst/>
            </a:prstGeom>
          </p:spPr>
        </p:pic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8CB16AED-EEA5-4AB4-A930-562959AB4C5E}"/>
                </a:ext>
              </a:extLst>
            </p:cNvPr>
            <p:cNvSpPr/>
            <p:nvPr/>
          </p:nvSpPr>
          <p:spPr>
            <a:xfrm>
              <a:off x="6246504" y="10355889"/>
              <a:ext cx="57496" cy="64755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44"/>
            </a:p>
          </p:txBody>
        </p: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8CB16AED-EEA5-4AB4-A930-562959AB4C5E}"/>
                </a:ext>
              </a:extLst>
            </p:cNvPr>
            <p:cNvSpPr/>
            <p:nvPr/>
          </p:nvSpPr>
          <p:spPr>
            <a:xfrm>
              <a:off x="4477642" y="10400474"/>
              <a:ext cx="53365" cy="6905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44"/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D1246FA1-2F68-4241-9002-A2B3E4BF92D3}"/>
                </a:ext>
              </a:extLst>
            </p:cNvPr>
            <p:cNvSpPr/>
            <p:nvPr/>
          </p:nvSpPr>
          <p:spPr>
            <a:xfrm>
              <a:off x="5480603" y="10926676"/>
              <a:ext cx="778945" cy="4417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PAL and BMR</a:t>
              </a:r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23DD0D5D-8ABB-41E5-A4E7-84D7CD03BBD3}"/>
                </a:ext>
              </a:extLst>
            </p:cNvPr>
            <p:cNvSpPr/>
            <p:nvPr/>
          </p:nvSpPr>
          <p:spPr>
            <a:xfrm rot="16200000">
              <a:off x="6060465" y="10400698"/>
              <a:ext cx="774702" cy="595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Gill Sans MT Condensed" panose="020B0506020104020203" pitchFamily="34" charset="0"/>
                </a:rPr>
                <a:t>Food, Nutrition and Health</a:t>
              </a:r>
            </a:p>
          </p:txBody>
        </p:sp>
        <p:pic>
          <p:nvPicPr>
            <p:cNvPr id="346" name="Picture 345"/>
            <p:cNvPicPr>
              <a:picLocks noChangeAspect="1"/>
            </p:cNvPicPr>
            <p:nvPr/>
          </p:nvPicPr>
          <p:blipFill>
            <a:blip r:embed="rId112">
              <a:extLst>
                <a:ext uri="{BEBA8EAE-BF5A-486C-A8C5-ECC9F3942E4B}">
                  <a14:imgProps xmlns:a14="http://schemas.microsoft.com/office/drawing/2010/main">
                    <a14:imgLayer r:embed="rId113">
                      <a14:imgEffect>
                        <a14:backgroundRemoval t="3516" b="100000" l="9961" r="89844">
                          <a14:foregroundMark x1="47656" y1="15039" x2="47656" y2="15039"/>
                          <a14:foregroundMark x1="58984" y1="11328" x2="58984" y2="11328"/>
                          <a14:foregroundMark x1="34180" y1="21484" x2="34180" y2="21484"/>
                          <a14:foregroundMark x1="38281" y1="49414" x2="38281" y2="49414"/>
                          <a14:foregroundMark x1="26367" y1="56641" x2="26367" y2="56641"/>
                          <a14:foregroundMark x1="62891" y1="42773" x2="62891" y2="42773"/>
                          <a14:foregroundMark x1="84180" y1="73633" x2="84180" y2="736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7310" y="10938505"/>
              <a:ext cx="490123" cy="490123"/>
            </a:xfrm>
            <a:prstGeom prst="rect">
              <a:avLst/>
            </a:prstGeom>
          </p:spPr>
        </p:pic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189C3302-9117-453C-A2A9-C6EB24B692D0}"/>
                </a:ext>
              </a:extLst>
            </p:cNvPr>
            <p:cNvSpPr/>
            <p:nvPr/>
          </p:nvSpPr>
          <p:spPr>
            <a:xfrm>
              <a:off x="497215" y="11832784"/>
              <a:ext cx="1004300" cy="28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692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Denaturation</a:t>
              </a:r>
              <a:endParaRPr lang="en-GB" sz="692" dirty="0"/>
            </a:p>
          </p:txBody>
        </p: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970F26F1-96EE-4FDA-874E-DE95E384E5DA}"/>
                </a:ext>
              </a:extLst>
            </p:cNvPr>
            <p:cNvSpPr/>
            <p:nvPr/>
          </p:nvSpPr>
          <p:spPr>
            <a:xfrm>
              <a:off x="791693" y="10541179"/>
              <a:ext cx="1043522" cy="4417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Foam </a:t>
              </a:r>
            </a:p>
            <a:p>
              <a:pPr algn="ctr"/>
              <a:r>
                <a:rPr lang="en-GB" sz="692" dirty="0"/>
                <a:t>Formation</a:t>
              </a:r>
            </a:p>
          </p:txBody>
        </p: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71F137D2-215B-4B57-B3E3-E2CEB0258E07}"/>
                </a:ext>
              </a:extLst>
            </p:cNvPr>
            <p:cNvSpPr/>
            <p:nvPr/>
          </p:nvSpPr>
          <p:spPr>
            <a:xfrm>
              <a:off x="-52304" y="10910426"/>
              <a:ext cx="878118" cy="28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Aeration</a:t>
              </a:r>
            </a:p>
          </p:txBody>
        </p:sp>
        <p:pic>
          <p:nvPicPr>
            <p:cNvPr id="350" name="Picture 349"/>
            <p:cNvPicPr>
              <a:picLocks noChangeAspect="1"/>
            </p:cNvPicPr>
            <p:nvPr/>
          </p:nvPicPr>
          <p:blipFill>
            <a:blip r:embed="rId1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5050" y="9404638"/>
              <a:ext cx="652508" cy="531965"/>
            </a:xfrm>
            <a:prstGeom prst="rect">
              <a:avLst/>
            </a:prstGeom>
          </p:spPr>
        </p:pic>
        <p:pic>
          <p:nvPicPr>
            <p:cNvPr id="351" name="Picture 350"/>
            <p:cNvPicPr>
              <a:picLocks noChangeAspect="1"/>
            </p:cNvPicPr>
            <p:nvPr/>
          </p:nvPicPr>
          <p:blipFill>
            <a:blip r:embed="rId87"/>
            <a:stretch>
              <a:fillRect/>
            </a:stretch>
          </p:blipFill>
          <p:spPr>
            <a:xfrm>
              <a:off x="180802" y="11426986"/>
              <a:ext cx="1274999" cy="415268"/>
            </a:xfrm>
            <a:prstGeom prst="rect">
              <a:avLst/>
            </a:prstGeom>
          </p:spPr>
        </p:pic>
        <p:pic>
          <p:nvPicPr>
            <p:cNvPr id="352" name="Picture 351"/>
            <p:cNvPicPr>
              <a:picLocks noChangeAspect="1"/>
            </p:cNvPicPr>
            <p:nvPr/>
          </p:nvPicPr>
          <p:blipFill>
            <a:blip r:embed="rId9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860735">
              <a:off x="4018449" y="10646419"/>
              <a:ext cx="493463" cy="491535"/>
            </a:xfrm>
            <a:prstGeom prst="rect">
              <a:avLst/>
            </a:prstGeom>
          </p:spPr>
        </p:pic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7860575C-9859-4BD8-AE58-79D4A6D0ECFC}"/>
                </a:ext>
              </a:extLst>
            </p:cNvPr>
            <p:cNvSpPr/>
            <p:nvPr/>
          </p:nvSpPr>
          <p:spPr>
            <a:xfrm>
              <a:off x="7988263" y="5617051"/>
              <a:ext cx="1018004" cy="28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Emulsification</a:t>
              </a:r>
            </a:p>
          </p:txBody>
        </p:sp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FF3D7EAF-0BF1-45CC-B724-803A3513D26B}"/>
                </a:ext>
              </a:extLst>
            </p:cNvPr>
            <p:cNvSpPr/>
            <p:nvPr/>
          </p:nvSpPr>
          <p:spPr>
            <a:xfrm>
              <a:off x="1850221" y="9878441"/>
              <a:ext cx="1043522" cy="28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Coagulation</a:t>
              </a:r>
            </a:p>
          </p:txBody>
        </p:sp>
        <p:pic>
          <p:nvPicPr>
            <p:cNvPr id="355" name="Picture 354"/>
            <p:cNvPicPr>
              <a:picLocks noChangeAspect="1"/>
            </p:cNvPicPr>
            <p:nvPr/>
          </p:nvPicPr>
          <p:blipFill rotWithShape="1">
            <a:blip r:embed="rId115"/>
            <a:srcRect l="10455" t="25548" r="-1093" b="26812"/>
            <a:stretch/>
          </p:blipFill>
          <p:spPr>
            <a:xfrm>
              <a:off x="2568843" y="11078262"/>
              <a:ext cx="673220" cy="353846"/>
            </a:xfrm>
            <a:prstGeom prst="rect">
              <a:avLst/>
            </a:prstGeom>
          </p:spPr>
        </p:pic>
        <p:pic>
          <p:nvPicPr>
            <p:cNvPr id="356" name="Picture 355"/>
            <p:cNvPicPr>
              <a:picLocks noChangeAspect="1"/>
            </p:cNvPicPr>
            <p:nvPr/>
          </p:nvPicPr>
          <p:blipFill rotWithShape="1">
            <a:blip r:embed="rId116"/>
            <a:srcRect t="15859" b="-1"/>
            <a:stretch/>
          </p:blipFill>
          <p:spPr>
            <a:xfrm>
              <a:off x="1682770" y="11105765"/>
              <a:ext cx="559405" cy="588365"/>
            </a:xfrm>
            <a:prstGeom prst="rect">
              <a:avLst/>
            </a:prstGeom>
          </p:spPr>
        </p:pic>
        <p:pic>
          <p:nvPicPr>
            <p:cNvPr id="357" name="Picture 356"/>
            <p:cNvPicPr>
              <a:picLocks noChangeAspect="1"/>
            </p:cNvPicPr>
            <p:nvPr/>
          </p:nvPicPr>
          <p:blipFill>
            <a:blip r:embed="rId117"/>
            <a:stretch>
              <a:fillRect/>
            </a:stretch>
          </p:blipFill>
          <p:spPr>
            <a:xfrm>
              <a:off x="3354936" y="9861696"/>
              <a:ext cx="506084" cy="319633"/>
            </a:xfrm>
            <a:prstGeom prst="rect">
              <a:avLst/>
            </a:prstGeom>
          </p:spPr>
        </p:pic>
        <p:pic>
          <p:nvPicPr>
            <p:cNvPr id="358" name="Picture 8" descr="Clipart Quiche | Free Images at Clker.com - vector clip art online, royalty  free &amp; public domain"/>
            <p:cNvPicPr>
              <a:picLocks noChangeAspect="1" noChangeArrowheads="1"/>
            </p:cNvPicPr>
            <p:nvPr/>
          </p:nvPicPr>
          <p:blipFill rotWithShape="1">
            <a:blip r:embed="rId1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85" b="21084"/>
            <a:stretch/>
          </p:blipFill>
          <p:spPr bwMode="auto">
            <a:xfrm>
              <a:off x="3880322" y="9912027"/>
              <a:ext cx="648592" cy="432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17A7F07E-9AFD-416D-B931-1BF5666F4E7F}"/>
                </a:ext>
              </a:extLst>
            </p:cNvPr>
            <p:cNvSpPr/>
            <p:nvPr/>
          </p:nvSpPr>
          <p:spPr>
            <a:xfrm>
              <a:off x="7438319" y="10382955"/>
              <a:ext cx="700745" cy="903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30" b="1" dirty="0">
                  <a:latin typeface="Gill Sans MT Condensed" panose="020B0506020104020203" pitchFamily="34" charset="0"/>
                </a:rPr>
                <a:t>Principles of food safety</a:t>
              </a:r>
              <a:endParaRPr lang="en-GB" sz="830" dirty="0">
                <a:latin typeface="Gill Sans MT Condensed" panose="020B0506020104020203" pitchFamily="34" charset="0"/>
              </a:endParaRPr>
            </a:p>
            <a:p>
              <a:pPr algn="ctr"/>
              <a:endParaRPr lang="en-GB" sz="967" dirty="0">
                <a:latin typeface="Gill Sans MT Condensed" panose="020B0506020104020203" pitchFamily="34" charset="0"/>
              </a:endParaRPr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88819973-DB39-4541-94F9-C18E015CF3E9}"/>
                </a:ext>
              </a:extLst>
            </p:cNvPr>
            <p:cNvSpPr/>
            <p:nvPr/>
          </p:nvSpPr>
          <p:spPr>
            <a:xfrm>
              <a:off x="5317136" y="8365059"/>
              <a:ext cx="1242826" cy="50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30" b="1" dirty="0">
                  <a:latin typeface="Gill Sans MT Condensed" panose="020B0506020104020203" pitchFamily="34" charset="0"/>
                </a:rPr>
                <a:t>Nutritional needs and health</a:t>
              </a:r>
            </a:p>
          </p:txBody>
        </p:sp>
        <p:pic>
          <p:nvPicPr>
            <p:cNvPr id="361" name="Picture 360"/>
            <p:cNvPicPr>
              <a:picLocks noChangeAspect="1"/>
            </p:cNvPicPr>
            <p:nvPr/>
          </p:nvPicPr>
          <p:blipFill rotWithShape="1">
            <a:blip r:embed="rId119"/>
            <a:srcRect b="8673"/>
            <a:stretch/>
          </p:blipFill>
          <p:spPr>
            <a:xfrm>
              <a:off x="2399243" y="11502179"/>
              <a:ext cx="818390" cy="495566"/>
            </a:xfrm>
            <a:prstGeom prst="rect">
              <a:avLst/>
            </a:prstGeom>
          </p:spPr>
        </p:pic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4E1E9661-BC8D-4953-A325-38E3EC954FD9}"/>
                </a:ext>
              </a:extLst>
            </p:cNvPr>
            <p:cNvSpPr/>
            <p:nvPr/>
          </p:nvSpPr>
          <p:spPr>
            <a:xfrm>
              <a:off x="2023714" y="7358305"/>
              <a:ext cx="1133854" cy="595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Buying and storing food</a:t>
              </a:r>
            </a:p>
            <a:p>
              <a:pPr algn="ctr"/>
              <a:endParaRPr lang="en-GB" sz="692" dirty="0"/>
            </a:p>
          </p:txBody>
        </p:sp>
        <p:pic>
          <p:nvPicPr>
            <p:cNvPr id="363" name="Picture 16" descr="Market Icon Supermarket - Free vector graphic on Pixabay">
              <a:extLst>
                <a:ext uri="{FF2B5EF4-FFF2-40B4-BE49-F238E27FC236}">
                  <a16:creationId xmlns:a16="http://schemas.microsoft.com/office/drawing/2014/main" id="{70912EFC-8A27-480E-A84C-C33AE6C3A4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9945" y="7918240"/>
              <a:ext cx="435429" cy="447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4" name="Picture 363" descr="A sign on the side of a building&#10;&#10;Description automatically generated">
              <a:extLst>
                <a:ext uri="{FF2B5EF4-FFF2-40B4-BE49-F238E27FC236}">
                  <a16:creationId xmlns:a16="http://schemas.microsoft.com/office/drawing/2014/main" id="{EF436940-4F60-4098-96AC-3CA844EA1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086" y="7510913"/>
              <a:ext cx="454778" cy="454778"/>
            </a:xfrm>
            <a:prstGeom prst="rect">
              <a:avLst/>
            </a:prstGeom>
          </p:spPr>
        </p:pic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BF175995-5B86-4A0C-AA51-202BD7CB1C87}"/>
                </a:ext>
              </a:extLst>
            </p:cNvPr>
            <p:cNvSpPr/>
            <p:nvPr/>
          </p:nvSpPr>
          <p:spPr>
            <a:xfrm>
              <a:off x="5065355" y="7617682"/>
              <a:ext cx="1043522" cy="28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Vitamins</a:t>
              </a:r>
            </a:p>
          </p:txBody>
        </p: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D4B6189F-C73A-4289-A54D-0F5795AC87B4}"/>
                </a:ext>
              </a:extLst>
            </p:cNvPr>
            <p:cNvSpPr/>
            <p:nvPr/>
          </p:nvSpPr>
          <p:spPr>
            <a:xfrm>
              <a:off x="4323885" y="8865010"/>
              <a:ext cx="1043522" cy="28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Carbohydrates</a:t>
              </a:r>
            </a:p>
          </p:txBody>
        </p:sp>
        <p:sp>
          <p:nvSpPr>
            <p:cNvPr id="367" name="Rectangle 366">
              <a:extLst>
                <a:ext uri="{FF2B5EF4-FFF2-40B4-BE49-F238E27FC236}">
                  <a16:creationId xmlns:a16="http://schemas.microsoft.com/office/drawing/2014/main" id="{18829AF7-43F0-49ED-9741-5E71C1E5BC6A}"/>
                </a:ext>
              </a:extLst>
            </p:cNvPr>
            <p:cNvSpPr/>
            <p:nvPr/>
          </p:nvSpPr>
          <p:spPr>
            <a:xfrm>
              <a:off x="4758541" y="7999223"/>
              <a:ext cx="618519" cy="28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Fats</a:t>
              </a:r>
            </a:p>
          </p:txBody>
        </p:sp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17BAC5A3-8C64-4D93-BA4E-C3DD31EA4FB7}"/>
                </a:ext>
              </a:extLst>
            </p:cNvPr>
            <p:cNvSpPr/>
            <p:nvPr/>
          </p:nvSpPr>
          <p:spPr>
            <a:xfrm>
              <a:off x="4059068" y="8054522"/>
              <a:ext cx="1043522" cy="28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Proteins</a:t>
              </a:r>
            </a:p>
          </p:txBody>
        </p:sp>
        <p:pic>
          <p:nvPicPr>
            <p:cNvPr id="369" name="Picture 6" descr="Vitamins Minerals Icon Images, Stock Photos &amp; Vectors | Shutterstock">
              <a:hlinkClick r:id="rId63"/>
              <a:extLst>
                <a:ext uri="{FF2B5EF4-FFF2-40B4-BE49-F238E27FC236}">
                  <a16:creationId xmlns:a16="http://schemas.microsoft.com/office/drawing/2014/main" id="{46FC1F99-D4BB-4F01-9C67-934E3AFF2C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999"/>
            <a:stretch/>
          </p:blipFill>
          <p:spPr bwMode="auto">
            <a:xfrm>
              <a:off x="5291055" y="7829967"/>
              <a:ext cx="550809" cy="492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0" name="Picture 369" descr="A plate of food on a table&#10;&#10;Description automatically generated">
              <a:extLst>
                <a:ext uri="{FF2B5EF4-FFF2-40B4-BE49-F238E27FC236}">
                  <a16:creationId xmlns:a16="http://schemas.microsoft.com/office/drawing/2014/main" id="{5B511007-64E1-4C7E-9821-34FD9FF20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1394" y="9047576"/>
              <a:ext cx="583510" cy="367946"/>
            </a:xfrm>
            <a:prstGeom prst="rect">
              <a:avLst/>
            </a:prstGeom>
          </p:spPr>
        </p:pic>
        <p:pic>
          <p:nvPicPr>
            <p:cNvPr id="371" name="Picture 10" descr="Butter oil icon oil fat food label logo for web Vector Image">
              <a:extLst>
                <a:ext uri="{FF2B5EF4-FFF2-40B4-BE49-F238E27FC236}">
                  <a16:creationId xmlns:a16="http://schemas.microsoft.com/office/drawing/2014/main" id="{7A43DEC0-5D38-4E08-8897-CD857A0F05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853"/>
            <a:stretch/>
          </p:blipFill>
          <p:spPr bwMode="auto">
            <a:xfrm>
              <a:off x="4923197" y="7637181"/>
              <a:ext cx="358783" cy="348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2" name="Picture 371" descr="A close up of a logo&#10;&#10;Description automatically generated">
              <a:extLst>
                <a:ext uri="{FF2B5EF4-FFF2-40B4-BE49-F238E27FC236}">
                  <a16:creationId xmlns:a16="http://schemas.microsoft.com/office/drawing/2014/main" id="{E4A3C38A-7EAB-428E-9422-6F9C6C018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 cstate="print">
              <a:extLst>
                <a:ext uri="{BEBA8EAE-BF5A-486C-A8C5-ECC9F3942E4B}">
                  <a14:imgProps xmlns:a14="http://schemas.microsoft.com/office/drawing/2010/main">
                    <a14:imgLayer r:embed="rId69">
                      <a14:imgEffect>
                        <a14:backgroundRemoval t="7944" b="93925" l="5085" r="94068">
                          <a14:foregroundMark x1="35593" y1="8411" x2="51695" y2="9813"/>
                          <a14:foregroundMark x1="23729" y1="53738" x2="54661" y2="80841"/>
                          <a14:foregroundMark x1="48305" y1="74299" x2="56356" y2="77103"/>
                          <a14:foregroundMark x1="64831" y1="87383" x2="65678" y2="90654"/>
                          <a14:foregroundMark x1="61441" y1="74299" x2="66102" y2="79439"/>
                          <a14:foregroundMark x1="67373" y1="80841" x2="53390" y2="87850"/>
                          <a14:foregroundMark x1="50847" y1="86449" x2="44915" y2="83178"/>
                          <a14:foregroundMark x1="44068" y1="82710" x2="19915" y2="64486"/>
                          <a14:foregroundMark x1="25000" y1="73364" x2="24153" y2="73832"/>
                          <a14:foregroundMark x1="21186" y1="74766" x2="5932" y2="77570"/>
                          <a14:foregroundMark x1="23305" y1="81308" x2="24153" y2="87850"/>
                          <a14:foregroundMark x1="94068" y1="41589" x2="84322" y2="43925"/>
                          <a14:foregroundMark x1="63136" y1="92991" x2="73729" y2="93925"/>
                          <a14:foregroundMark x1="29661" y1="80374" x2="19068" y2="855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6115" y="7666641"/>
              <a:ext cx="444750" cy="403290"/>
            </a:xfrm>
            <a:prstGeom prst="rect">
              <a:avLst/>
            </a:prstGeom>
          </p:spPr>
        </p:pic>
        <p:pic>
          <p:nvPicPr>
            <p:cNvPr id="373" name="Picture 372" descr="A picture containing text, map, food&#10;&#10;Description automatically generated">
              <a:extLst>
                <a:ext uri="{FF2B5EF4-FFF2-40B4-BE49-F238E27FC236}">
                  <a16:creationId xmlns:a16="http://schemas.microsoft.com/office/drawing/2014/main" id="{9EB6400F-59A6-4342-AB08-A7808B52D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6236" y="8951357"/>
              <a:ext cx="585896" cy="420076"/>
            </a:xfrm>
            <a:prstGeom prst="rect">
              <a:avLst/>
            </a:prstGeom>
          </p:spPr>
        </p:pic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F603EDA9-8D4E-4A99-9E57-2C96A5822D3C}"/>
                </a:ext>
              </a:extLst>
            </p:cNvPr>
            <p:cNvSpPr/>
            <p:nvPr/>
          </p:nvSpPr>
          <p:spPr>
            <a:xfrm>
              <a:off x="6989733" y="6115578"/>
              <a:ext cx="853044" cy="5642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967" b="1" dirty="0">
                  <a:latin typeface="Gill Sans MT Condensed" panose="020B05060201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Food Science</a:t>
              </a:r>
            </a:p>
          </p:txBody>
        </p:sp>
        <p:sp>
          <p:nvSpPr>
            <p:cNvPr id="375" name="TextBox 52">
              <a:extLst>
                <a:ext uri="{FF2B5EF4-FFF2-40B4-BE49-F238E27FC236}">
                  <a16:creationId xmlns:a16="http://schemas.microsoft.com/office/drawing/2014/main" id="{66F467D6-4FAD-4C37-95B0-6236599FA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0172" y="4014240"/>
              <a:ext cx="669049" cy="379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1106" b="1" dirty="0">
                  <a:latin typeface="Gill Sans MT Condensed" panose="020B0506020104020203" pitchFamily="34" charset="0"/>
                </a:rPr>
                <a:t>Mocks</a:t>
              </a:r>
              <a:endParaRPr lang="en-US" altLang="en-US" sz="967" b="1" dirty="0">
                <a:latin typeface="Gill Sans MT Condensed" panose="020B0506020104020203" pitchFamily="34" charset="0"/>
              </a:endParaRPr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3438690" y="3843499"/>
              <a:ext cx="60325" cy="6905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44"/>
            </a:p>
          </p:txBody>
        </p:sp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2DEE12A0-840D-46FB-AC0E-CC05385AA7C8}"/>
                </a:ext>
              </a:extLst>
            </p:cNvPr>
            <p:cNvSpPr/>
            <p:nvPr/>
          </p:nvSpPr>
          <p:spPr>
            <a:xfrm>
              <a:off x="3323723" y="11155560"/>
              <a:ext cx="1457127" cy="287692"/>
            </a:xfrm>
            <a:prstGeom prst="rect">
              <a:avLst/>
            </a:prstGeom>
            <a:ln w="31750"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Nutrition assessment</a:t>
              </a:r>
            </a:p>
          </p:txBody>
        </p:sp>
        <p:sp>
          <p:nvSpPr>
            <p:cNvPr id="378" name="Rectangle 377">
              <a:extLst>
                <a:ext uri="{FF2B5EF4-FFF2-40B4-BE49-F238E27FC236}">
                  <a16:creationId xmlns:a16="http://schemas.microsoft.com/office/drawing/2014/main" id="{2DEE12A0-840D-46FB-AC0E-CC05385AA7C8}"/>
                </a:ext>
              </a:extLst>
            </p:cNvPr>
            <p:cNvSpPr/>
            <p:nvPr/>
          </p:nvSpPr>
          <p:spPr>
            <a:xfrm>
              <a:off x="-46634" y="10362795"/>
              <a:ext cx="1026558" cy="441789"/>
            </a:xfrm>
            <a:prstGeom prst="rect">
              <a:avLst/>
            </a:prstGeom>
            <a:ln w="31750"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Egg assessment</a:t>
              </a:r>
            </a:p>
          </p:txBody>
        </p:sp>
        <p:sp>
          <p:nvSpPr>
            <p:cNvPr id="379" name="Rectangle 378">
              <a:extLst>
                <a:ext uri="{FF2B5EF4-FFF2-40B4-BE49-F238E27FC236}">
                  <a16:creationId xmlns:a16="http://schemas.microsoft.com/office/drawing/2014/main" id="{2DEE12A0-840D-46FB-AC0E-CC05385AA7C8}"/>
                </a:ext>
              </a:extLst>
            </p:cNvPr>
            <p:cNvSpPr/>
            <p:nvPr/>
          </p:nvSpPr>
          <p:spPr>
            <a:xfrm>
              <a:off x="2070247" y="10120376"/>
              <a:ext cx="1414871" cy="287692"/>
            </a:xfrm>
            <a:prstGeom prst="rect">
              <a:avLst/>
            </a:prstGeom>
            <a:ln w="31750"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/>
                <a:t>Practical assessment</a:t>
              </a:r>
            </a:p>
          </p:txBody>
        </p:sp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23DD0D5D-8ABB-41E5-A4E7-84D7CD03BBD3}"/>
                </a:ext>
              </a:extLst>
            </p:cNvPr>
            <p:cNvSpPr/>
            <p:nvPr/>
          </p:nvSpPr>
          <p:spPr>
            <a:xfrm rot="16200000">
              <a:off x="1902180" y="10592938"/>
              <a:ext cx="774702" cy="28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Gill Sans MT Condensed" panose="020B0506020104020203" pitchFamily="34" charset="0"/>
                </a:rPr>
                <a:t>Food Science</a:t>
              </a:r>
            </a:p>
          </p:txBody>
        </p:sp>
        <p:sp>
          <p:nvSpPr>
            <p:cNvPr id="381" name="Rectangle 380">
              <a:extLst>
                <a:ext uri="{FF2B5EF4-FFF2-40B4-BE49-F238E27FC236}">
                  <a16:creationId xmlns:a16="http://schemas.microsoft.com/office/drawing/2014/main" id="{23DD0D5D-8ABB-41E5-A4E7-84D7CD03BBD3}"/>
                </a:ext>
              </a:extLst>
            </p:cNvPr>
            <p:cNvSpPr/>
            <p:nvPr/>
          </p:nvSpPr>
          <p:spPr>
            <a:xfrm rot="16200000">
              <a:off x="2979193" y="8478866"/>
              <a:ext cx="774702" cy="28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92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Gill Sans MT Condensed" panose="020B0506020104020203" pitchFamily="34" charset="0"/>
                </a:rPr>
                <a:t>Food Science</a:t>
              </a: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EA5F4139-EA4A-4E99-B333-305D75A4D6C3}"/>
                </a:ext>
              </a:extLst>
            </p:cNvPr>
            <p:cNvSpPr/>
            <p:nvPr/>
          </p:nvSpPr>
          <p:spPr>
            <a:xfrm>
              <a:off x="2281034" y="9428101"/>
              <a:ext cx="3829331" cy="41061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txBody>
            <a:bodyPr wrap="none">
              <a:spAutoFit/>
            </a:bodyPr>
            <a:lstStyle/>
            <a:p>
              <a:r>
                <a:rPr lang="en-GB" sz="1244" b="1" dirty="0"/>
                <a:t>KS4 – Food Preparation and Nutrition</a:t>
              </a:r>
            </a:p>
          </p:txBody>
        </p:sp>
      </p:grpSp>
      <p:sp>
        <p:nvSpPr>
          <p:cNvPr id="565" name="Rectangle 564">
            <a:extLst>
              <a:ext uri="{FF2B5EF4-FFF2-40B4-BE49-F238E27FC236}">
                <a16:creationId xmlns:a16="http://schemas.microsoft.com/office/drawing/2014/main" id="{A930E668-FA8A-4C0B-A03D-07BEB8E6C07F}"/>
              </a:ext>
            </a:extLst>
          </p:cNvPr>
          <p:cNvSpPr/>
          <p:nvPr/>
        </p:nvSpPr>
        <p:spPr>
          <a:xfrm>
            <a:off x="6103482" y="5779853"/>
            <a:ext cx="607044" cy="198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Chemical</a:t>
            </a:r>
          </a:p>
        </p:txBody>
      </p:sp>
      <p:sp>
        <p:nvSpPr>
          <p:cNvPr id="566" name="Rectangle 565">
            <a:extLst>
              <a:ext uri="{FF2B5EF4-FFF2-40B4-BE49-F238E27FC236}">
                <a16:creationId xmlns:a16="http://schemas.microsoft.com/office/drawing/2014/main" id="{87DD383E-E020-4153-89F0-CACD781F8366}"/>
              </a:ext>
            </a:extLst>
          </p:cNvPr>
          <p:cNvSpPr/>
          <p:nvPr/>
        </p:nvSpPr>
        <p:spPr>
          <a:xfrm>
            <a:off x="6227376" y="5010233"/>
            <a:ext cx="721225" cy="198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Biological </a:t>
            </a:r>
          </a:p>
        </p:txBody>
      </p:sp>
      <p:sp>
        <p:nvSpPr>
          <p:cNvPr id="567" name="Rectangle 566">
            <a:extLst>
              <a:ext uri="{FF2B5EF4-FFF2-40B4-BE49-F238E27FC236}">
                <a16:creationId xmlns:a16="http://schemas.microsoft.com/office/drawing/2014/main" id="{E1BD3F93-549D-4D90-A431-56275672CB91}"/>
              </a:ext>
            </a:extLst>
          </p:cNvPr>
          <p:cNvSpPr/>
          <p:nvPr/>
        </p:nvSpPr>
        <p:spPr>
          <a:xfrm>
            <a:off x="6195982" y="4640811"/>
            <a:ext cx="721225" cy="30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Olfactory </a:t>
            </a:r>
          </a:p>
          <a:p>
            <a:pPr algn="ctr"/>
            <a:r>
              <a:rPr lang="en-GB" sz="692" dirty="0"/>
              <a:t>systems</a:t>
            </a:r>
          </a:p>
        </p:txBody>
      </p:sp>
      <p:pic>
        <p:nvPicPr>
          <p:cNvPr id="568" name="Picture 567"/>
          <p:cNvPicPr>
            <a:picLocks noChangeAspect="1"/>
          </p:cNvPicPr>
          <p:nvPr/>
        </p:nvPicPr>
        <p:blipFill>
          <a:blip r:embed="rId12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59" y="4253168"/>
            <a:ext cx="406254" cy="406254"/>
          </a:xfrm>
          <a:prstGeom prst="rect">
            <a:avLst/>
          </a:prstGeom>
        </p:spPr>
      </p:pic>
      <p:pic>
        <p:nvPicPr>
          <p:cNvPr id="569" name="Picture 568"/>
          <p:cNvPicPr>
            <a:picLocks noChangeAspect="1"/>
          </p:cNvPicPr>
          <p:nvPr/>
        </p:nvPicPr>
        <p:blipFill>
          <a:blip r:embed="rId1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378" y="3882611"/>
            <a:ext cx="795588" cy="397794"/>
          </a:xfrm>
          <a:prstGeom prst="rect">
            <a:avLst/>
          </a:prstGeom>
        </p:spPr>
      </p:pic>
      <p:pic>
        <p:nvPicPr>
          <p:cNvPr id="570" name="Picture 569"/>
          <p:cNvPicPr>
            <a:picLocks noChangeAspect="1"/>
          </p:cNvPicPr>
          <p:nvPr/>
        </p:nvPicPr>
        <p:blipFill rotWithShape="1">
          <a:blip r:embed="rId9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109" t="10714" r="27788" b="35476"/>
          <a:stretch/>
        </p:blipFill>
        <p:spPr>
          <a:xfrm>
            <a:off x="112371" y="6941716"/>
            <a:ext cx="179988" cy="236496"/>
          </a:xfrm>
          <a:prstGeom prst="rect">
            <a:avLst/>
          </a:prstGeom>
        </p:spPr>
      </p:pic>
      <p:sp>
        <p:nvSpPr>
          <p:cNvPr id="571" name="Rectangle 570">
            <a:extLst>
              <a:ext uri="{FF2B5EF4-FFF2-40B4-BE49-F238E27FC236}">
                <a16:creationId xmlns:a16="http://schemas.microsoft.com/office/drawing/2014/main" id="{2DEE12A0-840D-46FB-AC0E-CC05385AA7C8}"/>
              </a:ext>
            </a:extLst>
          </p:cNvPr>
          <p:cNvSpPr/>
          <p:nvPr/>
        </p:nvSpPr>
        <p:spPr>
          <a:xfrm>
            <a:off x="98402" y="6193292"/>
            <a:ext cx="709500" cy="305340"/>
          </a:xfrm>
          <a:prstGeom prst="rect">
            <a:avLst/>
          </a:prstGeom>
          <a:ln w="317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692" dirty="0"/>
              <a:t>End of course assessment</a:t>
            </a:r>
          </a:p>
        </p:txBody>
      </p:sp>
      <p:grpSp>
        <p:nvGrpSpPr>
          <p:cNvPr id="572" name="Group 571">
            <a:extLst>
              <a:ext uri="{FF2B5EF4-FFF2-40B4-BE49-F238E27FC236}">
                <a16:creationId xmlns:a16="http://schemas.microsoft.com/office/drawing/2014/main" id="{D5DA069C-C625-4B1B-8A19-282D028C8CA4}"/>
              </a:ext>
            </a:extLst>
          </p:cNvPr>
          <p:cNvGrpSpPr/>
          <p:nvPr/>
        </p:nvGrpSpPr>
        <p:grpSpPr>
          <a:xfrm>
            <a:off x="4228113" y="454963"/>
            <a:ext cx="3365486" cy="4322171"/>
            <a:chOff x="6001397" y="695900"/>
            <a:chExt cx="4869438" cy="6253640"/>
          </a:xfrm>
        </p:grpSpPr>
        <p:grpSp>
          <p:nvGrpSpPr>
            <p:cNvPr id="573" name="Group 572">
              <a:extLst>
                <a:ext uri="{FF2B5EF4-FFF2-40B4-BE49-F238E27FC236}">
                  <a16:creationId xmlns:a16="http://schemas.microsoft.com/office/drawing/2014/main" id="{62D46B25-21F3-447C-BB96-E63D8F1B7C7B}"/>
                </a:ext>
              </a:extLst>
            </p:cNvPr>
            <p:cNvGrpSpPr/>
            <p:nvPr/>
          </p:nvGrpSpPr>
          <p:grpSpPr>
            <a:xfrm rot="20195446">
              <a:off x="6001397" y="695900"/>
              <a:ext cx="4869438" cy="6253640"/>
              <a:chOff x="5946729" y="1872609"/>
              <a:chExt cx="4869438" cy="6253640"/>
            </a:xfrm>
          </p:grpSpPr>
          <p:sp>
            <p:nvSpPr>
              <p:cNvPr id="576" name="Arrow: Circular 16">
                <a:extLst>
                  <a:ext uri="{FF2B5EF4-FFF2-40B4-BE49-F238E27FC236}">
                    <a16:creationId xmlns:a16="http://schemas.microsoft.com/office/drawing/2014/main" id="{79439E59-4BF2-46A3-A032-0504AB0E8CE2}"/>
                  </a:ext>
                </a:extLst>
              </p:cNvPr>
              <p:cNvSpPr/>
              <p:nvPr/>
            </p:nvSpPr>
            <p:spPr>
              <a:xfrm rot="18766570">
                <a:off x="7226829" y="4536912"/>
                <a:ext cx="3649479" cy="3529196"/>
              </a:xfrm>
              <a:prstGeom prst="circularArrow">
                <a:avLst>
                  <a:gd name="adj1" fmla="val 11084"/>
                  <a:gd name="adj2" fmla="val 1142319"/>
                  <a:gd name="adj3" fmla="val 18661127"/>
                  <a:gd name="adj4" fmla="val 15648697"/>
                  <a:gd name="adj5" fmla="val 10470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44">
                  <a:solidFill>
                    <a:schemeClr val="tx1"/>
                  </a:solidFill>
                </a:endParaRPr>
              </a:p>
            </p:txBody>
          </p:sp>
          <p:sp>
            <p:nvSpPr>
              <p:cNvPr id="577" name="Arrow: Circular 224">
                <a:extLst>
                  <a:ext uri="{FF2B5EF4-FFF2-40B4-BE49-F238E27FC236}">
                    <a16:creationId xmlns:a16="http://schemas.microsoft.com/office/drawing/2014/main" id="{1F5D48C1-85B2-4C87-ACAB-169272CA40E6}"/>
                  </a:ext>
                </a:extLst>
              </p:cNvPr>
              <p:cNvSpPr/>
              <p:nvPr/>
            </p:nvSpPr>
            <p:spPr>
              <a:xfrm rot="21382732" flipV="1">
                <a:off x="5946729" y="1872609"/>
                <a:ext cx="3649479" cy="3152323"/>
              </a:xfrm>
              <a:prstGeom prst="circularArrow">
                <a:avLst>
                  <a:gd name="adj1" fmla="val 11084"/>
                  <a:gd name="adj2" fmla="val 1142319"/>
                  <a:gd name="adj3" fmla="val 18661127"/>
                  <a:gd name="adj4" fmla="val 14608438"/>
                  <a:gd name="adj5" fmla="val 12225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44">
                  <a:solidFill>
                    <a:schemeClr val="tx1"/>
                  </a:solidFill>
                </a:endParaRPr>
              </a:p>
            </p:txBody>
          </p:sp>
          <p:sp>
            <p:nvSpPr>
              <p:cNvPr id="578" name="Arrow: Circular 225">
                <a:extLst>
                  <a:ext uri="{FF2B5EF4-FFF2-40B4-BE49-F238E27FC236}">
                    <a16:creationId xmlns:a16="http://schemas.microsoft.com/office/drawing/2014/main" id="{1C737890-2CDC-4EFC-93CF-0DBE9BADA06D}"/>
                  </a:ext>
                </a:extLst>
              </p:cNvPr>
              <p:cNvSpPr/>
              <p:nvPr/>
            </p:nvSpPr>
            <p:spPr>
              <a:xfrm rot="1435457" flipV="1">
                <a:off x="7123693" y="2849087"/>
                <a:ext cx="3139559" cy="3373470"/>
              </a:xfrm>
              <a:prstGeom prst="circularArrow">
                <a:avLst>
                  <a:gd name="adj1" fmla="val 11084"/>
                  <a:gd name="adj2" fmla="val 1142319"/>
                  <a:gd name="adj3" fmla="val 18661127"/>
                  <a:gd name="adj4" fmla="val 13942662"/>
                  <a:gd name="adj5" fmla="val 12783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44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79" name="Group 578">
                <a:extLst>
                  <a:ext uri="{FF2B5EF4-FFF2-40B4-BE49-F238E27FC236}">
                    <a16:creationId xmlns:a16="http://schemas.microsoft.com/office/drawing/2014/main" id="{5068CF5E-08BC-48D0-A22E-6E686BE49B13}"/>
                  </a:ext>
                </a:extLst>
              </p:cNvPr>
              <p:cNvGrpSpPr/>
              <p:nvPr/>
            </p:nvGrpSpPr>
            <p:grpSpPr>
              <a:xfrm>
                <a:off x="6601586" y="4325872"/>
                <a:ext cx="2887308" cy="1224000"/>
                <a:chOff x="6593016" y="4311316"/>
                <a:chExt cx="2887308" cy="1224000"/>
              </a:xfrm>
            </p:grpSpPr>
            <p:grpSp>
              <p:nvGrpSpPr>
                <p:cNvPr id="580" name="Group 579">
                  <a:extLst>
                    <a:ext uri="{FF2B5EF4-FFF2-40B4-BE49-F238E27FC236}">
                      <a16:creationId xmlns:a16="http://schemas.microsoft.com/office/drawing/2014/main" id="{2E7FC314-85F6-4766-9263-6F801C4815F0}"/>
                    </a:ext>
                  </a:extLst>
                </p:cNvPr>
                <p:cNvGrpSpPr/>
                <p:nvPr/>
              </p:nvGrpSpPr>
              <p:grpSpPr>
                <a:xfrm>
                  <a:off x="6593016" y="4311316"/>
                  <a:ext cx="1216025" cy="1224000"/>
                  <a:chOff x="3971564" y="6444731"/>
                  <a:chExt cx="1216025" cy="1224000"/>
                </a:xfrm>
              </p:grpSpPr>
              <p:sp>
                <p:nvSpPr>
                  <p:cNvPr id="583" name="Oval 582">
                    <a:extLst>
                      <a:ext uri="{FF2B5EF4-FFF2-40B4-BE49-F238E27FC236}">
                        <a16:creationId xmlns:a16="http://schemas.microsoft.com/office/drawing/2014/main" id="{2DE65FAC-D8A7-4EAE-B974-D757956492FE}"/>
                      </a:ext>
                    </a:extLst>
                  </p:cNvPr>
                  <p:cNvSpPr/>
                  <p:nvPr/>
                </p:nvSpPr>
                <p:spPr>
                  <a:xfrm>
                    <a:off x="3971564" y="6444731"/>
                    <a:ext cx="1216025" cy="1224000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756511">
                      <a:defRPr/>
                    </a:pPr>
                    <a:r>
                      <a:rPr lang="en-US" sz="1490" dirty="0"/>
                      <a:t>3.4</a:t>
                    </a:r>
                  </a:p>
                  <a:p>
                    <a:pPr algn="ctr" defTabSz="756511">
                      <a:defRPr/>
                    </a:pPr>
                    <a:endParaRPr lang="en-US" sz="1490" dirty="0"/>
                  </a:p>
                </p:txBody>
              </p:sp>
              <p:grpSp>
                <p:nvGrpSpPr>
                  <p:cNvPr id="584" name="Group 583">
                    <a:extLst>
                      <a:ext uri="{FF2B5EF4-FFF2-40B4-BE49-F238E27FC236}">
                        <a16:creationId xmlns:a16="http://schemas.microsoft.com/office/drawing/2014/main" id="{083E1519-FF6A-4C0C-BB63-5BC2F7802E01}"/>
                      </a:ext>
                    </a:extLst>
                  </p:cNvPr>
                  <p:cNvGrpSpPr/>
                  <p:nvPr/>
                </p:nvGrpSpPr>
                <p:grpSpPr>
                  <a:xfrm>
                    <a:off x="4124758" y="6596356"/>
                    <a:ext cx="909637" cy="963532"/>
                    <a:chOff x="3423102" y="6613446"/>
                    <a:chExt cx="909637" cy="963532"/>
                  </a:xfrm>
                </p:grpSpPr>
                <p:sp>
                  <p:nvSpPr>
                    <p:cNvPr id="585" name="Oval 584">
                      <a:extLst>
                        <a:ext uri="{FF2B5EF4-FFF2-40B4-BE49-F238E27FC236}">
                          <a16:creationId xmlns:a16="http://schemas.microsoft.com/office/drawing/2014/main" id="{B9BA71FE-7C4D-4F94-BDBE-0978B4B4D4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23102" y="6613446"/>
                      <a:ext cx="909637" cy="92075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756511">
                        <a:defRPr/>
                      </a:pPr>
                      <a:endParaRPr lang="en-US" sz="1490"/>
                    </a:p>
                  </p:txBody>
                </p:sp>
                <p:sp>
                  <p:nvSpPr>
                    <p:cNvPr id="586" name="TextBox 61">
                      <a:extLst>
                        <a:ext uri="{FF2B5EF4-FFF2-40B4-BE49-F238E27FC236}">
                          <a16:creationId xmlns:a16="http://schemas.microsoft.com/office/drawing/2014/main" id="{FE03431D-B58C-40A8-A6C5-2D1DBC0379A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62026" y="6704810"/>
                      <a:ext cx="841375" cy="87216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93788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93788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93788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93788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ctr" eaLnBrk="1" hangingPunct="1"/>
                      <a:endParaRPr lang="en-US" altLang="en-US" sz="3317" b="1" dirty="0"/>
                    </a:p>
                  </p:txBody>
                </p:sp>
              </p:grpSp>
            </p:grpSp>
            <p:sp>
              <p:nvSpPr>
                <p:cNvPr id="581" name="TextBox 52">
                  <a:extLst>
                    <a:ext uri="{FF2B5EF4-FFF2-40B4-BE49-F238E27FC236}">
                      <a16:creationId xmlns:a16="http://schemas.microsoft.com/office/drawing/2014/main" id="{476AE765-BD7E-41F0-98E0-A96EB8210EA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20786556">
                  <a:off x="7298771" y="4354784"/>
                  <a:ext cx="1818479" cy="3798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1093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1093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1093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1093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106" b="1" dirty="0">
                      <a:solidFill>
                        <a:schemeClr val="bg1"/>
                      </a:solidFill>
                      <a:latin typeface="Gill Sans MT Condensed" panose="020B0506020104020203" pitchFamily="34" charset="0"/>
                    </a:rPr>
                    <a:t>Apprenticeship </a:t>
                  </a:r>
                </a:p>
              </p:txBody>
            </p:sp>
            <p:sp>
              <p:nvSpPr>
                <p:cNvPr id="582" name="TextBox 52">
                  <a:extLst>
                    <a:ext uri="{FF2B5EF4-FFF2-40B4-BE49-F238E27FC236}">
                      <a16:creationId xmlns:a16="http://schemas.microsoft.com/office/drawing/2014/main" id="{DADC23E7-6D70-45A7-8C6D-0C0A0E8351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20470963">
                  <a:off x="7661845" y="4796273"/>
                  <a:ext cx="1818479" cy="3798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1093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1093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1093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10937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106" b="1" dirty="0">
                      <a:solidFill>
                        <a:schemeClr val="bg1"/>
                      </a:solidFill>
                      <a:latin typeface="Gill Sans MT Condensed" panose="020B0506020104020203" pitchFamily="34" charset="0"/>
                    </a:rPr>
                    <a:t>University </a:t>
                  </a:r>
                </a:p>
              </p:txBody>
            </p:sp>
          </p:grpSp>
        </p:grpSp>
        <p:sp>
          <p:nvSpPr>
            <p:cNvPr id="574" name="TextBox 52">
              <a:extLst>
                <a:ext uri="{FF2B5EF4-FFF2-40B4-BE49-F238E27FC236}">
                  <a16:creationId xmlns:a16="http://schemas.microsoft.com/office/drawing/2014/main" id="{476AE765-BD7E-41F0-98E0-A96EB8210E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989120">
              <a:off x="7298866" y="4311734"/>
              <a:ext cx="2646139" cy="379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106" b="1" dirty="0">
                  <a:solidFill>
                    <a:schemeClr val="bg1"/>
                  </a:solidFill>
                  <a:latin typeface="Gill Sans MT Condensed" panose="020B0506020104020203" pitchFamily="34" charset="0"/>
                </a:rPr>
                <a:t>H &amp; C Routes </a:t>
              </a:r>
            </a:p>
          </p:txBody>
        </p:sp>
        <p:sp>
          <p:nvSpPr>
            <p:cNvPr id="575" name="Rectangle 574"/>
            <p:cNvSpPr/>
            <p:nvPr/>
          </p:nvSpPr>
          <p:spPr>
            <a:xfrm rot="783923">
              <a:off x="7661484" y="4767190"/>
              <a:ext cx="1039531" cy="410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244" b="1" dirty="0">
                  <a:solidFill>
                    <a:schemeClr val="bg1"/>
                  </a:solidFill>
                  <a:latin typeface="Gill Sans MT Condensed" panose="020B0506020104020203" pitchFamily="34" charset="0"/>
                </a:rPr>
                <a:t>Professional</a:t>
              </a:r>
              <a:endParaRPr lang="en-GB" sz="1244" dirty="0"/>
            </a:p>
          </p:txBody>
        </p:sp>
      </p:grpSp>
      <p:sp>
        <p:nvSpPr>
          <p:cNvPr id="587" name="TextBox 61">
            <a:extLst>
              <a:ext uri="{FF2B5EF4-FFF2-40B4-BE49-F238E27FC236}">
                <a16:creationId xmlns:a16="http://schemas.microsoft.com/office/drawing/2014/main" id="{9A5FFB70-4ECE-4CD7-ADE2-3D8AC1239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610" y="2701044"/>
            <a:ext cx="751627" cy="39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936" b="1" dirty="0"/>
              <a:t>KS5</a:t>
            </a:r>
          </a:p>
        </p:txBody>
      </p:sp>
      <p:pic>
        <p:nvPicPr>
          <p:cNvPr id="588" name="Picture 587" descr="A close up of a logo&#10;&#10;Description automatically generated">
            <a:extLst>
              <a:ext uri="{FF2B5EF4-FFF2-40B4-BE49-F238E27FC236}">
                <a16:creationId xmlns:a16="http://schemas.microsoft.com/office/drawing/2014/main" id="{E5C3BCF7-5F6D-4914-B316-5A895D11D65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983" y="8610839"/>
            <a:ext cx="405685" cy="405685"/>
          </a:xfrm>
          <a:prstGeom prst="rect">
            <a:avLst/>
          </a:prstGeom>
        </p:spPr>
      </p:pic>
      <p:sp>
        <p:nvSpPr>
          <p:cNvPr id="743" name="Rectangle 742">
            <a:extLst>
              <a:ext uri="{FF2B5EF4-FFF2-40B4-BE49-F238E27FC236}">
                <a16:creationId xmlns:a16="http://schemas.microsoft.com/office/drawing/2014/main" id="{277A1592-DD07-4262-B145-97C045D6C4C0}"/>
              </a:ext>
            </a:extLst>
          </p:cNvPr>
          <p:cNvSpPr/>
          <p:nvPr/>
        </p:nvSpPr>
        <p:spPr>
          <a:xfrm>
            <a:off x="52817" y="779506"/>
            <a:ext cx="6725500" cy="730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148" dirty="0">
                <a:latin typeface="Arial" panose="020B0604020202020204" pitchFamily="34" charset="0"/>
                <a:cs typeface="Arial" panose="020B0604020202020204" pitchFamily="34" charset="0"/>
              </a:rPr>
              <a:t>My Food Learning Journey </a:t>
            </a:r>
          </a:p>
        </p:txBody>
      </p:sp>
      <p:sp>
        <p:nvSpPr>
          <p:cNvPr id="744" name="Rectangle 743">
            <a:extLst>
              <a:ext uri="{FF2B5EF4-FFF2-40B4-BE49-F238E27FC236}">
                <a16:creationId xmlns:a16="http://schemas.microsoft.com/office/drawing/2014/main" id="{863F3DED-B974-4076-ABEA-0F28B9F38BF8}"/>
              </a:ext>
            </a:extLst>
          </p:cNvPr>
          <p:cNvSpPr/>
          <p:nvPr/>
        </p:nvSpPr>
        <p:spPr>
          <a:xfrm>
            <a:off x="299544" y="1631640"/>
            <a:ext cx="6226261" cy="371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4"/>
          </a:p>
        </p:txBody>
      </p:sp>
      <p:sp>
        <p:nvSpPr>
          <p:cNvPr id="745" name="Rectangle 744">
            <a:extLst>
              <a:ext uri="{FF2B5EF4-FFF2-40B4-BE49-F238E27FC236}">
                <a16:creationId xmlns:a16="http://schemas.microsoft.com/office/drawing/2014/main" id="{416CDCA1-5E1D-4076-B8A3-6BF135B9CD13}"/>
              </a:ext>
            </a:extLst>
          </p:cNvPr>
          <p:cNvSpPr/>
          <p:nvPr/>
        </p:nvSpPr>
        <p:spPr>
          <a:xfrm>
            <a:off x="299544" y="598376"/>
            <a:ext cx="6226261" cy="371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4"/>
          </a:p>
        </p:txBody>
      </p:sp>
    </p:spTree>
    <p:extLst>
      <p:ext uri="{BB962C8B-B14F-4D97-AF65-F5344CB8AC3E}">
        <p14:creationId xmlns:p14="http://schemas.microsoft.com/office/powerpoint/2010/main" val="1236877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491</Words>
  <Application>Microsoft Office PowerPoint</Application>
  <PresentationFormat>Widescreen</PresentationFormat>
  <Paragraphs>219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Gill Sans MT Condensed</vt:lpstr>
      <vt:lpstr>Times New Roman</vt:lpstr>
      <vt:lpstr>Office Theme</vt:lpstr>
      <vt:lpstr>PowerPoint Presentation</vt:lpstr>
    </vt:vector>
  </TitlesOfParts>
  <Company>Kingstone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Cass Rees</dc:creator>
  <cp:lastModifiedBy>Sally Spreckley</cp:lastModifiedBy>
  <cp:revision>2</cp:revision>
  <dcterms:created xsi:type="dcterms:W3CDTF">2022-05-19T09:15:36Z</dcterms:created>
  <dcterms:modified xsi:type="dcterms:W3CDTF">2023-09-07T13:47:54Z</dcterms:modified>
</cp:coreProperties>
</file>