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7" r:id="rId5"/>
    <p:sldId id="258" r:id="rId6"/>
    <p:sldId id="259" r:id="rId7"/>
    <p:sldId id="260" r:id="rId8"/>
    <p:sldId id="261" r:id="rId9"/>
    <p:sldId id="262" r:id="rId10"/>
    <p:sldId id="263" r:id="rId11"/>
    <p:sldId id="264" r:id="rId12"/>
    <p:sldId id="265" r:id="rId13"/>
    <p:sldId id="266" r:id="rId14"/>
    <p:sldId id="267" r:id="rId15"/>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4" d="100"/>
          <a:sy n="144" d="100"/>
        </p:scale>
        <p:origin x="65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635279" r:id="rId1"/>
  </p:sldLayoutIdLst>
  <p:txStyles>
    <p:titleStyle>
      <a:lvl1pPr algn="ctr">
        <a:defRPr sz="4400" kern="1200">
          <a:solidFill>
            <a:schemeClr val="lt1"/>
          </a:solidFill>
        </a:defRPr>
      </a:lvl1pPr>
      <a:extLst/>
    </p:titleStyle>
    <p:bodyStyle>
      <a:lvl1pPr indent="-324900" algn="ctr">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kingstonehighschool.co.uk/our-school/careers-information"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www.eclips-online.co.uk/"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icould.com/"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nationalcareers.service.gov.uk/"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www.informedchoices.ac.uk/"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www.gov.uk/apply-apprenticeship"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AF0">
            <a:alpha val="100000"/>
          </a:srgbClr>
        </a:solidFill>
        <a:effectLst/>
      </p:bgPr>
    </p:bg>
    <p:spTree>
      <p:nvGrpSpPr>
        <p:cNvPr id="1" name=""/>
        <p:cNvGrpSpPr/>
        <p:nvPr/>
      </p:nvGrpSpPr>
      <p:grpSpPr>
        <a:xfrm>
          <a:off x="381000" y="762000"/>
          <a:ext cx="8763000" cy="4762500"/>
          <a:chOff x="381000" y="762000"/>
          <a:chExt cx="8763000" cy="4762500"/>
        </a:xfrm>
      </p:grpSpPr>
      <p:sp>
        <p:nvSpPr>
          <p:cNvPr id="2" name="TextBox 1"/>
          <p:cNvSpPr txBox="1"/>
          <p:nvPr/>
        </p:nvSpPr>
        <p:spPr>
          <a:xfrm>
            <a:off x="381000" y="762000"/>
            <a:ext cx="8382000" cy="952500"/>
          </a:xfrm>
          <a:prstGeom prst="rect">
            <a:avLst/>
          </a:prstGeom>
          <a:noFill/>
        </p:spPr>
        <p:txBody>
          <a:bodyPr vert="horz" lIns="91440" tIns="45720" rIns="91440" bIns="45720" rtlCol="0" anchorCtr="0">
            <a:spAutoFit/>
          </a:bodyPr>
          <a:lstStyle/>
          <a:p>
            <a:pPr marL="0" marR="0" lvl="0" indent="0" algn="ctr" rtl="0" fontAlgn="base">
              <a:lnSpc>
                <a:spcPct val="100000"/>
              </a:lnSpc>
              <a:spcBef>
                <a:spcPts val="0"/>
              </a:spcBef>
              <a:spcAft>
                <a:spcPts val="0"/>
              </a:spcAft>
            </a:pPr>
            <a:r>
              <a:rPr lang="en-US" sz="4000" b="1" u="none" strike="noStrike" cap="none" spc="0">
                <a:solidFill>
                  <a:srgbClr val="F65D3C">
                    <a:alpha val="100000"/>
                  </a:srgbClr>
                </a:solidFill>
                <a:latin typeface="Calibri"/>
              </a:rPr>
              <a:t>Exploring Career Options</a:t>
            </a:r>
          </a:p>
        </p:txBody>
      </p:sp>
      <p:sp>
        <p:nvSpPr>
          <p:cNvPr id="3" name="TextBox 2"/>
          <p:cNvSpPr txBox="1"/>
          <p:nvPr/>
        </p:nvSpPr>
        <p:spPr>
          <a:xfrm>
            <a:off x="381000" y="2381250"/>
            <a:ext cx="8382000" cy="1569660"/>
          </a:xfrm>
          <a:prstGeom prst="rect">
            <a:avLst/>
          </a:prstGeom>
          <a:noFill/>
        </p:spPr>
        <p:txBody>
          <a:bodyPr vert="horz" lIns="91440" tIns="45720" rIns="91440" bIns="45720" rtlCol="0" anchorCtr="0">
            <a:spAutoFit/>
          </a:bodyPr>
          <a:lstStyle/>
          <a:p>
            <a:pPr marL="0" marR="0" lvl="0" indent="0" algn="ctr" rtl="0" fontAlgn="base">
              <a:lnSpc>
                <a:spcPct val="100000"/>
              </a:lnSpc>
              <a:spcBef>
                <a:spcPts val="0"/>
              </a:spcBef>
              <a:spcAft>
                <a:spcPts val="0"/>
              </a:spcAft>
            </a:pPr>
            <a:r>
              <a:rPr lang="en-US" sz="3200" i="1" u="none" strike="noStrike" cap="none" spc="0" dirty="0">
                <a:solidFill>
                  <a:srgbClr val="021639">
                    <a:alpha val="100000"/>
                  </a:srgbClr>
                </a:solidFill>
                <a:latin typeface="Calibri"/>
              </a:rPr>
              <a:t>By the end of the </a:t>
            </a:r>
            <a:r>
              <a:rPr lang="en-US" sz="3200" i="1" dirty="0">
                <a:solidFill>
                  <a:srgbClr val="021639">
                    <a:alpha val="100000"/>
                  </a:srgbClr>
                </a:solidFill>
                <a:latin typeface="Calibri"/>
              </a:rPr>
              <a:t>presentation</a:t>
            </a:r>
            <a:r>
              <a:rPr lang="en-US" sz="3200" i="1" u="none" strike="noStrike" cap="none" spc="0" dirty="0">
                <a:solidFill>
                  <a:srgbClr val="021639">
                    <a:alpha val="100000"/>
                  </a:srgbClr>
                </a:solidFill>
                <a:latin typeface="Calibri"/>
              </a:rPr>
              <a:t> you will know how to identify and explore different career paths using various resources.</a:t>
            </a:r>
          </a:p>
        </p:txBody>
      </p:sp>
      <p:sp>
        <p:nvSpPr>
          <p:cNvPr id="4" name="TextBox 3"/>
          <p:cNvSpPr txBox="1"/>
          <p:nvPr/>
        </p:nvSpPr>
        <p:spPr>
          <a:xfrm>
            <a:off x="381000" y="4299942"/>
            <a:ext cx="6351240" cy="369332"/>
          </a:xfrm>
          <a:prstGeom prst="rect">
            <a:avLst/>
          </a:prstGeom>
          <a:noFill/>
        </p:spPr>
        <p:txBody>
          <a:bodyPr vert="horz" wrap="square" lIns="91440" tIns="45720" rIns="91440" bIns="45720" rtlCol="0" anchorCtr="0">
            <a:spAutoFit/>
          </a:bodyPr>
          <a:lstStyle/>
          <a:p>
            <a:pPr marL="0" marR="0" lvl="0" indent="0" algn="l" rtl="0" fontAlgn="base">
              <a:lnSpc>
                <a:spcPct val="100000"/>
              </a:lnSpc>
              <a:spcBef>
                <a:spcPts val="0"/>
              </a:spcBef>
              <a:spcAft>
                <a:spcPts val="0"/>
              </a:spcAft>
            </a:pPr>
            <a:r>
              <a:rPr lang="en-US" sz="1800" b="1" i="1" u="none" strike="noStrike" cap="none" spc="0" dirty="0">
                <a:solidFill>
                  <a:srgbClr val="021639">
                    <a:alpha val="100000"/>
                  </a:srgbClr>
                </a:solidFill>
                <a:latin typeface="Calibri"/>
              </a:rPr>
              <a:t>Careers - Year 7 &amp; Year 8 Interests Pathway.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AF0">
            <a:alpha val="100000"/>
          </a:srgbClr>
        </a:solidFill>
        <a:effectLst/>
      </p:bgPr>
    </p:bg>
    <p:spTree>
      <p:nvGrpSpPr>
        <p:cNvPr id="1" name=""/>
        <p:cNvGrpSpPr/>
        <p:nvPr/>
      </p:nvGrpSpPr>
      <p:grpSpPr>
        <a:xfrm>
          <a:off x="0" y="0"/>
          <a:ext cx="9144000" cy="4762500"/>
          <a:chOff x="0" y="0"/>
          <a:chExt cx="9144000" cy="4762500"/>
        </a:xfrm>
      </p:grpSpPr>
      <p:sp>
        <p:nvSpPr>
          <p:cNvPr id="2" name="TextBox 1"/>
          <p:cNvSpPr txBox="1"/>
          <p:nvPr/>
        </p:nvSpPr>
        <p:spPr>
          <a:xfrm>
            <a:off x="0" y="0"/>
            <a:ext cx="9144000" cy="952500"/>
          </a:xfrm>
          <a:prstGeom prst="rect">
            <a:avLst/>
          </a:prstGeom>
          <a:solidFill>
            <a:srgbClr val="FFDD98">
              <a:alpha val="100000"/>
            </a:srgbClr>
          </a:solidFill>
        </p:spPr>
        <p:txBody>
          <a:bodyPr vert="horz" lIns="91440" tIns="45720" rIns="91440" bIns="45720" rtlCol="0" anchor="ctr" anchorCtr="0">
            <a:spAutoFit/>
          </a:bodyPr>
          <a:lstStyle/>
          <a:p>
            <a:pPr marL="0" marR="0" lvl="0" indent="0" algn="ctr" rtl="0" fontAlgn="ctr">
              <a:lnSpc>
                <a:spcPct val="100000"/>
              </a:lnSpc>
              <a:spcBef>
                <a:spcPts val="0"/>
              </a:spcBef>
              <a:spcAft>
                <a:spcPts val="0"/>
              </a:spcAft>
            </a:pPr>
            <a:r>
              <a:rPr lang="en-US" sz="3200" b="1" u="none" strike="noStrike" cap="none" spc="0">
                <a:solidFill>
                  <a:srgbClr val="11223B">
                    <a:alpha val="100000"/>
                  </a:srgbClr>
                </a:solidFill>
                <a:latin typeface="Calibri"/>
              </a:rPr>
              <a:t>Answers</a:t>
            </a:r>
          </a:p>
        </p:txBody>
      </p:sp>
      <p:sp>
        <p:nvSpPr>
          <p:cNvPr id="3" name="TextBox 2"/>
          <p:cNvSpPr txBox="1"/>
          <p:nvPr/>
        </p:nvSpPr>
        <p:spPr>
          <a:xfrm>
            <a:off x="381000" y="1143000"/>
            <a:ext cx="8382000" cy="3619500"/>
          </a:xfrm>
          <a:prstGeom prst="rect">
            <a:avLst/>
          </a:prstGeom>
          <a:noFill/>
        </p:spPr>
        <p:txBody>
          <a:bodyPr vert="horz" lIns="91440" tIns="45720" rIns="91440" bIns="45720" rtlCol="0" anchorCtr="0">
            <a:normAutofit lnSpcReduction="10000"/>
          </a:bodyPr>
          <a:lstStyle/>
          <a:p>
            <a:pPr marL="0" marR="0" lvl="0" indent="0" algn="l" rtl="0" fontAlgn="base">
              <a:lnSpc>
                <a:spcPct val="100000"/>
              </a:lnSpc>
              <a:spcBef>
                <a:spcPts val="0"/>
              </a:spcBef>
              <a:spcAft>
                <a:spcPts val="0"/>
              </a:spcAft>
            </a:pPr>
            <a:r>
              <a:rPr lang="en-US" sz="2000" u="none" strike="noStrike" cap="none" spc="0">
                <a:solidFill>
                  <a:srgbClr val="021639">
                    <a:alpha val="100000"/>
                  </a:srgbClr>
                </a:solidFill>
                <a:latin typeface="Calibri"/>
              </a:rPr>
              <a:t>1. eCLIPS provides detailed job information sheets that help students learn about various careers and their requirements.</a:t>
            </a:r>
            <a:r>
              <a:rPr lang="en-US" sz="1000" u="none" strike="noStrike" cap="none" spc="0">
                <a:solidFill>
                  <a:srgbClr val="000000">
                    <a:alpha val="100000"/>
                  </a:srgbClr>
                </a:solidFill>
                <a:latin typeface="Calibri"/>
              </a:rPr>
              <a:t>
</a:t>
            </a:r>
            <a:r>
              <a:rPr lang="en-US" sz="2000" u="none" strike="noStrike" cap="none" spc="0">
                <a:solidFill>
                  <a:srgbClr val="021639">
                    <a:alpha val="100000"/>
                  </a:srgbClr>
                </a:solidFill>
                <a:latin typeface="Calibri"/>
              </a:rPr>
              <a:t>2. They offer personal insights from professionals about their career paths and experiences.</a:t>
            </a:r>
            <a:r>
              <a:rPr lang="en-US" sz="1000" u="none" strike="noStrike" cap="none" spc="0">
                <a:solidFill>
                  <a:srgbClr val="000000">
                    <a:alpha val="100000"/>
                  </a:srgbClr>
                </a:solidFill>
                <a:latin typeface="Calibri"/>
              </a:rPr>
              <a:t>
</a:t>
            </a:r>
            <a:r>
              <a:rPr lang="en-US" sz="2000" u="none" strike="noStrike" cap="none" spc="0">
                <a:solidFill>
                  <a:srgbClr val="021639">
                    <a:alpha val="100000"/>
                  </a:srgbClr>
                </a:solidFill>
                <a:latin typeface="Calibri"/>
              </a:rPr>
              <a:t>3. Students can find information about college courses, apprenticeships, and career planning.</a:t>
            </a:r>
            <a:r>
              <a:rPr lang="en-US" sz="1000" u="none" strike="noStrike" cap="none" spc="0">
                <a:solidFill>
                  <a:srgbClr val="000000">
                    <a:alpha val="100000"/>
                  </a:srgbClr>
                </a:solidFill>
                <a:latin typeface="Calibri"/>
              </a:rPr>
              <a:t>
</a:t>
            </a:r>
            <a:r>
              <a:rPr lang="en-US" sz="2000" u="none" strike="noStrike" cap="none" spc="0">
                <a:solidFill>
                  <a:srgbClr val="021639">
                    <a:alpha val="100000"/>
                  </a:srgbClr>
                </a:solidFill>
                <a:latin typeface="Calibri"/>
              </a:rPr>
              <a:t>4. It helps students choose A-Level subjects based on their desired university courses.</a:t>
            </a:r>
            <a:r>
              <a:rPr lang="en-US" sz="1000" u="none" strike="noStrike" cap="none" spc="0">
                <a:solidFill>
                  <a:srgbClr val="000000">
                    <a:alpha val="100000"/>
                  </a:srgbClr>
                </a:solidFill>
                <a:latin typeface="Calibri"/>
              </a:rPr>
              <a:t>
</a:t>
            </a:r>
            <a:r>
              <a:rPr lang="en-US" sz="2000" u="none" strike="noStrike" cap="none" spc="0">
                <a:solidFill>
                  <a:srgbClr val="021639">
                    <a:alpha val="100000"/>
                  </a:srgbClr>
                </a:solidFill>
                <a:latin typeface="Calibri"/>
              </a:rPr>
              <a:t>5. Apprenticeships provide practical experience in a chosen field while earning a wage.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AF0">
            <a:alpha val="100000"/>
          </a:srgbClr>
        </a:solidFill>
        <a:effectLst/>
      </p:bgPr>
    </p:bg>
    <p:spTree>
      <p:nvGrpSpPr>
        <p:cNvPr id="1" name=""/>
        <p:cNvGrpSpPr/>
        <p:nvPr/>
      </p:nvGrpSpPr>
      <p:grpSpPr>
        <a:xfrm>
          <a:off x="0" y="0"/>
          <a:ext cx="9144000" cy="4762500"/>
          <a:chOff x="0" y="0"/>
          <a:chExt cx="9144000" cy="4762500"/>
        </a:xfrm>
      </p:grpSpPr>
      <p:sp>
        <p:nvSpPr>
          <p:cNvPr id="2" name="TextBox 1"/>
          <p:cNvSpPr txBox="1"/>
          <p:nvPr/>
        </p:nvSpPr>
        <p:spPr>
          <a:xfrm>
            <a:off x="0" y="0"/>
            <a:ext cx="9144000" cy="952500"/>
          </a:xfrm>
          <a:prstGeom prst="rect">
            <a:avLst/>
          </a:prstGeom>
          <a:solidFill>
            <a:srgbClr val="FFDD98">
              <a:alpha val="100000"/>
            </a:srgbClr>
          </a:solidFill>
        </p:spPr>
        <p:txBody>
          <a:bodyPr vert="horz" lIns="91440" tIns="45720" rIns="91440" bIns="45720" rtlCol="0" anchor="ctr" anchorCtr="0">
            <a:spAutoFit/>
          </a:bodyPr>
          <a:lstStyle/>
          <a:p>
            <a:pPr marL="0" marR="0" lvl="0" indent="0" algn="ctr" rtl="0" fontAlgn="ctr">
              <a:lnSpc>
                <a:spcPct val="100000"/>
              </a:lnSpc>
              <a:spcBef>
                <a:spcPts val="0"/>
              </a:spcBef>
              <a:spcAft>
                <a:spcPts val="0"/>
              </a:spcAft>
            </a:pPr>
            <a:r>
              <a:rPr lang="en-US" sz="3200" b="1" u="none" strike="noStrike" cap="none" spc="0">
                <a:solidFill>
                  <a:srgbClr val="11223B">
                    <a:alpha val="100000"/>
                  </a:srgbClr>
                </a:solidFill>
                <a:latin typeface="Calibri"/>
              </a:rPr>
              <a:t>Career Links</a:t>
            </a:r>
          </a:p>
        </p:txBody>
      </p:sp>
      <p:sp>
        <p:nvSpPr>
          <p:cNvPr id="3" name="TextBox 2"/>
          <p:cNvSpPr txBox="1"/>
          <p:nvPr/>
        </p:nvSpPr>
        <p:spPr>
          <a:xfrm>
            <a:off x="381000" y="1143000"/>
            <a:ext cx="8382000" cy="3619500"/>
          </a:xfrm>
          <a:prstGeom prst="rect">
            <a:avLst/>
          </a:prstGeom>
          <a:noFill/>
        </p:spPr>
        <p:txBody>
          <a:bodyPr vert="horz" lIns="91440" tIns="45720" rIns="91440" bIns="45720" rtlCol="0" anchorCtr="0">
            <a:normAutofit/>
          </a:bodyPr>
          <a:lstStyle/>
          <a:p>
            <a:pPr marL="0" marR="0" lvl="0" indent="0" algn="l" rtl="0" fontAlgn="base">
              <a:lnSpc>
                <a:spcPct val="100000"/>
              </a:lnSpc>
              <a:spcBef>
                <a:spcPts val="0"/>
              </a:spcBef>
              <a:spcAft>
                <a:spcPts val="0"/>
              </a:spcAft>
            </a:pPr>
            <a:r>
              <a:rPr lang="en-US" sz="2000" u="none" strike="noStrike" cap="none" spc="0">
                <a:solidFill>
                  <a:srgbClr val="021639">
                    <a:alpha val="100000"/>
                  </a:srgbClr>
                </a:solidFill>
                <a:latin typeface="Calibri"/>
              </a:rPr>
              <a:t>Exploring different career options is important for students as it helps them identify their interests and strengths. Using online resources like eCLIPS, iCould, and the National Careers Service, students can discover various jobs and the necessary qualifications for those roles. They can also explore apprenticeship opportunities that provide hands-on experience, making informed decisions about their future pathways.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AF0">
            <a:alpha val="100000"/>
          </a:srgbClr>
        </a:solidFill>
        <a:effectLst/>
      </p:bgPr>
    </p:bg>
    <p:spTree>
      <p:nvGrpSpPr>
        <p:cNvPr id="1" name=""/>
        <p:cNvGrpSpPr/>
        <p:nvPr/>
      </p:nvGrpSpPr>
      <p:grpSpPr>
        <a:xfrm>
          <a:off x="0" y="0"/>
          <a:ext cx="9144000" cy="4762500"/>
          <a:chOff x="0" y="0"/>
          <a:chExt cx="9144000" cy="4762500"/>
        </a:xfrm>
      </p:grpSpPr>
      <p:sp>
        <p:nvSpPr>
          <p:cNvPr id="2" name="TextBox 1"/>
          <p:cNvSpPr txBox="1"/>
          <p:nvPr/>
        </p:nvSpPr>
        <p:spPr>
          <a:xfrm>
            <a:off x="0" y="0"/>
            <a:ext cx="9144000" cy="952500"/>
          </a:xfrm>
          <a:prstGeom prst="rect">
            <a:avLst/>
          </a:prstGeom>
          <a:solidFill>
            <a:srgbClr val="FFDD98">
              <a:alpha val="100000"/>
            </a:srgbClr>
          </a:solidFill>
        </p:spPr>
        <p:txBody>
          <a:bodyPr vert="horz" lIns="91440" tIns="45720" rIns="91440" bIns="45720" rtlCol="0" anchor="ctr" anchorCtr="0">
            <a:spAutoFit/>
          </a:bodyPr>
          <a:lstStyle/>
          <a:p>
            <a:pPr marL="0" marR="0" lvl="0" indent="0" algn="ctr" rtl="0" fontAlgn="ctr">
              <a:lnSpc>
                <a:spcPct val="100000"/>
              </a:lnSpc>
              <a:spcBef>
                <a:spcPts val="0"/>
              </a:spcBef>
              <a:spcAft>
                <a:spcPts val="0"/>
              </a:spcAft>
            </a:pPr>
            <a:r>
              <a:rPr lang="en-US" sz="3200" b="1" u="none" strike="noStrike" cap="none" spc="0">
                <a:solidFill>
                  <a:srgbClr val="11223B">
                    <a:alpha val="100000"/>
                  </a:srgbClr>
                </a:solidFill>
                <a:latin typeface="Calibri"/>
              </a:rPr>
              <a:t>Key Vocabulary</a:t>
            </a:r>
          </a:p>
        </p:txBody>
      </p:sp>
      <p:sp>
        <p:nvSpPr>
          <p:cNvPr id="3" name="TextBox 2"/>
          <p:cNvSpPr txBox="1"/>
          <p:nvPr/>
        </p:nvSpPr>
        <p:spPr>
          <a:xfrm>
            <a:off x="381000" y="1143000"/>
            <a:ext cx="8382000" cy="3619500"/>
          </a:xfrm>
          <a:prstGeom prst="rect">
            <a:avLst/>
          </a:prstGeom>
          <a:noFill/>
        </p:spPr>
        <p:txBody>
          <a:bodyPr vert="horz" lIns="91440" tIns="45720" rIns="91440" bIns="45720" rtlCol="0" anchorCtr="0">
            <a:normAutofit/>
          </a:bodyPr>
          <a:lstStyle/>
          <a:p>
            <a:pPr marL="0" marR="0" lvl="0" indent="0" algn="l" rtl="0" fontAlgn="base">
              <a:lnSpc>
                <a:spcPct val="100000"/>
              </a:lnSpc>
              <a:spcBef>
                <a:spcPts val="0"/>
              </a:spcBef>
              <a:spcAft>
                <a:spcPts val="0"/>
              </a:spcAft>
            </a:pPr>
            <a:r>
              <a:rPr lang="en-US" sz="2000" b="1" u="none" strike="noStrike" cap="none" spc="0">
                <a:solidFill>
                  <a:srgbClr val="021639">
                    <a:alpha val="100000"/>
                  </a:srgbClr>
                </a:solidFill>
                <a:latin typeface="Calibri"/>
              </a:rPr>
              <a:t>Apprenticeship: </a:t>
            </a:r>
            <a:r>
              <a:rPr lang="en-US" sz="2000" u="none" strike="noStrike" cap="none" spc="0">
                <a:solidFill>
                  <a:srgbClr val="021639">
                    <a:alpha val="100000"/>
                  </a:srgbClr>
                </a:solidFill>
                <a:latin typeface="Calibri"/>
              </a:rPr>
              <a:t>A training programme that allows you to work while learning a trade or skill.</a:t>
            </a:r>
            <a:r>
              <a:rPr lang="en-US" sz="1000" u="none" strike="noStrike" cap="none" spc="0">
                <a:solidFill>
                  <a:srgbClr val="000000">
                    <a:alpha val="100000"/>
                  </a:srgbClr>
                </a:solidFill>
                <a:latin typeface="Calibri"/>
              </a:rPr>
              <a:t>
</a:t>
            </a:r>
            <a:r>
              <a:rPr lang="en-US" sz="2000" b="1" u="none" strike="noStrike" cap="none" spc="0">
                <a:solidFill>
                  <a:srgbClr val="021639">
                    <a:alpha val="100000"/>
                  </a:srgbClr>
                </a:solidFill>
                <a:latin typeface="Calibri"/>
              </a:rPr>
              <a:t>Career: </a:t>
            </a:r>
            <a:r>
              <a:rPr lang="en-US" sz="2000" u="none" strike="noStrike" cap="none" spc="0">
                <a:solidFill>
                  <a:srgbClr val="021639">
                    <a:alpha val="100000"/>
                  </a:srgbClr>
                </a:solidFill>
                <a:latin typeface="Calibri"/>
              </a:rPr>
              <a:t>The profession or occupation that someone does for a major part of their life.</a:t>
            </a:r>
            <a:r>
              <a:rPr lang="en-US" sz="1000" u="none" strike="noStrike" cap="none" spc="0">
                <a:solidFill>
                  <a:srgbClr val="000000">
                    <a:alpha val="100000"/>
                  </a:srgbClr>
                </a:solidFill>
                <a:latin typeface="Calibri"/>
              </a:rPr>
              <a:t>
</a:t>
            </a:r>
            <a:r>
              <a:rPr lang="en-US" sz="2000" b="1" u="none" strike="noStrike" cap="none" spc="0">
                <a:solidFill>
                  <a:srgbClr val="021639">
                    <a:alpha val="100000"/>
                  </a:srgbClr>
                </a:solidFill>
                <a:latin typeface="Calibri"/>
              </a:rPr>
              <a:t>University: </a:t>
            </a:r>
            <a:r>
              <a:rPr lang="en-US" sz="2000" u="none" strike="noStrike" cap="none" spc="0">
                <a:solidFill>
                  <a:srgbClr val="021639">
                    <a:alpha val="100000"/>
                  </a:srgbClr>
                </a:solidFill>
                <a:latin typeface="Calibri"/>
              </a:rPr>
              <a:t>An institution of higher education where students can study for degrees.</a:t>
            </a:r>
            <a:r>
              <a:rPr lang="en-US" sz="1000" u="none" strike="noStrike" cap="none" spc="0">
                <a:solidFill>
                  <a:srgbClr val="000000">
                    <a:alpha val="100000"/>
                  </a:srgbClr>
                </a:solidFill>
                <a:latin typeface="Calibri"/>
              </a:rPr>
              <a:t>
</a:t>
            </a:r>
            <a:r>
              <a:rPr lang="en-US" sz="2000" b="1" u="none" strike="noStrike" cap="none" spc="0">
                <a:solidFill>
                  <a:srgbClr val="021639">
                    <a:alpha val="100000"/>
                  </a:srgbClr>
                </a:solidFill>
                <a:latin typeface="Calibri"/>
              </a:rPr>
              <a:t>Course: </a:t>
            </a:r>
            <a:r>
              <a:rPr lang="en-US" sz="2000" u="none" strike="noStrike" cap="none" spc="0">
                <a:solidFill>
                  <a:srgbClr val="021639">
                    <a:alpha val="100000"/>
                  </a:srgbClr>
                </a:solidFill>
                <a:latin typeface="Calibri"/>
              </a:rPr>
              <a:t>A series of lessons or lectures on a particular subject.</a:t>
            </a:r>
            <a:r>
              <a:rPr lang="en-US" sz="1000" u="none" strike="noStrike" cap="none" spc="0">
                <a:solidFill>
                  <a:srgbClr val="000000">
                    <a:alpha val="100000"/>
                  </a:srgbClr>
                </a:solidFill>
                <a:latin typeface="Calibri"/>
              </a:rPr>
              <a:t>
</a:t>
            </a:r>
            <a:r>
              <a:rPr lang="en-US" sz="2000" b="1" u="none" strike="noStrike" cap="none" spc="0">
                <a:solidFill>
                  <a:srgbClr val="021639">
                    <a:alpha val="100000"/>
                  </a:srgbClr>
                </a:solidFill>
                <a:latin typeface="Calibri"/>
              </a:rPr>
              <a:t>Vocational training: </a:t>
            </a:r>
            <a:r>
              <a:rPr lang="en-US" sz="2000" u="none" strike="noStrike" cap="none" spc="0">
                <a:solidFill>
                  <a:srgbClr val="021639">
                    <a:alpha val="100000"/>
                  </a:srgbClr>
                </a:solidFill>
                <a:latin typeface="Calibri"/>
              </a:rPr>
              <a:t>Education that prepares individuals for specific trades or careers.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AF0">
            <a:alpha val="100000"/>
          </a:srgbClr>
        </a:solidFill>
        <a:effectLst/>
      </p:bgPr>
    </p:bg>
    <p:spTree>
      <p:nvGrpSpPr>
        <p:cNvPr id="1" name=""/>
        <p:cNvGrpSpPr/>
        <p:nvPr/>
      </p:nvGrpSpPr>
      <p:grpSpPr>
        <a:xfrm>
          <a:off x="0" y="0"/>
          <a:ext cx="9144000" cy="4762500"/>
          <a:chOff x="0" y="0"/>
          <a:chExt cx="9144000" cy="4762500"/>
        </a:xfrm>
      </p:grpSpPr>
      <p:sp>
        <p:nvSpPr>
          <p:cNvPr id="2" name="TextBox 1"/>
          <p:cNvSpPr txBox="1"/>
          <p:nvPr/>
        </p:nvSpPr>
        <p:spPr>
          <a:xfrm>
            <a:off x="0" y="0"/>
            <a:ext cx="9144000" cy="952500"/>
          </a:xfrm>
          <a:prstGeom prst="rect">
            <a:avLst/>
          </a:prstGeom>
          <a:solidFill>
            <a:srgbClr val="FFDD98">
              <a:alpha val="100000"/>
            </a:srgbClr>
          </a:solidFill>
        </p:spPr>
        <p:txBody>
          <a:bodyPr vert="horz" lIns="91440" tIns="45720" rIns="91440" bIns="45720" rtlCol="0" anchor="ctr" anchorCtr="0">
            <a:spAutoFit/>
          </a:bodyPr>
          <a:lstStyle/>
          <a:p>
            <a:pPr marL="0" marR="0" lvl="0" indent="0" algn="ctr" rtl="0" fontAlgn="ctr">
              <a:lnSpc>
                <a:spcPct val="100000"/>
              </a:lnSpc>
              <a:spcBef>
                <a:spcPts val="0"/>
              </a:spcBef>
              <a:spcAft>
                <a:spcPts val="0"/>
              </a:spcAft>
            </a:pPr>
            <a:r>
              <a:rPr lang="en-US" sz="3200" b="1" u="none" strike="noStrike" cap="none" spc="0">
                <a:solidFill>
                  <a:srgbClr val="11223B">
                    <a:alpha val="100000"/>
                  </a:srgbClr>
                </a:solidFill>
                <a:latin typeface="Calibri"/>
              </a:rPr>
              <a:t>What do we already know?</a:t>
            </a:r>
          </a:p>
        </p:txBody>
      </p:sp>
      <p:sp>
        <p:nvSpPr>
          <p:cNvPr id="3" name="TextBox 2"/>
          <p:cNvSpPr txBox="1"/>
          <p:nvPr/>
        </p:nvSpPr>
        <p:spPr>
          <a:xfrm>
            <a:off x="381000" y="1143000"/>
            <a:ext cx="8382000" cy="3619500"/>
          </a:xfrm>
          <a:prstGeom prst="rect">
            <a:avLst/>
          </a:prstGeom>
          <a:noFill/>
        </p:spPr>
        <p:txBody>
          <a:bodyPr vert="horz" lIns="91440" tIns="45720" rIns="91440" bIns="45720" rtlCol="0" anchorCtr="0">
            <a:normAutofit lnSpcReduction="10000"/>
          </a:bodyPr>
          <a:lstStyle/>
          <a:p>
            <a:pPr marL="0" marR="0" lvl="0" indent="0" algn="l" rtl="0" fontAlgn="base">
              <a:lnSpc>
                <a:spcPct val="100000"/>
              </a:lnSpc>
              <a:spcBef>
                <a:spcPts val="0"/>
              </a:spcBef>
              <a:spcAft>
                <a:spcPts val="0"/>
              </a:spcAft>
            </a:pPr>
            <a:r>
              <a:rPr lang="en-US" sz="2400" u="none" strike="noStrike" cap="none" spc="0" dirty="0">
                <a:solidFill>
                  <a:srgbClr val="021639">
                    <a:alpha val="100000"/>
                  </a:srgbClr>
                </a:solidFill>
                <a:latin typeface="Calibri"/>
              </a:rPr>
              <a:t>• What do you think a career is?</a:t>
            </a:r>
            <a:r>
              <a:rPr lang="en-US" sz="1000" u="none" strike="noStrike" cap="none" spc="0" dirty="0">
                <a:solidFill>
                  <a:srgbClr val="000000">
                    <a:alpha val="100000"/>
                  </a:srgbClr>
                </a:solidFill>
                <a:latin typeface="Calibri"/>
              </a:rPr>
              <a:t>
</a:t>
            </a:r>
            <a:r>
              <a:rPr lang="en-US" sz="2400" u="none" strike="noStrike" cap="none" spc="0" dirty="0">
                <a:solidFill>
                  <a:srgbClr val="021639">
                    <a:alpha val="100000"/>
                  </a:srgbClr>
                </a:solidFill>
                <a:latin typeface="Calibri"/>
              </a:rPr>
              <a:t>• Can you name some jobs that people might have?</a:t>
            </a:r>
            <a:r>
              <a:rPr lang="en-US" sz="1000" u="none" strike="noStrike" cap="none" spc="0" dirty="0">
                <a:solidFill>
                  <a:srgbClr val="000000">
                    <a:alpha val="100000"/>
                  </a:srgbClr>
                </a:solidFill>
                <a:latin typeface="Calibri"/>
              </a:rPr>
              <a:t>
</a:t>
            </a:r>
            <a:r>
              <a:rPr lang="en-US" sz="2400" u="none" strike="noStrike" cap="none" spc="0" dirty="0">
                <a:solidFill>
                  <a:srgbClr val="021639">
                    <a:alpha val="100000"/>
                  </a:srgbClr>
                </a:solidFill>
                <a:latin typeface="Calibri"/>
              </a:rPr>
              <a:t>• Why is it important to think about what job you want to do in the future?</a:t>
            </a:r>
          </a:p>
          <a:p>
            <a:pPr marL="0" marR="0" lvl="0" indent="0" algn="l" rtl="0" fontAlgn="base">
              <a:lnSpc>
                <a:spcPct val="100000"/>
              </a:lnSpc>
              <a:spcBef>
                <a:spcPts val="0"/>
              </a:spcBef>
              <a:spcAft>
                <a:spcPts val="0"/>
              </a:spcAft>
            </a:pPr>
            <a:endParaRPr lang="en-US" sz="2400" dirty="0">
              <a:solidFill>
                <a:srgbClr val="021639">
                  <a:alpha val="100000"/>
                </a:srgbClr>
              </a:solidFill>
              <a:latin typeface="Calibri"/>
            </a:endParaRPr>
          </a:p>
          <a:p>
            <a:pPr marL="0" marR="0" lvl="0" indent="0" algn="l" rtl="0" fontAlgn="base">
              <a:lnSpc>
                <a:spcPct val="100000"/>
              </a:lnSpc>
              <a:spcBef>
                <a:spcPts val="0"/>
              </a:spcBef>
              <a:spcAft>
                <a:spcPts val="0"/>
              </a:spcAft>
            </a:pPr>
            <a:r>
              <a:rPr lang="en-US" sz="2400" u="none" strike="noStrike" cap="none" spc="0" dirty="0">
                <a:solidFill>
                  <a:srgbClr val="021639">
                    <a:alpha val="100000"/>
                  </a:srgbClr>
                </a:solidFill>
                <a:latin typeface="Calibri"/>
              </a:rPr>
              <a:t>Visit our school website to look at what jobs are available when you leave school.  </a:t>
            </a:r>
            <a:endParaRPr lang="en-US" sz="2400" dirty="0">
              <a:solidFill>
                <a:srgbClr val="021639">
                  <a:alpha val="100000"/>
                </a:srgbClr>
              </a:solidFill>
              <a:latin typeface="Calibri"/>
            </a:endParaRPr>
          </a:p>
          <a:p>
            <a:pPr lvl="0" fontAlgn="base"/>
            <a:r>
              <a:rPr lang="en-US" sz="2400" dirty="0">
                <a:solidFill>
                  <a:srgbClr val="021639">
                    <a:alpha val="100000"/>
                  </a:srgbClr>
                </a:solidFill>
                <a:hlinkClick r:id="rId2"/>
              </a:rPr>
              <a:t>https://www.kingstonehighschool.co.uk/our-school/careers-information</a:t>
            </a:r>
            <a:endParaRPr lang="en-US" sz="2400" dirty="0">
              <a:solidFill>
                <a:srgbClr val="021639">
                  <a:alpha val="100000"/>
                </a:srgbClr>
              </a:solidFill>
            </a:endParaRPr>
          </a:p>
          <a:p>
            <a:pPr lvl="0" fontAlgn="base"/>
            <a:endParaRPr lang="en-US" sz="2400" u="none" strike="noStrike" cap="none" spc="0" dirty="0">
              <a:solidFill>
                <a:srgbClr val="021639">
                  <a:alpha val="100000"/>
                </a:srgbClr>
              </a:solidFill>
              <a:latin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AF0">
            <a:alpha val="100000"/>
          </a:srgbClr>
        </a:solidFill>
        <a:effectLst/>
      </p:bgPr>
    </p:bg>
    <p:spTree>
      <p:nvGrpSpPr>
        <p:cNvPr id="1" name=""/>
        <p:cNvGrpSpPr/>
        <p:nvPr/>
      </p:nvGrpSpPr>
      <p:grpSpPr>
        <a:xfrm>
          <a:off x="0" y="0"/>
          <a:ext cx="9144000" cy="4762500"/>
          <a:chOff x="0" y="0"/>
          <a:chExt cx="9144000" cy="4762500"/>
        </a:xfrm>
      </p:grpSpPr>
      <p:sp>
        <p:nvSpPr>
          <p:cNvPr id="2" name="TextBox 1"/>
          <p:cNvSpPr txBox="1"/>
          <p:nvPr/>
        </p:nvSpPr>
        <p:spPr>
          <a:xfrm>
            <a:off x="0" y="0"/>
            <a:ext cx="9144000" cy="952500"/>
          </a:xfrm>
          <a:prstGeom prst="rect">
            <a:avLst/>
          </a:prstGeom>
          <a:solidFill>
            <a:srgbClr val="FFDD98">
              <a:alpha val="100000"/>
            </a:srgbClr>
          </a:solidFill>
        </p:spPr>
        <p:txBody>
          <a:bodyPr vert="horz" lIns="91440" tIns="45720" rIns="91440" bIns="45720" rtlCol="0" anchor="ctr" anchorCtr="0">
            <a:spAutoFit/>
          </a:bodyPr>
          <a:lstStyle/>
          <a:p>
            <a:pPr marL="0" marR="0" lvl="0" indent="0" algn="ctr" rtl="0" fontAlgn="ctr">
              <a:lnSpc>
                <a:spcPct val="100000"/>
              </a:lnSpc>
              <a:spcBef>
                <a:spcPts val="0"/>
              </a:spcBef>
              <a:spcAft>
                <a:spcPts val="0"/>
              </a:spcAft>
            </a:pPr>
            <a:r>
              <a:rPr lang="en-US" sz="3200" b="1" u="none" strike="noStrike" cap="none" spc="0">
                <a:solidFill>
                  <a:srgbClr val="11223B">
                    <a:alpha val="100000"/>
                  </a:srgbClr>
                </a:solidFill>
                <a:latin typeface="Calibri"/>
              </a:rPr>
              <a:t>eCLIPS</a:t>
            </a:r>
          </a:p>
        </p:txBody>
      </p:sp>
      <p:sp>
        <p:nvSpPr>
          <p:cNvPr id="3" name="TextBox 2"/>
          <p:cNvSpPr txBox="1"/>
          <p:nvPr/>
        </p:nvSpPr>
        <p:spPr>
          <a:xfrm>
            <a:off x="381000" y="1143000"/>
            <a:ext cx="8382000" cy="3238500"/>
          </a:xfrm>
          <a:prstGeom prst="rect">
            <a:avLst/>
          </a:prstGeom>
          <a:noFill/>
        </p:spPr>
        <p:txBody>
          <a:bodyPr vert="horz" lIns="91440" tIns="45720" rIns="91440" bIns="45720" rtlCol="0" anchorCtr="0">
            <a:normAutofit/>
          </a:bodyPr>
          <a:lstStyle/>
          <a:p>
            <a:pPr marL="0" marR="0" lvl="0" indent="0" algn="l" rtl="0" fontAlgn="base">
              <a:lnSpc>
                <a:spcPct val="100000"/>
              </a:lnSpc>
              <a:spcBef>
                <a:spcPts val="0"/>
              </a:spcBef>
              <a:spcAft>
                <a:spcPts val="0"/>
              </a:spcAft>
            </a:pPr>
            <a:r>
              <a:rPr lang="en-US" sz="2400" u="none" strike="noStrike" cap="none" spc="0" dirty="0" err="1">
                <a:solidFill>
                  <a:srgbClr val="021639">
                    <a:alpha val="100000"/>
                  </a:srgbClr>
                </a:solidFill>
                <a:latin typeface="Calibri"/>
              </a:rPr>
              <a:t>eCLIPS</a:t>
            </a:r>
            <a:r>
              <a:rPr lang="en-US" sz="2400" u="none" strike="noStrike" cap="none" spc="0" dirty="0">
                <a:solidFill>
                  <a:srgbClr val="021639">
                    <a:alpha val="100000"/>
                  </a:srgbClr>
                </a:solidFill>
                <a:latin typeface="Calibri"/>
              </a:rPr>
              <a:t> provides comprehensive job information sheets for students. It is an excellent resource to learn about various careers, their responsibilities, and requirements. </a:t>
            </a:r>
          </a:p>
          <a:p>
            <a:pPr marL="0" marR="0" lvl="0" indent="0" algn="l" rtl="0" fontAlgn="base">
              <a:lnSpc>
                <a:spcPct val="100000"/>
              </a:lnSpc>
              <a:spcBef>
                <a:spcPts val="0"/>
              </a:spcBef>
              <a:spcAft>
                <a:spcPts val="0"/>
              </a:spcAft>
            </a:pPr>
            <a:endParaRPr lang="en-US" sz="2400" dirty="0">
              <a:solidFill>
                <a:srgbClr val="021639">
                  <a:alpha val="100000"/>
                </a:srgbClr>
              </a:solidFill>
              <a:latin typeface="Calibri"/>
            </a:endParaRPr>
          </a:p>
          <a:p>
            <a:pPr marL="0" marR="0" lvl="0" indent="0" algn="l" rtl="0" fontAlgn="base">
              <a:lnSpc>
                <a:spcPct val="100000"/>
              </a:lnSpc>
              <a:spcBef>
                <a:spcPts val="0"/>
              </a:spcBef>
              <a:spcAft>
                <a:spcPts val="0"/>
              </a:spcAft>
            </a:pPr>
            <a:r>
              <a:rPr lang="en-US" sz="2400" u="none" strike="noStrike" cap="none" spc="0" dirty="0">
                <a:solidFill>
                  <a:srgbClr val="021639">
                    <a:alpha val="100000"/>
                  </a:srgbClr>
                </a:solidFill>
                <a:latin typeface="Calibri"/>
              </a:rPr>
              <a:t>You can access </a:t>
            </a:r>
            <a:r>
              <a:rPr lang="en-US" sz="2400" u="none" strike="noStrike" cap="none" spc="0" dirty="0" err="1">
                <a:solidFill>
                  <a:srgbClr val="021639">
                    <a:alpha val="100000"/>
                  </a:srgbClr>
                </a:solidFill>
                <a:latin typeface="Calibri"/>
              </a:rPr>
              <a:t>eCLIPS</a:t>
            </a:r>
            <a:r>
              <a:rPr lang="en-US" sz="2400" u="none" strike="noStrike" cap="none" spc="0" dirty="0">
                <a:solidFill>
                  <a:srgbClr val="021639">
                    <a:alpha val="100000"/>
                  </a:srgbClr>
                </a:solidFill>
                <a:latin typeface="Calibri"/>
              </a:rPr>
              <a:t> using the password </a:t>
            </a:r>
            <a:r>
              <a:rPr lang="en-US" sz="2400" b="1" u="none" strike="noStrike" cap="none" spc="0" dirty="0">
                <a:solidFill>
                  <a:srgbClr val="021639">
                    <a:alpha val="100000"/>
                  </a:srgbClr>
                </a:solidFill>
                <a:latin typeface="Calibri"/>
              </a:rPr>
              <a:t>booscu63</a:t>
            </a:r>
            <a:r>
              <a:rPr lang="en-US" sz="2400" u="none" strike="noStrike" cap="none" spc="0" dirty="0">
                <a:solidFill>
                  <a:srgbClr val="021639">
                    <a:alpha val="100000"/>
                  </a:srgbClr>
                </a:solidFill>
                <a:latin typeface="Calibri"/>
              </a:rPr>
              <a:t>, both at school and home, making it convenient for research anytime.</a:t>
            </a:r>
          </a:p>
          <a:p>
            <a:pPr marL="0" marR="0" lvl="0" indent="0" algn="l" rtl="0" fontAlgn="base">
              <a:lnSpc>
                <a:spcPct val="100000"/>
              </a:lnSpc>
              <a:spcBef>
                <a:spcPts val="0"/>
              </a:spcBef>
              <a:spcAft>
                <a:spcPts val="0"/>
              </a:spcAft>
            </a:pPr>
            <a:endParaRPr lang="en-US" sz="2400" dirty="0">
              <a:solidFill>
                <a:srgbClr val="021639">
                  <a:alpha val="100000"/>
                </a:srgbClr>
              </a:solidFill>
              <a:latin typeface="Calibri"/>
            </a:endParaRPr>
          </a:p>
          <a:p>
            <a:pPr lvl="0" fontAlgn="base"/>
            <a:r>
              <a:rPr lang="en-GB" sz="2400" dirty="0">
                <a:hlinkClick r:id="rId2"/>
              </a:rPr>
              <a:t>www.eclips-online.co.uk</a:t>
            </a:r>
            <a:endParaRPr lang="en-GB" sz="2400" dirty="0"/>
          </a:p>
          <a:p>
            <a:pPr lvl="0" fontAlgn="base"/>
            <a:endParaRPr lang="en-US" sz="2400" u="none" strike="noStrike" cap="none" spc="0" dirty="0">
              <a:solidFill>
                <a:srgbClr val="021639">
                  <a:alpha val="100000"/>
                </a:srgbClr>
              </a:solidFill>
              <a:latin typeface="Calibri"/>
            </a:endParaRPr>
          </a:p>
        </p:txBody>
      </p:sp>
      <p:sp>
        <p:nvSpPr>
          <p:cNvPr id="4" name="TextBox 3"/>
          <p:cNvSpPr txBox="1"/>
          <p:nvPr/>
        </p:nvSpPr>
        <p:spPr>
          <a:xfrm>
            <a:off x="381000" y="4476750"/>
            <a:ext cx="8382000" cy="285750"/>
          </a:xfrm>
          <a:prstGeom prst="rect">
            <a:avLst/>
          </a:prstGeom>
          <a:noFill/>
        </p:spPr>
        <p:txBody>
          <a:bodyPr vert="horz" lIns="91440" tIns="45720" rIns="91440" bIns="45720" rtlCol="0" anchorCtr="0">
            <a:spAutoFit/>
          </a:bodyPr>
          <a:lstStyle/>
          <a:p>
            <a:pPr marL="0" marR="0" lvl="0" indent="0" algn="l" rtl="0" fontAlgn="base">
              <a:lnSpc>
                <a:spcPct val="100000"/>
              </a:lnSpc>
              <a:spcBef>
                <a:spcPts val="0"/>
              </a:spcBef>
              <a:spcAft>
                <a:spcPts val="0"/>
              </a:spcAft>
            </a:pPr>
            <a:r>
              <a:rPr lang="en-US" sz="1400" i="1" u="none" strike="noStrike" cap="none" spc="0">
                <a:solidFill>
                  <a:srgbClr val="808080">
                    <a:alpha val="100000"/>
                  </a:srgbClr>
                </a:solidFill>
                <a:latin typeface="Calibri"/>
              </a:rPr>
              <a:t>&lt;suggested search for images: "eCLIPS website screenshot"&gt;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AF0">
            <a:alpha val="100000"/>
          </a:srgbClr>
        </a:solidFill>
        <a:effectLst/>
      </p:bgPr>
    </p:bg>
    <p:spTree>
      <p:nvGrpSpPr>
        <p:cNvPr id="1" name=""/>
        <p:cNvGrpSpPr/>
        <p:nvPr/>
      </p:nvGrpSpPr>
      <p:grpSpPr>
        <a:xfrm>
          <a:off x="0" y="0"/>
          <a:ext cx="9144000" cy="4762500"/>
          <a:chOff x="0" y="0"/>
          <a:chExt cx="9144000" cy="4762500"/>
        </a:xfrm>
      </p:grpSpPr>
      <p:sp>
        <p:nvSpPr>
          <p:cNvPr id="2" name="TextBox 1"/>
          <p:cNvSpPr txBox="1"/>
          <p:nvPr/>
        </p:nvSpPr>
        <p:spPr>
          <a:xfrm>
            <a:off x="0" y="0"/>
            <a:ext cx="9144000" cy="952500"/>
          </a:xfrm>
          <a:prstGeom prst="rect">
            <a:avLst/>
          </a:prstGeom>
          <a:solidFill>
            <a:srgbClr val="FFDD98">
              <a:alpha val="100000"/>
            </a:srgbClr>
          </a:solidFill>
        </p:spPr>
        <p:txBody>
          <a:bodyPr vert="horz" lIns="91440" tIns="45720" rIns="91440" bIns="45720" rtlCol="0" anchor="ctr" anchorCtr="0">
            <a:spAutoFit/>
          </a:bodyPr>
          <a:lstStyle/>
          <a:p>
            <a:pPr marL="0" marR="0" lvl="0" indent="0" algn="ctr" rtl="0" fontAlgn="ctr">
              <a:lnSpc>
                <a:spcPct val="100000"/>
              </a:lnSpc>
              <a:spcBef>
                <a:spcPts val="0"/>
              </a:spcBef>
              <a:spcAft>
                <a:spcPts val="0"/>
              </a:spcAft>
            </a:pPr>
            <a:r>
              <a:rPr lang="en-US" sz="3200" b="1" u="none" strike="noStrike" cap="none" spc="0">
                <a:solidFill>
                  <a:srgbClr val="11223B">
                    <a:alpha val="100000"/>
                  </a:srgbClr>
                </a:solidFill>
                <a:latin typeface="Calibri"/>
              </a:rPr>
              <a:t>iCould</a:t>
            </a:r>
          </a:p>
        </p:txBody>
      </p:sp>
      <p:sp>
        <p:nvSpPr>
          <p:cNvPr id="3" name="TextBox 2"/>
          <p:cNvSpPr txBox="1"/>
          <p:nvPr/>
        </p:nvSpPr>
        <p:spPr>
          <a:xfrm>
            <a:off x="381000" y="1143000"/>
            <a:ext cx="8382000" cy="3238500"/>
          </a:xfrm>
          <a:prstGeom prst="rect">
            <a:avLst/>
          </a:prstGeom>
          <a:noFill/>
        </p:spPr>
        <p:txBody>
          <a:bodyPr vert="horz" lIns="91440" tIns="45720" rIns="91440" bIns="45720" rtlCol="0" anchorCtr="0">
            <a:normAutofit/>
          </a:bodyPr>
          <a:lstStyle/>
          <a:p>
            <a:pPr marL="0" marR="0" lvl="0" indent="0" algn="l" rtl="0" fontAlgn="base">
              <a:lnSpc>
                <a:spcPct val="100000"/>
              </a:lnSpc>
              <a:spcBef>
                <a:spcPts val="0"/>
              </a:spcBef>
              <a:spcAft>
                <a:spcPts val="0"/>
              </a:spcAft>
            </a:pPr>
            <a:r>
              <a:rPr lang="en-US" sz="2400" u="none" strike="noStrike" cap="none" spc="0" dirty="0" err="1">
                <a:solidFill>
                  <a:srgbClr val="021639">
                    <a:alpha val="100000"/>
                  </a:srgbClr>
                </a:solidFill>
                <a:latin typeface="Calibri"/>
              </a:rPr>
              <a:t>iCould</a:t>
            </a:r>
            <a:r>
              <a:rPr lang="en-US" sz="2400" u="none" strike="noStrike" cap="none" spc="0" dirty="0">
                <a:solidFill>
                  <a:srgbClr val="021639">
                    <a:alpha val="100000"/>
                  </a:srgbClr>
                </a:solidFill>
                <a:latin typeface="Calibri"/>
              </a:rPr>
              <a:t> features five-minute videos where professionals share their personal career stories and experiences. Watching these videos helps students understand various job roles and the paths that lead to them. This resource can inspire students to consider careers they may not have thought about before.</a:t>
            </a:r>
          </a:p>
          <a:p>
            <a:pPr marL="0" marR="0" lvl="0" indent="0" algn="l" rtl="0" fontAlgn="base">
              <a:lnSpc>
                <a:spcPct val="100000"/>
              </a:lnSpc>
              <a:spcBef>
                <a:spcPts val="0"/>
              </a:spcBef>
              <a:spcAft>
                <a:spcPts val="0"/>
              </a:spcAft>
            </a:pPr>
            <a:endParaRPr lang="en-US" sz="2400" dirty="0">
              <a:solidFill>
                <a:srgbClr val="021639">
                  <a:alpha val="100000"/>
                </a:srgbClr>
              </a:solidFill>
              <a:latin typeface="Calibri"/>
            </a:endParaRPr>
          </a:p>
          <a:p>
            <a:pPr lvl="0" fontAlgn="base"/>
            <a:r>
              <a:rPr lang="en-GB" sz="2400" dirty="0">
                <a:hlinkClick r:id="rId2"/>
              </a:rPr>
              <a:t>www.iCould.com</a:t>
            </a:r>
            <a:endParaRPr lang="en-GB" sz="2400" dirty="0"/>
          </a:p>
          <a:p>
            <a:pPr lvl="0" fontAlgn="base"/>
            <a:endParaRPr lang="en-US" sz="2400" u="none" strike="noStrike" cap="none" spc="0" dirty="0">
              <a:solidFill>
                <a:srgbClr val="021639">
                  <a:alpha val="100000"/>
                </a:srgbClr>
              </a:solidFill>
              <a:latin typeface="Calibri"/>
            </a:endParaRPr>
          </a:p>
        </p:txBody>
      </p:sp>
      <p:sp>
        <p:nvSpPr>
          <p:cNvPr id="4" name="TextBox 3"/>
          <p:cNvSpPr txBox="1"/>
          <p:nvPr/>
        </p:nvSpPr>
        <p:spPr>
          <a:xfrm>
            <a:off x="381000" y="4476750"/>
            <a:ext cx="8382000" cy="285750"/>
          </a:xfrm>
          <a:prstGeom prst="rect">
            <a:avLst/>
          </a:prstGeom>
          <a:noFill/>
        </p:spPr>
        <p:txBody>
          <a:bodyPr vert="horz" lIns="91440" tIns="45720" rIns="91440" bIns="45720" rtlCol="0" anchorCtr="0">
            <a:spAutoFit/>
          </a:bodyPr>
          <a:lstStyle/>
          <a:p>
            <a:pPr marL="0" marR="0" lvl="0" indent="0" algn="l" rtl="0" fontAlgn="base">
              <a:lnSpc>
                <a:spcPct val="100000"/>
              </a:lnSpc>
              <a:spcBef>
                <a:spcPts val="0"/>
              </a:spcBef>
              <a:spcAft>
                <a:spcPts val="0"/>
              </a:spcAft>
            </a:pPr>
            <a:r>
              <a:rPr lang="en-US" sz="1400" i="1" u="none" strike="noStrike" cap="none" spc="0">
                <a:solidFill>
                  <a:srgbClr val="808080">
                    <a:alpha val="100000"/>
                  </a:srgbClr>
                </a:solidFill>
                <a:latin typeface="Calibri"/>
              </a:rPr>
              <a:t>&lt;suggested search for images: "iCould website videos"&gt;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AF0">
            <a:alpha val="100000"/>
          </a:srgbClr>
        </a:solidFill>
        <a:effectLst/>
      </p:bgPr>
    </p:bg>
    <p:spTree>
      <p:nvGrpSpPr>
        <p:cNvPr id="1" name=""/>
        <p:cNvGrpSpPr/>
        <p:nvPr/>
      </p:nvGrpSpPr>
      <p:grpSpPr>
        <a:xfrm>
          <a:off x="0" y="0"/>
          <a:ext cx="9144000" cy="4762500"/>
          <a:chOff x="0" y="0"/>
          <a:chExt cx="9144000" cy="4762500"/>
        </a:xfrm>
      </p:grpSpPr>
      <p:sp>
        <p:nvSpPr>
          <p:cNvPr id="2" name="TextBox 1"/>
          <p:cNvSpPr txBox="1"/>
          <p:nvPr/>
        </p:nvSpPr>
        <p:spPr>
          <a:xfrm>
            <a:off x="0" y="0"/>
            <a:ext cx="9144000" cy="952500"/>
          </a:xfrm>
          <a:prstGeom prst="rect">
            <a:avLst/>
          </a:prstGeom>
          <a:solidFill>
            <a:srgbClr val="FFDD98">
              <a:alpha val="100000"/>
            </a:srgbClr>
          </a:solidFill>
        </p:spPr>
        <p:txBody>
          <a:bodyPr vert="horz" lIns="91440" tIns="45720" rIns="91440" bIns="45720" rtlCol="0" anchor="ctr" anchorCtr="0">
            <a:spAutoFit/>
          </a:bodyPr>
          <a:lstStyle/>
          <a:p>
            <a:pPr marL="0" marR="0" lvl="0" indent="0" algn="ctr" rtl="0" fontAlgn="ctr">
              <a:lnSpc>
                <a:spcPct val="100000"/>
              </a:lnSpc>
              <a:spcBef>
                <a:spcPts val="0"/>
              </a:spcBef>
              <a:spcAft>
                <a:spcPts val="0"/>
              </a:spcAft>
            </a:pPr>
            <a:r>
              <a:rPr lang="en-US" sz="3200" b="1" u="none" strike="noStrike" cap="none" spc="0">
                <a:solidFill>
                  <a:srgbClr val="11223B">
                    <a:alpha val="100000"/>
                  </a:srgbClr>
                </a:solidFill>
                <a:latin typeface="Calibri"/>
              </a:rPr>
              <a:t>National Careers Service</a:t>
            </a:r>
          </a:p>
        </p:txBody>
      </p:sp>
      <p:sp>
        <p:nvSpPr>
          <p:cNvPr id="3" name="TextBox 2"/>
          <p:cNvSpPr txBox="1"/>
          <p:nvPr/>
        </p:nvSpPr>
        <p:spPr>
          <a:xfrm>
            <a:off x="381000" y="1143000"/>
            <a:ext cx="8382000" cy="3238500"/>
          </a:xfrm>
          <a:prstGeom prst="rect">
            <a:avLst/>
          </a:prstGeom>
          <a:noFill/>
        </p:spPr>
        <p:txBody>
          <a:bodyPr vert="horz" lIns="91440" tIns="45720" rIns="91440" bIns="45720" rtlCol="0" anchorCtr="0">
            <a:normAutofit/>
          </a:bodyPr>
          <a:lstStyle/>
          <a:p>
            <a:pPr marL="0" marR="0" lvl="0" indent="0" algn="l" rtl="0" fontAlgn="base">
              <a:lnSpc>
                <a:spcPct val="100000"/>
              </a:lnSpc>
              <a:spcBef>
                <a:spcPts val="0"/>
              </a:spcBef>
              <a:spcAft>
                <a:spcPts val="0"/>
              </a:spcAft>
            </a:pPr>
            <a:r>
              <a:rPr lang="en-US" sz="2400" u="none" strike="noStrike" cap="none" spc="0" dirty="0">
                <a:solidFill>
                  <a:srgbClr val="021639">
                    <a:alpha val="100000"/>
                  </a:srgbClr>
                </a:solidFill>
                <a:latin typeface="Calibri"/>
              </a:rPr>
              <a:t>The National Careers Service offers valuable advice for students aged 13 and above. It provides information about college courses, apprenticeships, and career planning. This service is perfect for those wanting to explore their options and make informed decisions about their future pathways.</a:t>
            </a:r>
          </a:p>
          <a:p>
            <a:pPr marL="0" marR="0" lvl="0" indent="0" algn="l" rtl="0" fontAlgn="base">
              <a:lnSpc>
                <a:spcPct val="100000"/>
              </a:lnSpc>
              <a:spcBef>
                <a:spcPts val="0"/>
              </a:spcBef>
              <a:spcAft>
                <a:spcPts val="0"/>
              </a:spcAft>
            </a:pPr>
            <a:endParaRPr lang="en-US" sz="2400" dirty="0">
              <a:solidFill>
                <a:srgbClr val="021639">
                  <a:alpha val="100000"/>
                </a:srgbClr>
              </a:solidFill>
              <a:latin typeface="Calibri"/>
            </a:endParaRPr>
          </a:p>
          <a:p>
            <a:pPr lvl="0" fontAlgn="base"/>
            <a:r>
              <a:rPr lang="en-GB" sz="2400" dirty="0">
                <a:hlinkClick r:id="rId2"/>
              </a:rPr>
              <a:t>https://nationalcareers.service.gov.uk</a:t>
            </a:r>
            <a:endParaRPr lang="en-GB" sz="2400" dirty="0"/>
          </a:p>
          <a:p>
            <a:pPr lvl="0" fontAlgn="base"/>
            <a:endParaRPr lang="en-US" sz="2400" u="none" strike="noStrike" cap="none" spc="0" dirty="0">
              <a:solidFill>
                <a:srgbClr val="021639">
                  <a:alpha val="100000"/>
                </a:srgbClr>
              </a:solidFill>
              <a:latin typeface="Calibri"/>
            </a:endParaRPr>
          </a:p>
        </p:txBody>
      </p:sp>
      <p:sp>
        <p:nvSpPr>
          <p:cNvPr id="4" name="TextBox 3"/>
          <p:cNvSpPr txBox="1"/>
          <p:nvPr/>
        </p:nvSpPr>
        <p:spPr>
          <a:xfrm>
            <a:off x="381000" y="4476750"/>
            <a:ext cx="8382000" cy="285750"/>
          </a:xfrm>
          <a:prstGeom prst="rect">
            <a:avLst/>
          </a:prstGeom>
          <a:noFill/>
        </p:spPr>
        <p:txBody>
          <a:bodyPr vert="horz" lIns="91440" tIns="45720" rIns="91440" bIns="45720" rtlCol="0" anchorCtr="0">
            <a:spAutoFit/>
          </a:bodyPr>
          <a:lstStyle/>
          <a:p>
            <a:pPr marL="0" marR="0" lvl="0" indent="0" algn="l" rtl="0" fontAlgn="base">
              <a:lnSpc>
                <a:spcPct val="100000"/>
              </a:lnSpc>
              <a:spcBef>
                <a:spcPts val="0"/>
              </a:spcBef>
              <a:spcAft>
                <a:spcPts val="0"/>
              </a:spcAft>
            </a:pPr>
            <a:r>
              <a:rPr lang="en-US" sz="1400" i="1" u="none" strike="noStrike" cap="none" spc="0">
                <a:solidFill>
                  <a:srgbClr val="808080">
                    <a:alpha val="100000"/>
                  </a:srgbClr>
                </a:solidFill>
                <a:latin typeface="Calibri"/>
              </a:rPr>
              <a:t>&lt;suggested search for images: "National Careers Service website"&gt;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AF0">
            <a:alpha val="100000"/>
          </a:srgbClr>
        </a:solidFill>
        <a:effectLst/>
      </p:bgPr>
    </p:bg>
    <p:spTree>
      <p:nvGrpSpPr>
        <p:cNvPr id="1" name=""/>
        <p:cNvGrpSpPr/>
        <p:nvPr/>
      </p:nvGrpSpPr>
      <p:grpSpPr>
        <a:xfrm>
          <a:off x="0" y="0"/>
          <a:ext cx="9144000" cy="4762500"/>
          <a:chOff x="0" y="0"/>
          <a:chExt cx="9144000" cy="4762500"/>
        </a:xfrm>
      </p:grpSpPr>
      <p:sp>
        <p:nvSpPr>
          <p:cNvPr id="2" name="TextBox 1"/>
          <p:cNvSpPr txBox="1"/>
          <p:nvPr/>
        </p:nvSpPr>
        <p:spPr>
          <a:xfrm>
            <a:off x="0" y="0"/>
            <a:ext cx="9144000" cy="952500"/>
          </a:xfrm>
          <a:prstGeom prst="rect">
            <a:avLst/>
          </a:prstGeom>
          <a:solidFill>
            <a:srgbClr val="FFDD98">
              <a:alpha val="100000"/>
            </a:srgbClr>
          </a:solidFill>
        </p:spPr>
        <p:txBody>
          <a:bodyPr vert="horz" lIns="91440" tIns="45720" rIns="91440" bIns="45720" rtlCol="0" anchor="ctr" anchorCtr="0">
            <a:spAutoFit/>
          </a:bodyPr>
          <a:lstStyle/>
          <a:p>
            <a:pPr marL="0" marR="0" lvl="0" indent="0" algn="ctr" rtl="0" fontAlgn="ctr">
              <a:lnSpc>
                <a:spcPct val="100000"/>
              </a:lnSpc>
              <a:spcBef>
                <a:spcPts val="0"/>
              </a:spcBef>
              <a:spcAft>
                <a:spcPts val="0"/>
              </a:spcAft>
            </a:pPr>
            <a:r>
              <a:rPr lang="en-US" sz="3200" b="1" u="none" strike="noStrike" cap="none" spc="0">
                <a:solidFill>
                  <a:srgbClr val="11223B">
                    <a:alpha val="100000"/>
                  </a:srgbClr>
                </a:solidFill>
                <a:latin typeface="Calibri"/>
              </a:rPr>
              <a:t>Informed Choices</a:t>
            </a:r>
          </a:p>
        </p:txBody>
      </p:sp>
      <p:sp>
        <p:nvSpPr>
          <p:cNvPr id="3" name="TextBox 2"/>
          <p:cNvSpPr txBox="1"/>
          <p:nvPr/>
        </p:nvSpPr>
        <p:spPr>
          <a:xfrm>
            <a:off x="381000" y="1143000"/>
            <a:ext cx="8382000" cy="3238500"/>
          </a:xfrm>
          <a:prstGeom prst="rect">
            <a:avLst/>
          </a:prstGeom>
          <a:noFill/>
        </p:spPr>
        <p:txBody>
          <a:bodyPr vert="horz" lIns="91440" tIns="45720" rIns="91440" bIns="45720" rtlCol="0" anchorCtr="0">
            <a:normAutofit/>
          </a:bodyPr>
          <a:lstStyle/>
          <a:p>
            <a:pPr marL="0" marR="0" lvl="0" indent="0" algn="l" rtl="0" fontAlgn="base">
              <a:lnSpc>
                <a:spcPct val="100000"/>
              </a:lnSpc>
              <a:spcBef>
                <a:spcPts val="0"/>
              </a:spcBef>
              <a:spcAft>
                <a:spcPts val="0"/>
              </a:spcAft>
            </a:pPr>
            <a:r>
              <a:rPr lang="en-US" sz="2400" u="none" strike="noStrike" cap="none" spc="0" dirty="0">
                <a:solidFill>
                  <a:srgbClr val="021639">
                    <a:alpha val="100000"/>
                  </a:srgbClr>
                </a:solidFill>
                <a:latin typeface="Calibri"/>
              </a:rPr>
              <a:t>Informed Choices assists students in selecting A-Level subjects based on their desired university courses. This resource emphasizes the connection between academic choices and future career opportunities, ensuring students can align their education with their career aspirations effectively.</a:t>
            </a:r>
          </a:p>
          <a:p>
            <a:pPr marL="0" marR="0" lvl="0" indent="0" algn="l" rtl="0" fontAlgn="base">
              <a:lnSpc>
                <a:spcPct val="100000"/>
              </a:lnSpc>
              <a:spcBef>
                <a:spcPts val="0"/>
              </a:spcBef>
              <a:spcAft>
                <a:spcPts val="0"/>
              </a:spcAft>
            </a:pPr>
            <a:endParaRPr lang="en-US" sz="2400" dirty="0">
              <a:solidFill>
                <a:srgbClr val="021639">
                  <a:alpha val="100000"/>
                </a:srgbClr>
              </a:solidFill>
              <a:latin typeface="Calibri"/>
            </a:endParaRPr>
          </a:p>
          <a:p>
            <a:pPr lvl="0" fontAlgn="base"/>
            <a:r>
              <a:rPr lang="en-GB" sz="2400" dirty="0">
                <a:hlinkClick r:id="rId2"/>
              </a:rPr>
              <a:t>www.informedchoices.ac.uk</a:t>
            </a:r>
            <a:endParaRPr lang="en-GB" sz="2400" dirty="0"/>
          </a:p>
          <a:p>
            <a:pPr lvl="0" fontAlgn="base"/>
            <a:endParaRPr lang="en-US" sz="2400" u="none" strike="noStrike" cap="none" spc="0" dirty="0">
              <a:solidFill>
                <a:srgbClr val="021639">
                  <a:alpha val="100000"/>
                </a:srgbClr>
              </a:solidFill>
              <a:latin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AF0">
            <a:alpha val="100000"/>
          </a:srgbClr>
        </a:solidFill>
        <a:effectLst/>
      </p:bgPr>
    </p:bg>
    <p:spTree>
      <p:nvGrpSpPr>
        <p:cNvPr id="1" name=""/>
        <p:cNvGrpSpPr/>
        <p:nvPr/>
      </p:nvGrpSpPr>
      <p:grpSpPr>
        <a:xfrm>
          <a:off x="0" y="0"/>
          <a:ext cx="9144000" cy="4762500"/>
          <a:chOff x="0" y="0"/>
          <a:chExt cx="9144000" cy="4762500"/>
        </a:xfrm>
      </p:grpSpPr>
      <p:sp>
        <p:nvSpPr>
          <p:cNvPr id="2" name="TextBox 1"/>
          <p:cNvSpPr txBox="1"/>
          <p:nvPr/>
        </p:nvSpPr>
        <p:spPr>
          <a:xfrm>
            <a:off x="0" y="0"/>
            <a:ext cx="9144000" cy="952500"/>
          </a:xfrm>
          <a:prstGeom prst="rect">
            <a:avLst/>
          </a:prstGeom>
          <a:solidFill>
            <a:srgbClr val="FFDD98">
              <a:alpha val="100000"/>
            </a:srgbClr>
          </a:solidFill>
        </p:spPr>
        <p:txBody>
          <a:bodyPr vert="horz" lIns="91440" tIns="45720" rIns="91440" bIns="45720" rtlCol="0" anchor="ctr" anchorCtr="0">
            <a:spAutoFit/>
          </a:bodyPr>
          <a:lstStyle/>
          <a:p>
            <a:pPr marL="0" marR="0" lvl="0" indent="0" algn="ctr" rtl="0" fontAlgn="ctr">
              <a:lnSpc>
                <a:spcPct val="100000"/>
              </a:lnSpc>
              <a:spcBef>
                <a:spcPts val="0"/>
              </a:spcBef>
              <a:spcAft>
                <a:spcPts val="0"/>
              </a:spcAft>
            </a:pPr>
            <a:r>
              <a:rPr lang="en-US" sz="2400" b="1" u="none" strike="noStrike" cap="none" spc="0">
                <a:solidFill>
                  <a:srgbClr val="11223B">
                    <a:alpha val="100000"/>
                  </a:srgbClr>
                </a:solidFill>
                <a:latin typeface="Calibri"/>
              </a:rPr>
              <a:t>Apprenticeships &amp; Vocational Training</a:t>
            </a:r>
          </a:p>
        </p:txBody>
      </p:sp>
      <p:sp>
        <p:nvSpPr>
          <p:cNvPr id="3" name="TextBox 2"/>
          <p:cNvSpPr txBox="1"/>
          <p:nvPr/>
        </p:nvSpPr>
        <p:spPr>
          <a:xfrm>
            <a:off x="381000" y="1143000"/>
            <a:ext cx="8382000" cy="3238500"/>
          </a:xfrm>
          <a:prstGeom prst="rect">
            <a:avLst/>
          </a:prstGeom>
          <a:noFill/>
        </p:spPr>
        <p:txBody>
          <a:bodyPr vert="horz" lIns="91440" tIns="45720" rIns="91440" bIns="45720" rtlCol="0" anchorCtr="0">
            <a:normAutofit/>
          </a:bodyPr>
          <a:lstStyle/>
          <a:p>
            <a:pPr marL="0" marR="0" lvl="0" indent="0" algn="l" rtl="0" fontAlgn="base">
              <a:lnSpc>
                <a:spcPct val="100000"/>
              </a:lnSpc>
              <a:spcBef>
                <a:spcPts val="0"/>
              </a:spcBef>
              <a:spcAft>
                <a:spcPts val="0"/>
              </a:spcAft>
            </a:pPr>
            <a:r>
              <a:rPr lang="en-US" sz="2400" u="none" strike="noStrike" cap="none" spc="0" dirty="0">
                <a:solidFill>
                  <a:srgbClr val="021639">
                    <a:alpha val="100000"/>
                  </a:srgbClr>
                </a:solidFill>
                <a:latin typeface="Calibri"/>
              </a:rPr>
              <a:t>Gov.uk Apprenticeships is a platform where students can search for apprenticeship vacancies across the country. NHS Careers also offers insights into various career options within the National Health Service, including apprenticeships. Exploring these options helps students gain practical experience in their chosen field.</a:t>
            </a:r>
          </a:p>
          <a:p>
            <a:pPr marL="0" marR="0" lvl="0" indent="0" algn="l" rtl="0" fontAlgn="base">
              <a:lnSpc>
                <a:spcPct val="100000"/>
              </a:lnSpc>
              <a:spcBef>
                <a:spcPts val="0"/>
              </a:spcBef>
              <a:spcAft>
                <a:spcPts val="0"/>
              </a:spcAft>
            </a:pPr>
            <a:endParaRPr lang="en-US" sz="2400" dirty="0">
              <a:solidFill>
                <a:srgbClr val="021639">
                  <a:alpha val="100000"/>
                </a:srgbClr>
              </a:solidFill>
              <a:latin typeface="Calibri"/>
            </a:endParaRPr>
          </a:p>
          <a:p>
            <a:pPr lvl="0" fontAlgn="base"/>
            <a:r>
              <a:rPr lang="en-GB" sz="2400" dirty="0">
                <a:hlinkClick r:id="rId2"/>
              </a:rPr>
              <a:t>www.gov.uk/apply-apprenticeship</a:t>
            </a:r>
            <a:endParaRPr lang="en-GB" sz="2400" dirty="0"/>
          </a:p>
          <a:p>
            <a:pPr lvl="0" fontAlgn="base"/>
            <a:endParaRPr lang="en-US" sz="2400" u="none" strike="noStrike" cap="none" spc="0" dirty="0">
              <a:solidFill>
                <a:srgbClr val="021639">
                  <a:alpha val="100000"/>
                </a:srgbClr>
              </a:solidFill>
              <a:latin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AF0">
            <a:alpha val="100000"/>
          </a:srgbClr>
        </a:solidFill>
        <a:effectLst/>
      </p:bgPr>
    </p:bg>
    <p:spTree>
      <p:nvGrpSpPr>
        <p:cNvPr id="1" name=""/>
        <p:cNvGrpSpPr/>
        <p:nvPr/>
      </p:nvGrpSpPr>
      <p:grpSpPr>
        <a:xfrm>
          <a:off x="0" y="0"/>
          <a:ext cx="9144000" cy="4762500"/>
          <a:chOff x="0" y="0"/>
          <a:chExt cx="9144000" cy="4762500"/>
        </a:xfrm>
      </p:grpSpPr>
      <p:sp>
        <p:nvSpPr>
          <p:cNvPr id="2" name="TextBox 1"/>
          <p:cNvSpPr txBox="1"/>
          <p:nvPr/>
        </p:nvSpPr>
        <p:spPr>
          <a:xfrm>
            <a:off x="0" y="0"/>
            <a:ext cx="9144000" cy="952500"/>
          </a:xfrm>
          <a:prstGeom prst="rect">
            <a:avLst/>
          </a:prstGeom>
          <a:solidFill>
            <a:srgbClr val="FFDD98">
              <a:alpha val="100000"/>
            </a:srgbClr>
          </a:solidFill>
        </p:spPr>
        <p:txBody>
          <a:bodyPr vert="horz" lIns="91440" tIns="45720" rIns="91440" bIns="45720" rtlCol="0" anchor="ctr" anchorCtr="0">
            <a:spAutoFit/>
          </a:bodyPr>
          <a:lstStyle/>
          <a:p>
            <a:pPr marL="0" marR="0" lvl="0" indent="0" algn="ctr" rtl="0" fontAlgn="ctr">
              <a:lnSpc>
                <a:spcPct val="100000"/>
              </a:lnSpc>
              <a:spcBef>
                <a:spcPts val="0"/>
              </a:spcBef>
              <a:spcAft>
                <a:spcPts val="0"/>
              </a:spcAft>
            </a:pPr>
            <a:r>
              <a:rPr lang="en-US" sz="3200" b="1" u="none" strike="noStrike" cap="none" spc="0">
                <a:solidFill>
                  <a:srgbClr val="11223B">
                    <a:alpha val="100000"/>
                  </a:srgbClr>
                </a:solidFill>
                <a:latin typeface="Calibri"/>
              </a:rPr>
              <a:t>Questions</a:t>
            </a:r>
          </a:p>
        </p:txBody>
      </p:sp>
      <p:sp>
        <p:nvSpPr>
          <p:cNvPr id="3" name="TextBox 2"/>
          <p:cNvSpPr txBox="1"/>
          <p:nvPr/>
        </p:nvSpPr>
        <p:spPr>
          <a:xfrm>
            <a:off x="381000" y="1143000"/>
            <a:ext cx="8382000" cy="3619500"/>
          </a:xfrm>
          <a:prstGeom prst="rect">
            <a:avLst/>
          </a:prstGeom>
          <a:noFill/>
        </p:spPr>
        <p:txBody>
          <a:bodyPr vert="horz" lIns="91440" tIns="45720" rIns="91440" bIns="45720" rtlCol="0" anchorCtr="0">
            <a:normAutofit/>
          </a:bodyPr>
          <a:lstStyle/>
          <a:p>
            <a:pPr marL="0" marR="0" lvl="0" indent="0" algn="l" rtl="0" fontAlgn="base">
              <a:lnSpc>
                <a:spcPct val="100000"/>
              </a:lnSpc>
              <a:spcBef>
                <a:spcPts val="0"/>
              </a:spcBef>
              <a:spcAft>
                <a:spcPts val="0"/>
              </a:spcAft>
            </a:pPr>
            <a:r>
              <a:rPr lang="en-US" sz="2000" u="none" strike="noStrike" cap="none" spc="0">
                <a:solidFill>
                  <a:srgbClr val="021639">
                    <a:alpha val="100000"/>
                  </a:srgbClr>
                </a:solidFill>
                <a:latin typeface="Calibri"/>
              </a:rPr>
              <a:t>1. What is eCLIPS and how can it help you explore careers?</a:t>
            </a:r>
            <a:r>
              <a:rPr lang="en-US" sz="1000" u="none" strike="noStrike" cap="none" spc="0">
                <a:solidFill>
                  <a:srgbClr val="000000">
                    <a:alpha val="100000"/>
                  </a:srgbClr>
                </a:solidFill>
                <a:latin typeface="Calibri"/>
              </a:rPr>
              <a:t>
</a:t>
            </a:r>
            <a:r>
              <a:rPr lang="en-US" sz="2000" u="none" strike="noStrike" cap="none" spc="0">
                <a:solidFill>
                  <a:srgbClr val="021639">
                    <a:alpha val="100000"/>
                  </a:srgbClr>
                </a:solidFill>
                <a:latin typeface="Calibri"/>
              </a:rPr>
              <a:t>2. Why are videos on iCould useful for students?</a:t>
            </a:r>
            <a:r>
              <a:rPr lang="en-US" sz="1000" u="none" strike="noStrike" cap="none" spc="0">
                <a:solidFill>
                  <a:srgbClr val="000000">
                    <a:alpha val="100000"/>
                  </a:srgbClr>
                </a:solidFill>
                <a:latin typeface="Calibri"/>
              </a:rPr>
              <a:t>
</a:t>
            </a:r>
            <a:r>
              <a:rPr lang="en-US" sz="2000" u="none" strike="noStrike" cap="none" spc="0">
                <a:solidFill>
                  <a:srgbClr val="021639">
                    <a:alpha val="100000"/>
                  </a:srgbClr>
                </a:solidFill>
                <a:latin typeface="Calibri"/>
              </a:rPr>
              <a:t>3. What kind of advice can students find on the National Careers Service website?</a:t>
            </a:r>
            <a:r>
              <a:rPr lang="en-US" sz="1000" u="none" strike="noStrike" cap="none" spc="0">
                <a:solidFill>
                  <a:srgbClr val="000000">
                    <a:alpha val="100000"/>
                  </a:srgbClr>
                </a:solidFill>
                <a:latin typeface="Calibri"/>
              </a:rPr>
              <a:t>
</a:t>
            </a:r>
            <a:r>
              <a:rPr lang="en-US" sz="2000" u="none" strike="noStrike" cap="none" spc="0">
                <a:solidFill>
                  <a:srgbClr val="021639">
                    <a:alpha val="100000"/>
                  </a:srgbClr>
                </a:solidFill>
                <a:latin typeface="Calibri"/>
              </a:rPr>
              <a:t>4. How does Informed Choices help students?</a:t>
            </a:r>
            <a:r>
              <a:rPr lang="en-US" sz="1000" u="none" strike="noStrike" cap="none" spc="0">
                <a:solidFill>
                  <a:srgbClr val="000000">
                    <a:alpha val="100000"/>
                  </a:srgbClr>
                </a:solidFill>
                <a:latin typeface="Calibri"/>
              </a:rPr>
              <a:t>
</a:t>
            </a:r>
            <a:r>
              <a:rPr lang="en-US" sz="2000" u="none" strike="noStrike" cap="none" spc="0">
                <a:solidFill>
                  <a:srgbClr val="021639">
                    <a:alpha val="100000"/>
                  </a:srgbClr>
                </a:solidFill>
                <a:latin typeface="Calibri"/>
              </a:rPr>
              <a:t>5. What is the benefit of exploring apprenticeship options?</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4bef4019-d386-4158-90f7-223ea7a0c8a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60EE71C26E9DC4EAA36A431745DF03A" ma:contentTypeVersion="17" ma:contentTypeDescription="Create a new document." ma:contentTypeScope="" ma:versionID="aac3a7fc0721080710b1ea80b99ba95e">
  <xsd:schema xmlns:xsd="http://www.w3.org/2001/XMLSchema" xmlns:xs="http://www.w3.org/2001/XMLSchema" xmlns:p="http://schemas.microsoft.com/office/2006/metadata/properties" xmlns:ns3="ba7c23fa-4115-4122-a383-f2dd3692096e" xmlns:ns4="4bef4019-d386-4158-90f7-223ea7a0c8af" targetNamespace="http://schemas.microsoft.com/office/2006/metadata/properties" ma:root="true" ma:fieldsID="34e69320e7dde180def9b9cfadeb4e57" ns3:_="" ns4:_="">
    <xsd:import namespace="ba7c23fa-4115-4122-a383-f2dd3692096e"/>
    <xsd:import namespace="4bef4019-d386-4158-90f7-223ea7a0c8a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LengthInSeconds" minOccurs="0"/>
                <xsd:element ref="ns4:_activity" minOccurs="0"/>
                <xsd:element ref="ns4:MediaServiceObjectDetectorVersions" minOccurs="0"/>
                <xsd:element ref="ns4:MediaServiceDateTaken" minOccurs="0"/>
                <xsd:element ref="ns4:MediaServiceSystemTags" minOccurs="0"/>
                <xsd:element ref="ns4:MediaServiceLocation" minOccurs="0"/>
                <xsd:element ref="ns4:MediaServiceOCR" minOccurs="0"/>
                <xsd:element ref="ns4:MediaServiceGenerationTime" minOccurs="0"/>
                <xsd:element ref="ns4:MediaServiceEventHashCode"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7c23fa-4115-4122-a383-f2dd3692096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bef4019-d386-4158-90f7-223ea7a0c8a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LengthInSeconds" ma:index="15" nillable="true" ma:displayName="Length (seconds)" ma:internalName="MediaLengthInSeconds" ma:readOnly="true">
      <xsd:simpleType>
        <xsd:restriction base="dms:Unknown"/>
      </xsd:simpleType>
    </xsd:element>
    <xsd:element name="_activity" ma:index="16" nillable="true" ma:displayName="_activity" ma:hidden="true" ma:internalName="_activity">
      <xsd:simpleType>
        <xsd:restriction base="dms:Note"/>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SystemTags" ma:index="19" nillable="true" ma:displayName="MediaServiceSystemTags" ma:hidden="true" ma:internalName="MediaServiceSystemTags" ma:readOnly="true">
      <xsd:simpleType>
        <xsd:restriction base="dms:Note"/>
      </xsd:simpleType>
    </xsd:element>
    <xsd:element name="MediaServiceLocation" ma:index="20" nillable="true" ma:displayName="Location" ma:indexed="true" ma:internalName="MediaServiceLocatio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DA1608-1C8D-4E54-81A9-191CB39C73BC}">
  <ds:schemaRefs>
    <ds:schemaRef ds:uri="4bef4019-d386-4158-90f7-223ea7a0c8af"/>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schemas.microsoft.com/office/2006/documentManagement/types"/>
    <ds:schemaRef ds:uri="ba7c23fa-4115-4122-a383-f2dd3692096e"/>
    <ds:schemaRef ds:uri="http://www.w3.org/XML/1998/namespace"/>
    <ds:schemaRef ds:uri="http://purl.org/dc/terms/"/>
  </ds:schemaRefs>
</ds:datastoreItem>
</file>

<file path=customXml/itemProps2.xml><?xml version="1.0" encoding="utf-8"?>
<ds:datastoreItem xmlns:ds="http://schemas.openxmlformats.org/officeDocument/2006/customXml" ds:itemID="{0536F6F1-A228-45C0-B64D-C39E5895DF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7c23fa-4115-4122-a383-f2dd3692096e"/>
    <ds:schemaRef ds:uri="4bef4019-d386-4158-90f7-223ea7a0c8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99BEB65-53CC-494E-8C6C-077AC60CDC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691</Words>
  <Application>Microsoft Office PowerPoint</Application>
  <PresentationFormat>On-screen Show (16:9)</PresentationFormat>
  <Paragraphs>41</Paragraphs>
  <Slides>11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Calibri</vt:lpstr>
      <vt:lpstr>Theme46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Untitled Presentation</dc:title>
  <dc:subject/>
  <dc:creator>Unknown Creator</dc:creator>
  <cp:keywords/>
  <dc:description/>
  <cp:lastModifiedBy>Sally Spreckley</cp:lastModifiedBy>
  <cp:revision>3</cp:revision>
  <dcterms:created xsi:type="dcterms:W3CDTF">2025-03-10T15:03:26Z</dcterms:created>
  <dcterms:modified xsi:type="dcterms:W3CDTF">2025-03-12T13:01:26Z</dcterms:modified>
  <cp:category/>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0x010100260EE71C26E9DC4EAA36A431745DF03A</vt:lpwstr>
  </property>
</Properties>
</file>