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4" r:id="rId9"/>
    <p:sldId id="278" r:id="rId10"/>
    <p:sldId id="265" r:id="rId11"/>
    <p:sldId id="267" r:id="rId12"/>
    <p:sldId id="279" r:id="rId13"/>
    <p:sldId id="268" r:id="rId14"/>
    <p:sldId id="269" r:id="rId15"/>
    <p:sldId id="280" r:id="rId16"/>
    <p:sldId id="281" r:id="rId17"/>
    <p:sldId id="270" r:id="rId18"/>
    <p:sldId id="283" r:id="rId19"/>
    <p:sldId id="284" r:id="rId20"/>
    <p:sldId id="285" r:id="rId21"/>
    <p:sldId id="282" r:id="rId22"/>
    <p:sldId id="271" r:id="rId23"/>
    <p:sldId id="272" r:id="rId24"/>
    <p:sldId id="275" r:id="rId25"/>
    <p:sldId id="277" r:id="rId26"/>
    <p:sldId id="274" r:id="rId27"/>
    <p:sldId id="276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631BE0-7733-4CB0-9999-53D06C1F7D9C}" v="192" dt="2022-04-25T20:13:03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4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1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6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68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5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9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80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8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99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A32A5-A41B-4F46-A3F9-C039E7C04D26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FB8E-4BB9-4E87-A355-084893CA4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622" y="1273372"/>
            <a:ext cx="6814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The Duke of Edinburgh Award Launch Evening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36" t="29531" r="56641" b="30110"/>
          <a:stretch/>
        </p:blipFill>
        <p:spPr>
          <a:xfrm>
            <a:off x="152941" y="4412693"/>
            <a:ext cx="1944216" cy="2214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509" t="38894" r="55602" b="14627"/>
          <a:stretch/>
        </p:blipFill>
        <p:spPr>
          <a:xfrm>
            <a:off x="6930049" y="4736375"/>
            <a:ext cx="1945377" cy="1890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4660" y="5857498"/>
            <a:ext cx="6814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26</a:t>
            </a:r>
            <a:r>
              <a:rPr lang="en-GB" sz="4400" b="1" baseline="30000" dirty="0"/>
              <a:t>th</a:t>
            </a:r>
            <a:r>
              <a:rPr lang="en-GB" sz="4400" b="1" dirty="0"/>
              <a:t> April 2022</a:t>
            </a:r>
          </a:p>
        </p:txBody>
      </p:sp>
    </p:spTree>
    <p:extLst>
      <p:ext uri="{BB962C8B-B14F-4D97-AF65-F5344CB8AC3E}">
        <p14:creationId xmlns:p14="http://schemas.microsoft.com/office/powerpoint/2010/main" val="849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49" r="13332" b="3125"/>
          <a:stretch/>
        </p:blipFill>
        <p:spPr>
          <a:xfrm>
            <a:off x="798982" y="1111531"/>
            <a:ext cx="7542713" cy="5664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813" y="4755712"/>
            <a:ext cx="4612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Anything that requires a sustained level of physical energy  and involves doing an activity, individually or an a team – Something that makes you sweat! </a:t>
            </a:r>
          </a:p>
        </p:txBody>
      </p:sp>
    </p:spTree>
    <p:extLst>
      <p:ext uri="{BB962C8B-B14F-4D97-AF65-F5344CB8AC3E}">
        <p14:creationId xmlns:p14="http://schemas.microsoft.com/office/powerpoint/2010/main" val="2591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38" t="3594" r="13944" b="3125"/>
          <a:stretch/>
        </p:blipFill>
        <p:spPr>
          <a:xfrm>
            <a:off x="715618" y="1111531"/>
            <a:ext cx="7606748" cy="550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49" r="13332" b="3125"/>
          <a:stretch/>
        </p:blipFill>
        <p:spPr>
          <a:xfrm>
            <a:off x="798982" y="1111531"/>
            <a:ext cx="7542713" cy="56649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247" y="2081048"/>
            <a:ext cx="4541295" cy="468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27363" y="2188781"/>
            <a:ext cx="43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KHS students have done in the past…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78" y="3112095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Trained &amp; played in a sports team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77" y="3698280"/>
            <a:ext cx="47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Attended after school sports practise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77" y="4604807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Went on regular cycle rides / runs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927" y="5155907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Weekly swimming lessons</a:t>
            </a:r>
          </a:p>
        </p:txBody>
      </p:sp>
    </p:spTree>
    <p:extLst>
      <p:ext uri="{BB962C8B-B14F-4D97-AF65-F5344CB8AC3E}">
        <p14:creationId xmlns:p14="http://schemas.microsoft.com/office/powerpoint/2010/main" val="8778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537" t="5118" r="12620" b="3125"/>
          <a:stretch/>
        </p:blipFill>
        <p:spPr>
          <a:xfrm>
            <a:off x="715618" y="1242772"/>
            <a:ext cx="7828932" cy="546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28" t="1495" r="13435" b="7201"/>
          <a:stretch/>
        </p:blipFill>
        <p:spPr>
          <a:xfrm>
            <a:off x="482586" y="1111531"/>
            <a:ext cx="7858539" cy="54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537" t="5118" r="12620" b="3125"/>
          <a:stretch/>
        </p:blipFill>
        <p:spPr>
          <a:xfrm>
            <a:off x="715618" y="1242772"/>
            <a:ext cx="7828932" cy="5469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0247" y="2081048"/>
            <a:ext cx="4541295" cy="468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363" y="2188781"/>
            <a:ext cx="43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KHS students have done in the past…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78" y="3112095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Yr</a:t>
            </a:r>
            <a:r>
              <a:rPr lang="en-GB" sz="2400" b="1" dirty="0">
                <a:solidFill>
                  <a:srgbClr val="FF0000"/>
                </a:solidFill>
              </a:rPr>
              <a:t> 10 Arts Award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0810" y="3627221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Yr</a:t>
            </a:r>
            <a:r>
              <a:rPr lang="en-GB" sz="2400" b="1" dirty="0">
                <a:solidFill>
                  <a:srgbClr val="FF0000"/>
                </a:solidFill>
              </a:rPr>
              <a:t> 11 Additional Maths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77" y="4181203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Music /Singing lessons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77" y="4677922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Weekly cake baking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6185" y="5139587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Played snooker on a weekly basis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6184" y="5601252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Learning Coding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1482" y="29593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Assessing the 3 sections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247" y="2081048"/>
            <a:ext cx="4541295" cy="468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56220" y="1258438"/>
            <a:ext cx="743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Any named adult can assess a student -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8885" y="1258438"/>
            <a:ext cx="334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providing they are not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20" y="1620046"/>
            <a:ext cx="334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related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39" y="2253470"/>
            <a:ext cx="3017300" cy="40210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01642" y="2253470"/>
            <a:ext cx="508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Or it can be done on line…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57" y="2095814"/>
            <a:ext cx="3354063" cy="45101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8597" y="2937767"/>
            <a:ext cx="508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www.DofE.org/assessor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75681" y="3760377"/>
            <a:ext cx="4695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 reports come through to me and I will check them and hopefully sign them off on the </a:t>
            </a:r>
            <a:r>
              <a:rPr lang="en-GB" sz="2400" b="1" dirty="0" err="1"/>
              <a:t>DofE</a:t>
            </a:r>
            <a:r>
              <a:rPr lang="en-GB" sz="2400" b="1" dirty="0"/>
              <a:t> website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9601" y="5102544"/>
            <a:ext cx="469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Including evidence </a:t>
            </a:r>
            <a:r>
              <a:rPr lang="en-GB" sz="2400" b="1" dirty="0" err="1"/>
              <a:t>eg</a:t>
            </a:r>
            <a:r>
              <a:rPr lang="en-GB" sz="2400" b="1" dirty="0"/>
              <a:t> photos will also help! </a:t>
            </a:r>
          </a:p>
        </p:txBody>
      </p:sp>
    </p:spTree>
    <p:extLst>
      <p:ext uri="{BB962C8B-B14F-4D97-AF65-F5344CB8AC3E}">
        <p14:creationId xmlns:p14="http://schemas.microsoft.com/office/powerpoint/2010/main" val="24658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3" t="3125" r="13130" b="6295"/>
          <a:stretch/>
        </p:blipFill>
        <p:spPr>
          <a:xfrm>
            <a:off x="509090" y="1111531"/>
            <a:ext cx="8020426" cy="55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3" t="3125" r="13130" b="84651"/>
          <a:stretch/>
        </p:blipFill>
        <p:spPr>
          <a:xfrm>
            <a:off x="509090" y="1111531"/>
            <a:ext cx="8020426" cy="749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1ACF54-2DFD-4CFE-80B7-73A066A19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325" y="2188781"/>
            <a:ext cx="5811061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3" t="3125" r="13130" b="84651"/>
          <a:stretch/>
        </p:blipFill>
        <p:spPr>
          <a:xfrm>
            <a:off x="509090" y="1111531"/>
            <a:ext cx="8020426" cy="749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8D954-D1F3-4DCC-BCBE-9ED332FFF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63" y="2938323"/>
            <a:ext cx="2572109" cy="3705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7B391-6ECB-4CAC-9B92-E710C4C2B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183" y="1911766"/>
            <a:ext cx="3411398" cy="2508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DE4F2-0122-4F95-88B0-A32EC950C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065" y="3967732"/>
            <a:ext cx="3215236" cy="2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649" y="1485406"/>
            <a:ext cx="6814395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/>
              <a:t>What is the </a:t>
            </a:r>
            <a:r>
              <a:rPr lang="en-GB" sz="3600" b="1" dirty="0" err="1"/>
              <a:t>DofE</a:t>
            </a:r>
            <a:r>
              <a:rPr lang="en-GB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GB" sz="3600" b="1" dirty="0"/>
              <a:t>The Sections</a:t>
            </a:r>
          </a:p>
          <a:p>
            <a:pPr algn="ctr">
              <a:lnSpc>
                <a:spcPct val="150000"/>
              </a:lnSpc>
            </a:pPr>
            <a:r>
              <a:rPr lang="en-GB" sz="3600" b="1" dirty="0"/>
              <a:t>How it will operate at KHS?</a:t>
            </a:r>
          </a:p>
          <a:p>
            <a:pPr algn="ctr">
              <a:lnSpc>
                <a:spcPct val="150000"/>
              </a:lnSpc>
            </a:pPr>
            <a:r>
              <a:rPr lang="en-GB" sz="3600" b="1" dirty="0"/>
              <a:t>Interested – What next?</a:t>
            </a:r>
          </a:p>
          <a:p>
            <a:pPr algn="ctr">
              <a:lnSpc>
                <a:spcPct val="150000"/>
              </a:lnSpc>
            </a:pPr>
            <a:r>
              <a:rPr lang="en-GB" sz="3600" b="1" dirty="0"/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7968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3" t="3125" r="13130" b="84651"/>
          <a:stretch/>
        </p:blipFill>
        <p:spPr>
          <a:xfrm>
            <a:off x="509090" y="1111531"/>
            <a:ext cx="8020426" cy="7495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E211D7-6AE7-42E3-AE95-80D84462C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4853" y="1861073"/>
            <a:ext cx="4342057" cy="2614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8D0E3-5353-4E4A-A1A1-68D49E050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378" y="3826491"/>
            <a:ext cx="4172532" cy="281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06E410-F302-4FBE-8BF1-2EC92207F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90" y="4107970"/>
            <a:ext cx="2997196" cy="22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333" t="3125" r="13130" b="84651"/>
          <a:stretch/>
        </p:blipFill>
        <p:spPr>
          <a:xfrm>
            <a:off x="509090" y="1111531"/>
            <a:ext cx="8020426" cy="749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05" y="2138088"/>
            <a:ext cx="8726396" cy="40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265" y="311296"/>
            <a:ext cx="681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it will operate at KHS?</a:t>
            </a:r>
          </a:p>
          <a:p>
            <a:pPr algn="ctr"/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62608" y="1388546"/>
            <a:ext cx="7888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Students will be expected to arrange and undertake the Volunteering, Physical and Skills sections in their own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62608" y="2834949"/>
            <a:ext cx="7888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school will provide the training and organise the assessed expedition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608" y="4016178"/>
            <a:ext cx="7888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training will take place on a Wednesday after school between 3.20 and 4.20pm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608" y="5197407"/>
            <a:ext cx="7888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Students will be expected to have completed at least 2 of the 3 sections before the assessed expedition</a:t>
            </a:r>
          </a:p>
        </p:txBody>
      </p:sp>
    </p:spTree>
    <p:extLst>
      <p:ext uri="{BB962C8B-B14F-4D97-AF65-F5344CB8AC3E}">
        <p14:creationId xmlns:p14="http://schemas.microsoft.com/office/powerpoint/2010/main" val="111768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0265" y="311296"/>
            <a:ext cx="681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it will operate at KHS?</a:t>
            </a:r>
          </a:p>
          <a:p>
            <a:pPr algn="ctr"/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5889" y="4132076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Expedition Equipment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677" y="1184238"/>
            <a:ext cx="788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Wednesday After School Sessions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088" y="2024065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Tent Pitching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892" y="2670628"/>
            <a:ext cx="395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Map Reading Skills &amp; Route Cards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" y="3608738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First Aid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784" y="3655023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Use of Stoves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08407"/>
            <a:ext cx="395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Team Building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5" y="4761705"/>
            <a:ext cx="39519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Food &amp; Expedition Cooking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864" y="5846620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Using </a:t>
            </a:r>
            <a:r>
              <a:rPr lang="en-GB" sz="2800" b="1" dirty="0" err="1">
                <a:solidFill>
                  <a:srgbClr val="002060"/>
                </a:solidFill>
              </a:rPr>
              <a:t>eDofE</a:t>
            </a:r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4087" y="4892513"/>
            <a:ext cx="395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Emergency Situations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5786" y="5846619"/>
            <a:ext cx="395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Countryside Code</a:t>
            </a:r>
          </a:p>
        </p:txBody>
      </p:sp>
    </p:spTree>
    <p:extLst>
      <p:ext uri="{BB962C8B-B14F-4D97-AF65-F5344CB8AC3E}">
        <p14:creationId xmlns:p14="http://schemas.microsoft.com/office/powerpoint/2010/main" val="11986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0265" y="311296"/>
            <a:ext cx="681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it will operate at KHS?</a:t>
            </a:r>
          </a:p>
          <a:p>
            <a:pPr algn="ctr"/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3778" y="1123132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Expedition Equipment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939" y="1849930"/>
            <a:ext cx="395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Provided by the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1498" y="1849930"/>
            <a:ext cx="395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Provided by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939" y="2384751"/>
            <a:ext cx="3951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Tents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Stoves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Fuel &amp; Fuel Bottles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Maps / Route Cards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First Aid Kits</a:t>
            </a:r>
          </a:p>
          <a:p>
            <a:pPr algn="ctr"/>
            <a:r>
              <a:rPr lang="en-GB" sz="2800" b="1" dirty="0">
                <a:solidFill>
                  <a:srgbClr val="002060"/>
                </a:solidFill>
              </a:rPr>
              <a:t>Matches</a:t>
            </a: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  <a:p>
            <a:pPr algn="ctr"/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498" y="2373150"/>
            <a:ext cx="3951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Walking Boots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Rucksack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Sleeping Bag/Roll Mat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Waterproofs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Personal Clothes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Torches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Eating Equipment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</a:rPr>
              <a:t>Food</a:t>
            </a: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0265" y="311296"/>
            <a:ext cx="681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it will operate at KHS?</a:t>
            </a:r>
          </a:p>
          <a:p>
            <a:pPr algn="ctr"/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3778" y="1123132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Costs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608" y="1777265"/>
            <a:ext cx="788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The cost to students is £90.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6527" y="2581242"/>
            <a:ext cx="7888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This covers:</a:t>
            </a:r>
          </a:p>
          <a:p>
            <a:pPr algn="ctr"/>
            <a:r>
              <a:rPr lang="en-GB" sz="2800" b="1" dirty="0"/>
              <a:t> The registration fee with the </a:t>
            </a:r>
            <a:r>
              <a:rPr lang="en-GB" sz="2800" b="1" dirty="0" err="1"/>
              <a:t>DofE</a:t>
            </a:r>
            <a:endParaRPr lang="en-GB" sz="2800" b="1" dirty="0"/>
          </a:p>
          <a:p>
            <a:pPr algn="ctr"/>
            <a:r>
              <a:rPr lang="en-GB" sz="2800" b="1" dirty="0"/>
              <a:t>A KHS </a:t>
            </a:r>
            <a:r>
              <a:rPr lang="en-GB" sz="2800" b="1" dirty="0" err="1"/>
              <a:t>DofE</a:t>
            </a:r>
            <a:r>
              <a:rPr lang="en-GB" sz="2800" b="1" dirty="0"/>
              <a:t> Hoodie</a:t>
            </a:r>
          </a:p>
          <a:p>
            <a:pPr algn="ctr"/>
            <a:r>
              <a:rPr lang="en-GB" sz="2800" b="1" dirty="0"/>
              <a:t>Other expenses such as camp site fees, minibus </a:t>
            </a:r>
            <a:r>
              <a:rPr lang="en-GB" sz="2800" b="1" dirty="0" smtClean="0"/>
              <a:t>charges and fuel </a:t>
            </a:r>
            <a:r>
              <a:rPr lang="en-GB" sz="2800" b="1" dirty="0"/>
              <a:t>for the expedition.</a:t>
            </a:r>
          </a:p>
        </p:txBody>
      </p:sp>
    </p:spTree>
    <p:extLst>
      <p:ext uri="{BB962C8B-B14F-4D97-AF65-F5344CB8AC3E}">
        <p14:creationId xmlns:p14="http://schemas.microsoft.com/office/powerpoint/2010/main" val="26531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9777" y="314359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Interested – What next?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242" y="3283934"/>
            <a:ext cx="7888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Think about what you would like to do for the 3 sections – Volunteering, Physical &amp; Skills 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552" y="1391609"/>
            <a:ext cx="788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Make a payment of at least £25 on Parent Pay.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27552" y="4466118"/>
            <a:ext cx="788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We will start meeting on Wednesday 11</a:t>
            </a:r>
            <a:r>
              <a:rPr lang="en-GB" sz="2800" b="1" baseline="30000" dirty="0"/>
              <a:t>th</a:t>
            </a:r>
            <a:r>
              <a:rPr lang="en-GB" sz="2800" b="1" dirty="0"/>
              <a:t> May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D0FCC-7636-4EA2-A946-3A8739CEEBB4}"/>
              </a:ext>
            </a:extLst>
          </p:cNvPr>
          <p:cNvSpPr/>
          <p:nvPr/>
        </p:nvSpPr>
        <p:spPr>
          <a:xfrm>
            <a:off x="772472" y="2142906"/>
            <a:ext cx="7332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Complete the forms in the pack and return to Mr Booy.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0B0CBF-1CA4-49EA-A5DD-CE6B5D16AE21}"/>
              </a:ext>
            </a:extLst>
          </p:cNvPr>
          <p:cNvSpPr/>
          <p:nvPr/>
        </p:nvSpPr>
        <p:spPr>
          <a:xfrm>
            <a:off x="627552" y="5217415"/>
            <a:ext cx="788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Expeditions in October ½ term</a:t>
            </a:r>
          </a:p>
        </p:txBody>
      </p:sp>
    </p:spTree>
    <p:extLst>
      <p:ext uri="{BB962C8B-B14F-4D97-AF65-F5344CB8AC3E}">
        <p14:creationId xmlns:p14="http://schemas.microsoft.com/office/powerpoint/2010/main" val="21662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2" y="1486084"/>
            <a:ext cx="7729215" cy="45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5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778" y="2461601"/>
            <a:ext cx="6814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98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1878" y="1585725"/>
            <a:ext cx="7888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A </a:t>
            </a:r>
            <a:r>
              <a:rPr lang="en-GB" sz="2800" b="1" dirty="0" err="1"/>
              <a:t>DofE</a:t>
            </a:r>
            <a:r>
              <a:rPr lang="en-GB" sz="2800" b="1" dirty="0"/>
              <a:t> programme is a real adventure. It doesn’t matter who you are or where you’re from. You just need to be aged between 14 and 24.</a:t>
            </a:r>
          </a:p>
          <a:p>
            <a:endParaRPr lang="en-GB" sz="2800" b="1" dirty="0"/>
          </a:p>
          <a:p>
            <a:r>
              <a:rPr lang="en-GB" sz="2800" b="1" dirty="0"/>
              <a:t>You can do programmes at three levels: </a:t>
            </a:r>
          </a:p>
          <a:p>
            <a:r>
              <a:rPr lang="en-GB" sz="2800" b="1" dirty="0"/>
              <a:t>•Bronze (aged 14+, start in Year 9/10) </a:t>
            </a:r>
          </a:p>
          <a:p>
            <a:r>
              <a:rPr lang="en-GB" sz="2800" b="1" dirty="0"/>
              <a:t>•Silver (aged 15+) </a:t>
            </a:r>
          </a:p>
          <a:p>
            <a:r>
              <a:rPr lang="en-GB" sz="2800" b="1" dirty="0"/>
              <a:t>•Gold (aged 16+)</a:t>
            </a:r>
          </a:p>
          <a:p>
            <a:endParaRPr lang="en-GB" sz="2800" b="1" dirty="0"/>
          </a:p>
          <a:p>
            <a:r>
              <a:rPr lang="en-GB" sz="2800" b="1" dirty="0"/>
              <a:t>…which lead to a Duke of Edinburgh's Award.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What is the </a:t>
            </a:r>
            <a:r>
              <a:rPr lang="en-GB" sz="2800" b="1" dirty="0" err="1"/>
              <a:t>DofE</a:t>
            </a:r>
            <a:r>
              <a:rPr lang="en-GB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8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36" t="29531" r="56641" b="30110"/>
          <a:stretch/>
        </p:blipFill>
        <p:spPr>
          <a:xfrm>
            <a:off x="3599892" y="2467150"/>
            <a:ext cx="1944216" cy="22142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84724" y="1226038"/>
            <a:ext cx="2430270" cy="1620180"/>
            <a:chOff x="188965" y="262016"/>
            <a:chExt cx="3240360" cy="2160240"/>
          </a:xfrm>
        </p:grpSpPr>
        <p:sp>
          <p:nvSpPr>
            <p:cNvPr id="5" name="Rectangular Callout 4"/>
            <p:cNvSpPr/>
            <p:nvPr/>
          </p:nvSpPr>
          <p:spPr>
            <a:xfrm flipH="1">
              <a:off x="188965" y="262016"/>
              <a:ext cx="3240360" cy="2160240"/>
            </a:xfrm>
            <a:prstGeom prst="wedgeRectCallout">
              <a:avLst>
                <a:gd name="adj1" fmla="val -60516"/>
                <a:gd name="adj2" fmla="val 36706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3716" y="620688"/>
              <a:ext cx="2557025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700" b="1" dirty="0"/>
                <a:t>Expedition</a:t>
              </a:r>
            </a:p>
            <a:p>
              <a:pPr algn="ctr"/>
              <a:r>
                <a:rPr lang="en-GB" sz="2700" b="1" dirty="0" err="1"/>
                <a:t>inc.</a:t>
              </a:r>
              <a:r>
                <a:rPr lang="en-GB" sz="2700" b="1" dirty="0"/>
                <a:t> Training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82090" y="1225012"/>
            <a:ext cx="2430270" cy="1620180"/>
            <a:chOff x="5652120" y="260648"/>
            <a:chExt cx="3240360" cy="2160240"/>
          </a:xfrm>
        </p:grpSpPr>
        <p:sp>
          <p:nvSpPr>
            <p:cNvPr id="3" name="Rectangular Callout 2"/>
            <p:cNvSpPr/>
            <p:nvPr/>
          </p:nvSpPr>
          <p:spPr>
            <a:xfrm>
              <a:off x="5652120" y="260648"/>
              <a:ext cx="3240360" cy="2160240"/>
            </a:xfrm>
            <a:prstGeom prst="wedgeRectCallout">
              <a:avLst>
                <a:gd name="adj1" fmla="val -60516"/>
                <a:gd name="adj2" fmla="val 36706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22663" y="620687"/>
              <a:ext cx="27156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700" b="1" dirty="0"/>
                <a:t>Volunteering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77634" y="4303354"/>
            <a:ext cx="2430270" cy="1620180"/>
            <a:chOff x="179512" y="4365104"/>
            <a:chExt cx="3240360" cy="2160240"/>
          </a:xfrm>
        </p:grpSpPr>
        <p:sp>
          <p:nvSpPr>
            <p:cNvPr id="6" name="Rectangular Callout 5"/>
            <p:cNvSpPr/>
            <p:nvPr/>
          </p:nvSpPr>
          <p:spPr>
            <a:xfrm flipH="1" flipV="1">
              <a:off x="179512" y="4365104"/>
              <a:ext cx="3240360" cy="2160240"/>
            </a:xfrm>
            <a:prstGeom prst="wedgeRectCallout">
              <a:avLst>
                <a:gd name="adj1" fmla="val -60516"/>
                <a:gd name="adj2" fmla="val 3670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24855" y="4725144"/>
              <a:ext cx="121016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700" b="1" dirty="0"/>
                <a:t>Skills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5000" y="4302328"/>
            <a:ext cx="2430270" cy="1620180"/>
            <a:chOff x="5642667" y="4363736"/>
            <a:chExt cx="3240360" cy="2160240"/>
          </a:xfrm>
        </p:grpSpPr>
        <p:sp>
          <p:nvSpPr>
            <p:cNvPr id="4" name="Rectangular Callout 3"/>
            <p:cNvSpPr/>
            <p:nvPr/>
          </p:nvSpPr>
          <p:spPr>
            <a:xfrm flipV="1">
              <a:off x="5642667" y="4363736"/>
              <a:ext cx="3240360" cy="2160240"/>
            </a:xfrm>
            <a:prstGeom prst="wedgeRectCallout">
              <a:avLst>
                <a:gd name="adj1" fmla="val -60516"/>
                <a:gd name="adj2" fmla="val 36706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92470" y="4720417"/>
              <a:ext cx="17753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700" b="1" dirty="0"/>
                <a:t>Physical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174" y="5903893"/>
            <a:ext cx="8339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You achieve an Award by completing a personal programme of activities in four sections</a:t>
            </a:r>
          </a:p>
        </p:txBody>
      </p:sp>
    </p:spTree>
    <p:extLst>
      <p:ext uri="{BB962C8B-B14F-4D97-AF65-F5344CB8AC3E}">
        <p14:creationId xmlns:p14="http://schemas.microsoft.com/office/powerpoint/2010/main" val="15384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20" t="18320" r="12519" b="8651"/>
          <a:stretch/>
        </p:blipFill>
        <p:spPr>
          <a:xfrm>
            <a:off x="258956" y="1823968"/>
            <a:ext cx="8517835" cy="4073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4658" y="1049013"/>
            <a:ext cx="6814395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/>
              <a:t>The Bronze Award</a:t>
            </a:r>
          </a:p>
        </p:txBody>
      </p:sp>
    </p:spTree>
    <p:extLst>
      <p:ext uri="{BB962C8B-B14F-4D97-AF65-F5344CB8AC3E}">
        <p14:creationId xmlns:p14="http://schemas.microsoft.com/office/powerpoint/2010/main" val="6915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469" y="951224"/>
            <a:ext cx="8309113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/>
              <a:t>There is a massive choice of activities that count towards </a:t>
            </a:r>
            <a:r>
              <a:rPr lang="en-GB" sz="2800" b="1" dirty="0" err="1"/>
              <a:t>DofE</a:t>
            </a:r>
            <a:r>
              <a:rPr lang="en-GB" sz="2800" b="1" dirty="0"/>
              <a:t> programmes.  You can select practically any activity you want –as long as it’s legal and morally acceptable.</a:t>
            </a:r>
          </a:p>
          <a:p>
            <a:pPr>
              <a:lnSpc>
                <a:spcPct val="150000"/>
              </a:lnSpc>
            </a:pPr>
            <a:r>
              <a:rPr lang="en-GB" sz="2800" b="1" dirty="0"/>
              <a:t>•Activities are placed in specific sections for a reason. •You need to choose activities you are going to enjoy. •Activities could be something that you are already doing or perhaps one you’ve always wanted to 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939" y="6264098"/>
            <a:ext cx="876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Use the helpful lists and category finder on www.DofE.org/sections</a:t>
            </a:r>
          </a:p>
        </p:txBody>
      </p:sp>
    </p:spTree>
    <p:extLst>
      <p:ext uri="{BB962C8B-B14F-4D97-AF65-F5344CB8AC3E}">
        <p14:creationId xmlns:p14="http://schemas.microsoft.com/office/powerpoint/2010/main" val="38681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42" r="13537" b="6248"/>
          <a:stretch/>
        </p:blipFill>
        <p:spPr>
          <a:xfrm>
            <a:off x="650815" y="1111531"/>
            <a:ext cx="7787124" cy="5652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731" y="4910177"/>
            <a:ext cx="3907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Volunteering is simple. It’s about choosing to give time to something useful, without getting paid!</a:t>
            </a:r>
          </a:p>
        </p:txBody>
      </p:sp>
    </p:spTree>
    <p:extLst>
      <p:ext uri="{BB962C8B-B14F-4D97-AF65-F5344CB8AC3E}">
        <p14:creationId xmlns:p14="http://schemas.microsoft.com/office/powerpoint/2010/main" val="7019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42" r="13435" b="6657"/>
          <a:stretch/>
        </p:blipFill>
        <p:spPr>
          <a:xfrm>
            <a:off x="634986" y="1111531"/>
            <a:ext cx="7553739" cy="5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96" t="5047" r="6917" b="75318"/>
          <a:stretch/>
        </p:blipFill>
        <p:spPr>
          <a:xfrm>
            <a:off x="152939" y="34281"/>
            <a:ext cx="8517835" cy="1077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5882" y="311296"/>
            <a:ext cx="681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The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42" r="13537" b="6248"/>
          <a:stretch/>
        </p:blipFill>
        <p:spPr>
          <a:xfrm>
            <a:off x="650815" y="1111531"/>
            <a:ext cx="7787124" cy="56520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815" y="2081048"/>
            <a:ext cx="4541295" cy="468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7931" y="2188781"/>
            <a:ext cx="438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KHS students have done in the past…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945" y="3019778"/>
            <a:ext cx="47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Helped out at Rainbows/Brownies/Beavers/Cubs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78" y="3850775"/>
            <a:ext cx="47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Helped coach a younger sports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78" y="4617485"/>
            <a:ext cx="474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Helped an elderly neighbour with gardening / dog walking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377" y="5539138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Weekly litter pick around village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377" y="6064067"/>
            <a:ext cx="474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Help serve within a Church </a:t>
            </a:r>
          </a:p>
        </p:txBody>
      </p:sp>
    </p:spTree>
    <p:extLst>
      <p:ext uri="{BB962C8B-B14F-4D97-AF65-F5344CB8AC3E}">
        <p14:creationId xmlns:p14="http://schemas.microsoft.com/office/powerpoint/2010/main" val="14756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708</Words>
  <Application>Microsoft Office PowerPoint</Application>
  <PresentationFormat>On-screen Show (4:3)</PresentationFormat>
  <Paragraphs>121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Hereford Geographer</dc:creator>
  <cp:lastModifiedBy>Martin Booy</cp:lastModifiedBy>
  <cp:revision>23</cp:revision>
  <dcterms:created xsi:type="dcterms:W3CDTF">2016-03-02T22:55:04Z</dcterms:created>
  <dcterms:modified xsi:type="dcterms:W3CDTF">2022-04-26T12:37:55Z</dcterms:modified>
</cp:coreProperties>
</file>