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97" r:id="rId3"/>
    <p:sldId id="259" r:id="rId4"/>
    <p:sldId id="294" r:id="rId5"/>
    <p:sldId id="299" r:id="rId6"/>
    <p:sldId id="289" r:id="rId7"/>
    <p:sldId id="285" r:id="rId8"/>
    <p:sldId id="293" r:id="rId9"/>
    <p:sldId id="295" r:id="rId10"/>
    <p:sldId id="296" r:id="rId11"/>
    <p:sldId id="300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5F0A6-E82D-7578-ED9F-B8EE03633C09}" v="1177" dt="2024-07-04T14:35:54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006" autoAdjust="0"/>
    <p:restoredTop sz="77059" autoAdjust="0"/>
  </p:normalViewPr>
  <p:slideViewPr>
    <p:cSldViewPr snapToGrid="0">
      <p:cViewPr varScale="1">
        <p:scale>
          <a:sx n="47" d="100"/>
          <a:sy n="47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CD8CF-3F57-49C3-B2ED-B38E6539C80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CFBFF-9F9D-4E49-963A-3A9A5D4E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5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8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4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8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– how do we see assessment and</a:t>
            </a:r>
            <a:r>
              <a:rPr lang="en-GB" baseline="0" dirty="0"/>
              <a:t> what role does it play within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4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1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– how do we see assessment and</a:t>
            </a:r>
            <a:r>
              <a:rPr lang="en-GB" baseline="0" dirty="0"/>
              <a:t> what role does it play within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2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– how do we see assessment and</a:t>
            </a:r>
            <a:r>
              <a:rPr lang="en-GB" baseline="0" dirty="0"/>
              <a:t> what role does it play within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8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3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9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6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4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8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7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9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3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2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9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11" Type="http://schemas.openxmlformats.org/officeDocument/2006/relationships/image" Target="../media/image22.png"/><Relationship Id="rId5" Type="http://schemas.openxmlformats.org/officeDocument/2006/relationships/image" Target="../media/image3.tmp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5309129"/>
            <a:ext cx="12192000" cy="1536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153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5414305"/>
            <a:ext cx="5758483" cy="12475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71" y="5452103"/>
            <a:ext cx="4714410" cy="1235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168809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Achieving Success Together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9578" y="1469838"/>
            <a:ext cx="889867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i="1" dirty="0"/>
              <a:t>Transition Evening – 4 </a:t>
            </a:r>
            <a:r>
              <a:rPr lang="en-GB" sz="3600" b="1" i="1" baseline="30000" dirty="0" err="1"/>
              <a:t>th</a:t>
            </a:r>
            <a:r>
              <a:rPr lang="en-GB" sz="3600" b="1" i="1" dirty="0"/>
              <a:t>  July</a:t>
            </a:r>
            <a:endParaRPr lang="en-US" dirty="0"/>
          </a:p>
          <a:p>
            <a:pPr algn="ctr"/>
            <a:r>
              <a:rPr lang="en-GB" sz="6600" b="1" i="1" dirty="0"/>
              <a:t>Behaviour and Culture at KHS</a:t>
            </a:r>
          </a:p>
          <a:p>
            <a:pPr algn="ctr"/>
            <a:r>
              <a:rPr lang="en-GB" sz="3600" b="1" i="1" dirty="0"/>
              <a:t>Mr Dave Cook</a:t>
            </a:r>
            <a:endParaRPr lang="en-GB" dirty="0"/>
          </a:p>
          <a:p>
            <a:pPr algn="ctr"/>
            <a:r>
              <a:rPr lang="en-GB" sz="3600" b="1" i="1" dirty="0"/>
              <a:t>Assistant Headteacher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11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077225"/>
            <a:ext cx="12192000" cy="76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76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125353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113321"/>
            <a:ext cx="2419286" cy="634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15" y="-67766"/>
            <a:ext cx="1205682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rgbClr val="FFFF00"/>
                </a:solidFill>
              </a:rPr>
              <a:t>Uniform - worn with respect and pride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98" y="420374"/>
            <a:ext cx="2666667" cy="4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">
            <a:off x="1793836" y="848766"/>
            <a:ext cx="2666667" cy="40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13" y="3784301"/>
            <a:ext cx="1911853" cy="1911853"/>
          </a:xfrm>
          <a:prstGeom prst="rect">
            <a:avLst/>
          </a:prstGeom>
        </p:spPr>
      </p:pic>
      <p:pic>
        <p:nvPicPr>
          <p:cNvPr id="15" name="Picture 14" descr="A pair of pants with a white background&#10;&#10;Description automatically generated">
            <a:extLst>
              <a:ext uri="{FF2B5EF4-FFF2-40B4-BE49-F238E27FC236}">
                <a16:creationId xmlns:a16="http://schemas.microsoft.com/office/drawing/2014/main" id="{B47BCD23-6464-890A-64A5-7DEFE65157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4511" t="5431" r="-752" b="40595"/>
          <a:stretch/>
        </p:blipFill>
        <p:spPr>
          <a:xfrm>
            <a:off x="3906013" y="3636095"/>
            <a:ext cx="1987521" cy="23861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5" y="837998"/>
            <a:ext cx="2123077" cy="3142282"/>
          </a:xfrm>
          <a:prstGeom prst="rect">
            <a:avLst/>
          </a:prstGeom>
        </p:spPr>
      </p:pic>
      <p:pic>
        <p:nvPicPr>
          <p:cNvPr id="20" name="Picture 19" descr="A blue shirt with a tie&#10;&#10;Description automatically generated">
            <a:extLst>
              <a:ext uri="{FF2B5EF4-FFF2-40B4-BE49-F238E27FC236}">
                <a16:creationId xmlns:a16="http://schemas.microsoft.com/office/drawing/2014/main" id="{FD804C5D-4A65-8BD6-43CF-25CC45497FE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0" t="4188" r="680" b="523"/>
          <a:stretch/>
        </p:blipFill>
        <p:spPr>
          <a:xfrm>
            <a:off x="6486348" y="956735"/>
            <a:ext cx="2041592" cy="2560158"/>
          </a:xfrm>
          <a:prstGeom prst="rect">
            <a:avLst/>
          </a:prstGeom>
        </p:spPr>
      </p:pic>
      <p:pic>
        <p:nvPicPr>
          <p:cNvPr id="21" name="Picture 20" descr="A long blue skirt with a belt&#10;&#10;Description automatically generated">
            <a:extLst>
              <a:ext uri="{FF2B5EF4-FFF2-40B4-BE49-F238E27FC236}">
                <a16:creationId xmlns:a16="http://schemas.microsoft.com/office/drawing/2014/main" id="{650040EC-7EC1-5700-FB32-A3220266FE7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369" t="6810" r="1227" b="22259"/>
          <a:stretch/>
        </p:blipFill>
        <p:spPr>
          <a:xfrm>
            <a:off x="6353698" y="3429000"/>
            <a:ext cx="2269187" cy="2470323"/>
          </a:xfrm>
          <a:prstGeom prst="rect">
            <a:avLst/>
          </a:prstGeom>
        </p:spPr>
      </p:pic>
      <p:pic>
        <p:nvPicPr>
          <p:cNvPr id="7" name="Picture 6" descr="A black jacket with yellow trim&#10;&#10;Description automatically generated">
            <a:extLst>
              <a:ext uri="{FF2B5EF4-FFF2-40B4-BE49-F238E27FC236}">
                <a16:creationId xmlns:a16="http://schemas.microsoft.com/office/drawing/2014/main" id="{62A436BC-C50B-A641-08FD-96C28610BA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8267445" y="822851"/>
            <a:ext cx="2766109" cy="4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5309129"/>
            <a:ext cx="12192000" cy="1536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153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5414305"/>
            <a:ext cx="5758483" cy="12475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71" y="5452103"/>
            <a:ext cx="4714410" cy="1235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168809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Achieving Success Together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4171" y="1705134"/>
            <a:ext cx="1193615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800" b="1" i="1" dirty="0" smtClean="0"/>
              <a:t>Expecting the highest standards of behaviour </a:t>
            </a:r>
            <a:r>
              <a:rPr lang="en-GB" sz="4800" b="1" i="1" dirty="0"/>
              <a:t>and </a:t>
            </a:r>
            <a:r>
              <a:rPr lang="en-GB" sz="4800" b="1" i="1" dirty="0" smtClean="0"/>
              <a:t>driving </a:t>
            </a:r>
            <a:r>
              <a:rPr lang="en-GB" sz="4800" b="1" i="1" smtClean="0"/>
              <a:t>an aspirational culture</a:t>
            </a:r>
            <a:r>
              <a:rPr lang="en-GB" sz="4800" b="1" i="1" dirty="0"/>
              <a:t> at </a:t>
            </a:r>
            <a:r>
              <a:rPr lang="en-GB" sz="4800" b="1" i="1" dirty="0" smtClean="0"/>
              <a:t>KHS</a:t>
            </a:r>
          </a:p>
          <a:p>
            <a:pPr algn="ctr"/>
            <a:endParaRPr lang="en-GB" sz="4800" b="1" i="1" dirty="0"/>
          </a:p>
          <a:p>
            <a:pPr algn="ctr"/>
            <a:r>
              <a:rPr lang="en-GB" sz="4800" b="1" i="1" dirty="0" smtClean="0"/>
              <a:t>So we can achieve success together</a:t>
            </a:r>
            <a:endParaRPr lang="en-GB" sz="4800" b="1" i="1" dirty="0"/>
          </a:p>
        </p:txBody>
      </p:sp>
    </p:spTree>
    <p:extLst>
      <p:ext uri="{BB962C8B-B14F-4D97-AF65-F5344CB8AC3E}">
        <p14:creationId xmlns:p14="http://schemas.microsoft.com/office/powerpoint/2010/main" val="8462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5981251"/>
            <a:ext cx="12192000" cy="86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1152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077225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077225"/>
            <a:ext cx="2419286" cy="6340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34758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Time for any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5981251"/>
            <a:ext cx="12192000" cy="86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1152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077225"/>
            <a:ext cx="2928325" cy="6343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34758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975</a:t>
            </a:r>
            <a:endParaRPr lang="en-US" dirty="0"/>
          </a:p>
        </p:txBody>
      </p:sp>
      <p:pic>
        <p:nvPicPr>
          <p:cNvPr id="7" name="Picture 6" descr="A yellow blue and orange words&#10;&#10;Description automatically generated">
            <a:extLst>
              <a:ext uri="{FF2B5EF4-FFF2-40B4-BE49-F238E27FC236}">
                <a16:creationId xmlns:a16="http://schemas.microsoft.com/office/drawing/2014/main" id="{40C40CFA-15B8-3AF9-38FA-20EFBC415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944" y="1254498"/>
            <a:ext cx="5141099" cy="4577518"/>
          </a:xfrm>
          <a:prstGeom prst="rect">
            <a:avLst/>
          </a:prstGeom>
        </p:spPr>
      </p:pic>
      <p:pic>
        <p:nvPicPr>
          <p:cNvPr id="9" name="Picture 8" descr="A blue and yellow text&#10;&#10;Description automatically generated">
            <a:extLst>
              <a:ext uri="{FF2B5EF4-FFF2-40B4-BE49-F238E27FC236}">
                <a16:creationId xmlns:a16="http://schemas.microsoft.com/office/drawing/2014/main" id="{D3D8B3EA-DF4C-36F2-5140-47EE3FD658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916" b="50000"/>
          <a:stretch/>
        </p:blipFill>
        <p:spPr>
          <a:xfrm>
            <a:off x="6421613" y="2067279"/>
            <a:ext cx="2025099" cy="437445"/>
          </a:xfrm>
          <a:prstGeom prst="rect">
            <a:avLst/>
          </a:prstGeom>
        </p:spPr>
      </p:pic>
      <p:pic>
        <p:nvPicPr>
          <p:cNvPr id="21" name="Picture 20" descr="A yellow blue and orange words&#10;&#10;Description automatically generated">
            <a:extLst>
              <a:ext uri="{FF2B5EF4-FFF2-40B4-BE49-F238E27FC236}">
                <a16:creationId xmlns:a16="http://schemas.microsoft.com/office/drawing/2014/main" id="{2BE051B1-25EF-C9DF-F378-D5C01C8FF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99" y="1353276"/>
            <a:ext cx="3109100" cy="2827740"/>
          </a:xfrm>
          <a:prstGeom prst="rect">
            <a:avLst/>
          </a:prstGeom>
        </p:spPr>
      </p:pic>
      <p:pic>
        <p:nvPicPr>
          <p:cNvPr id="22" name="Picture 21" descr="A yellow blue and orange words&#10;&#10;Description automatically generated">
            <a:extLst>
              <a:ext uri="{FF2B5EF4-FFF2-40B4-BE49-F238E27FC236}">
                <a16:creationId xmlns:a16="http://schemas.microsoft.com/office/drawing/2014/main" id="{484E3485-40C9-23B6-7D88-D470EB7D1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943" y="3540499"/>
            <a:ext cx="2347100" cy="2220964"/>
          </a:xfrm>
          <a:prstGeom prst="rect">
            <a:avLst/>
          </a:prstGeom>
        </p:spPr>
      </p:pic>
      <p:pic>
        <p:nvPicPr>
          <p:cNvPr id="23" name="Picture 22" descr="A yellow blue and orange words&#10;&#10;Description automatically generated">
            <a:extLst>
              <a:ext uri="{FF2B5EF4-FFF2-40B4-BE49-F238E27FC236}">
                <a16:creationId xmlns:a16="http://schemas.microsoft.com/office/drawing/2014/main" id="{CA3D0EB9-B9D2-2D4F-699F-0105B248C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389" y="1353275"/>
            <a:ext cx="2234210" cy="2079851"/>
          </a:xfrm>
          <a:prstGeom prst="rect">
            <a:avLst/>
          </a:prstGeom>
        </p:spPr>
      </p:pic>
      <p:pic>
        <p:nvPicPr>
          <p:cNvPr id="25" name="Picture 24" descr="A yellow blue and orange words&#10;&#10;Description automatically generated">
            <a:extLst>
              <a:ext uri="{FF2B5EF4-FFF2-40B4-BE49-F238E27FC236}">
                <a16:creationId xmlns:a16="http://schemas.microsoft.com/office/drawing/2014/main" id="{185F3B1B-7B4F-73C8-6901-CE3CB08CF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833" y="4387164"/>
            <a:ext cx="1768544" cy="14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5981251"/>
            <a:ext cx="12192000" cy="86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1152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077225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077225"/>
            <a:ext cx="2419286" cy="6340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34758"/>
            <a:ext cx="1354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The Kingstone Child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BF2F8-7D81-72F0-C2DB-39BDA6D2061F}"/>
              </a:ext>
            </a:extLst>
          </p:cNvPr>
          <p:cNvSpPr txBox="1"/>
          <p:nvPr/>
        </p:nvSpPr>
        <p:spPr>
          <a:xfrm>
            <a:off x="4942107" y="978570"/>
            <a:ext cx="725037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The </a:t>
            </a:r>
            <a:r>
              <a:rPr lang="en-US" sz="4000" b="1" dirty="0">
                <a:ea typeface="Calibri"/>
                <a:cs typeface="Calibri"/>
              </a:rPr>
              <a:t>values </a:t>
            </a:r>
            <a:r>
              <a:rPr lang="en-US" sz="4000" dirty="0">
                <a:ea typeface="Calibri"/>
                <a:cs typeface="Calibri"/>
              </a:rPr>
              <a:t>we hold dear are...</a:t>
            </a:r>
            <a:endParaRPr lang="en-US" dirty="0"/>
          </a:p>
          <a:p>
            <a:r>
              <a:rPr lang="en-US" sz="4000" dirty="0">
                <a:ea typeface="Calibri"/>
                <a:cs typeface="Calibri"/>
              </a:rPr>
              <a:t>Perseverance, kindness and respect</a:t>
            </a:r>
            <a:endParaRPr lang="en-US"/>
          </a:p>
          <a:p>
            <a:endParaRPr lang="en-US" sz="4000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Our routine </a:t>
            </a:r>
            <a:r>
              <a:rPr lang="en-US" sz="4000" b="1" dirty="0">
                <a:ea typeface="Calibri"/>
                <a:cs typeface="Calibri"/>
              </a:rPr>
              <a:t>expectations </a:t>
            </a:r>
            <a:r>
              <a:rPr lang="en-US" sz="4000" dirty="0">
                <a:ea typeface="Calibri"/>
                <a:cs typeface="Calibri"/>
              </a:rPr>
              <a:t>are...</a:t>
            </a:r>
          </a:p>
          <a:p>
            <a:r>
              <a:rPr lang="en-US" sz="4000" dirty="0">
                <a:ea typeface="Calibri"/>
                <a:cs typeface="Calibri"/>
              </a:rPr>
              <a:t>Be ready</a:t>
            </a:r>
          </a:p>
          <a:p>
            <a:r>
              <a:rPr lang="en-US" sz="4000" dirty="0">
                <a:ea typeface="Calibri"/>
                <a:cs typeface="Calibri"/>
              </a:rPr>
              <a:t>Be respectful</a:t>
            </a:r>
            <a:endParaRPr lang="en-US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Be safe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B727E-720F-6F6B-CA33-E4C6971BE847}"/>
              </a:ext>
            </a:extLst>
          </p:cNvPr>
          <p:cNvSpPr txBox="1"/>
          <p:nvPr/>
        </p:nvSpPr>
        <p:spPr>
          <a:xfrm>
            <a:off x="246013" y="1844191"/>
            <a:ext cx="417962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Strong values </a:t>
            </a:r>
            <a:endParaRPr lang="en-US"/>
          </a:p>
          <a:p>
            <a:endParaRPr lang="en-US" sz="4000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Explicit and easy to follow routines</a:t>
            </a:r>
          </a:p>
          <a:p>
            <a:endParaRPr lang="en-US" sz="4000" dirty="0">
              <a:ea typeface="Calibri"/>
              <a:cs typeface="Calibri"/>
            </a:endParaRPr>
          </a:p>
          <a:p>
            <a:endParaRPr lang="en-US" sz="4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8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5981251"/>
            <a:ext cx="12192000" cy="86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1152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077225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077225"/>
            <a:ext cx="2419286" cy="6340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34758"/>
            <a:ext cx="1354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Strong parent / school relationship</a:t>
            </a:r>
            <a:endParaRPr lang="en-GB" sz="60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1280356"/>
            <a:ext cx="8382000" cy="45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5981251"/>
            <a:ext cx="12192000" cy="86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1152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077225"/>
            <a:ext cx="2928325" cy="6343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34758"/>
            <a:ext cx="1354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7 Pastoral Structure</a:t>
            </a:r>
            <a:endParaRPr lang="en-GB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8221" t="26757" r="25833" b="12462"/>
          <a:stretch/>
        </p:blipFill>
        <p:spPr>
          <a:xfrm>
            <a:off x="4694923" y="1140149"/>
            <a:ext cx="7363326" cy="5479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3030" y="1144349"/>
            <a:ext cx="4500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Lato"/>
              </a:rPr>
              <a:t>There are clear lines of communication.</a:t>
            </a:r>
          </a:p>
          <a:p>
            <a:endParaRPr lang="en-GB" sz="3200" dirty="0">
              <a:solidFill>
                <a:srgbClr val="002060"/>
              </a:solidFill>
              <a:latin typeface="Lato"/>
            </a:endParaRPr>
          </a:p>
          <a:p>
            <a:r>
              <a:rPr lang="en-GB" sz="3200" dirty="0">
                <a:solidFill>
                  <a:srgbClr val="002060"/>
                </a:solidFill>
                <a:latin typeface="Lato"/>
              </a:rPr>
              <a:t>Form Tutors should always be the first port of call.</a:t>
            </a:r>
          </a:p>
          <a:p>
            <a:endParaRPr lang="en-GB" sz="3200" dirty="0">
              <a:solidFill>
                <a:srgbClr val="002060"/>
              </a:solidFill>
              <a:latin typeface="Lato"/>
            </a:endParaRPr>
          </a:p>
          <a:p>
            <a:r>
              <a:rPr lang="en-GB" sz="3200" dirty="0">
                <a:solidFill>
                  <a:srgbClr val="002060"/>
                </a:solidFill>
                <a:latin typeface="Lato"/>
              </a:rPr>
              <a:t>Everyone working together for the child.</a:t>
            </a:r>
            <a:endParaRPr lang="en-GB" dirty="0">
              <a:solidFill>
                <a:srgbClr val="002060"/>
              </a:solidFill>
              <a:latin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47D27-5B51-5B3E-A5CA-C21D427EAC50}"/>
              </a:ext>
            </a:extLst>
          </p:cNvPr>
          <p:cNvSpPr txBox="1"/>
          <p:nvPr/>
        </p:nvSpPr>
        <p:spPr>
          <a:xfrm>
            <a:off x="7038623" y="4216401"/>
            <a:ext cx="2333979" cy="158632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42424"/>
                </a:solidFill>
                <a:latin typeface="Segoe UI"/>
                <a:cs typeface="Segoe UI"/>
              </a:rPr>
              <a:t>Tutors:</a:t>
            </a:r>
          </a:p>
          <a:p>
            <a:r>
              <a:rPr lang="en-US" sz="2000" b="1" err="1">
                <a:solidFill>
                  <a:srgbClr val="242424"/>
                </a:solidFill>
                <a:latin typeface="Segoe UI"/>
                <a:cs typeface="Segoe UI"/>
              </a:rPr>
              <a:t>Mr</a:t>
            </a:r>
            <a:r>
              <a:rPr lang="en-US" sz="2000" b="1" dirty="0">
                <a:solidFill>
                  <a:srgbClr val="242424"/>
                </a:solidFill>
                <a:latin typeface="Segoe UI"/>
                <a:cs typeface="Segoe UI"/>
              </a:rPr>
              <a:t> Thomas- 7K</a:t>
            </a:r>
          </a:p>
          <a:p>
            <a:r>
              <a:rPr lang="en-US" sz="2000" b="1" dirty="0">
                <a:solidFill>
                  <a:srgbClr val="242424"/>
                </a:solidFill>
                <a:latin typeface="Segoe UI"/>
                <a:cs typeface="Segoe UI"/>
              </a:rPr>
              <a:t>Miss Thomas- 7I</a:t>
            </a:r>
          </a:p>
          <a:p>
            <a:r>
              <a:rPr lang="en-US" sz="2000" b="1" err="1">
                <a:solidFill>
                  <a:srgbClr val="242424"/>
                </a:solidFill>
                <a:latin typeface="Segoe UI"/>
                <a:cs typeface="Segoe UI"/>
              </a:rPr>
              <a:t>Mrs</a:t>
            </a:r>
            <a:r>
              <a:rPr lang="en-US" sz="2000" b="1" dirty="0">
                <a:solidFill>
                  <a:srgbClr val="242424"/>
                </a:solidFill>
                <a:latin typeface="Segoe UI"/>
                <a:cs typeface="Segoe UI"/>
              </a:rPr>
              <a:t> Jones-7N</a:t>
            </a:r>
          </a:p>
          <a:p>
            <a:r>
              <a:rPr lang="en-US" sz="2000" b="1" err="1">
                <a:solidFill>
                  <a:srgbClr val="242424"/>
                </a:solidFill>
                <a:latin typeface="Segoe UI"/>
                <a:cs typeface="Segoe UI"/>
              </a:rPr>
              <a:t>Mrs</a:t>
            </a: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 Fox - 7G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24354-FBFB-98F7-C197-859C451CEAB4}"/>
              </a:ext>
            </a:extLst>
          </p:cNvPr>
          <p:cNvSpPr txBox="1"/>
          <p:nvPr/>
        </p:nvSpPr>
        <p:spPr>
          <a:xfrm>
            <a:off x="6999111" y="2398890"/>
            <a:ext cx="2427110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Head of Year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Miss </a:t>
            </a:r>
            <a:r>
              <a:rPr lang="en-US" sz="2400" b="1" err="1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Bythell</a:t>
            </a:r>
            <a:r>
              <a:rPr lang="en-US" sz="2400" b="1" dirty="0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 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25015-1BB1-9A6A-1E4C-300356712371}"/>
              </a:ext>
            </a:extLst>
          </p:cNvPr>
          <p:cNvSpPr txBox="1"/>
          <p:nvPr/>
        </p:nvSpPr>
        <p:spPr>
          <a:xfrm>
            <a:off x="4699000" y="2314222"/>
            <a:ext cx="20743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Pastoral Link </a:t>
            </a:r>
            <a:endParaRPr lang="en-US"/>
          </a:p>
          <a:p>
            <a:pPr algn="ctr"/>
            <a:r>
              <a:rPr lang="en-US" b="1" dirty="0" err="1"/>
              <a:t>Mrs</a:t>
            </a:r>
            <a:r>
              <a:rPr lang="en-US" b="1" dirty="0"/>
              <a:t> Darcy 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86427-53E0-4828-B6A5-77CEB03CBC4C}"/>
              </a:ext>
            </a:extLst>
          </p:cNvPr>
          <p:cNvSpPr txBox="1"/>
          <p:nvPr/>
        </p:nvSpPr>
        <p:spPr>
          <a:xfrm>
            <a:off x="6759222" y="1171222"/>
            <a:ext cx="29068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242424"/>
                </a:solidFill>
                <a:latin typeface="Segoe UI"/>
                <a:cs typeface="Segoe UI"/>
              </a:rPr>
              <a:t>Assistant Headteacher</a:t>
            </a:r>
          </a:p>
          <a:p>
            <a:pPr algn="ctr"/>
            <a:r>
              <a:rPr lang="en-US" dirty="0" err="1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Behaviour</a:t>
            </a:r>
            <a:r>
              <a:rPr lang="en-US" dirty="0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 and Culture</a:t>
            </a:r>
          </a:p>
          <a:p>
            <a:pPr algn="ctr"/>
            <a:r>
              <a:rPr lang="en-US" b="1" err="1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Mr</a:t>
            </a:r>
            <a:r>
              <a:rPr lang="en-US" b="1" dirty="0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 Cook  </a:t>
            </a:r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E07B7-C42D-36BE-7B4C-2D3772B3C98F}"/>
              </a:ext>
            </a:extLst>
          </p:cNvPr>
          <p:cNvSpPr txBox="1"/>
          <p:nvPr/>
        </p:nvSpPr>
        <p:spPr>
          <a:xfrm>
            <a:off x="9990666" y="1481665"/>
            <a:ext cx="210255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242424"/>
                </a:solidFill>
                <a:latin typeface="Segoe UI"/>
                <a:cs typeface="Segoe UI"/>
              </a:rPr>
              <a:t>Director of inclusion and SENDCo</a:t>
            </a:r>
            <a:endParaRPr lang="en-US" dirty="0"/>
          </a:p>
          <a:p>
            <a:pPr algn="ctr"/>
            <a:r>
              <a:rPr lang="en-US" b="1" dirty="0" err="1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Mrs</a:t>
            </a:r>
            <a:r>
              <a:rPr lang="en-US" b="1" dirty="0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 Sankey </a:t>
            </a:r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6F58B65C-3B57-EDF2-228B-E3D5ECEAE2AE}"/>
              </a:ext>
            </a:extLst>
          </p:cNvPr>
          <p:cNvSpPr/>
          <p:nvPr/>
        </p:nvSpPr>
        <p:spPr>
          <a:xfrm>
            <a:off x="6420556" y="2681110"/>
            <a:ext cx="592666" cy="28222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62D3C367-A852-B452-529D-82A58DA51CDE}"/>
              </a:ext>
            </a:extLst>
          </p:cNvPr>
          <p:cNvSpPr/>
          <p:nvPr/>
        </p:nvSpPr>
        <p:spPr>
          <a:xfrm rot="2760000">
            <a:off x="5495151" y="3975157"/>
            <a:ext cx="1693331" cy="22577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75227514-45E9-AE13-4452-4C4DDCBEB2FD}"/>
              </a:ext>
            </a:extLst>
          </p:cNvPr>
          <p:cNvSpPr/>
          <p:nvPr/>
        </p:nvSpPr>
        <p:spPr>
          <a:xfrm rot="5400000" flipV="1">
            <a:off x="7993657" y="3894487"/>
            <a:ext cx="451555" cy="21166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D2A1836F-34AF-04B2-5340-6FCD59E4A0EB}"/>
              </a:ext>
            </a:extLst>
          </p:cNvPr>
          <p:cNvSpPr/>
          <p:nvPr/>
        </p:nvSpPr>
        <p:spPr>
          <a:xfrm rot="5400000" flipV="1">
            <a:off x="7986602" y="2095321"/>
            <a:ext cx="437444" cy="18344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EA4EB8A6-EDDF-7A1E-CBFC-7C964ADCBAE0}"/>
              </a:ext>
            </a:extLst>
          </p:cNvPr>
          <p:cNvSpPr/>
          <p:nvPr/>
        </p:nvSpPr>
        <p:spPr>
          <a:xfrm rot="8640000" flipV="1">
            <a:off x="9511597" y="2336168"/>
            <a:ext cx="522111" cy="169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1DCB6E4-2F84-38EF-42FF-F237E4A0AC0F}"/>
              </a:ext>
            </a:extLst>
          </p:cNvPr>
          <p:cNvSpPr/>
          <p:nvPr/>
        </p:nvSpPr>
        <p:spPr>
          <a:xfrm rot="2100000" flipV="1">
            <a:off x="9581157" y="1798987"/>
            <a:ext cx="437444" cy="183444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3B5503-CA5C-5E35-946D-9FB5D812E6E6}"/>
              </a:ext>
            </a:extLst>
          </p:cNvPr>
          <p:cNvSpPr txBox="1"/>
          <p:nvPr/>
        </p:nvSpPr>
        <p:spPr>
          <a:xfrm>
            <a:off x="6124222" y="1820332"/>
            <a:ext cx="592666" cy="423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077225"/>
            <a:ext cx="12192000" cy="76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76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125353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113321"/>
            <a:ext cx="2419286" cy="634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15" y="-67766"/>
            <a:ext cx="1205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FF00"/>
                </a:solidFill>
              </a:rPr>
              <a:t>Rewards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1847664"/>
            <a:ext cx="2968245" cy="2968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42" y="1603781"/>
            <a:ext cx="2568929" cy="364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15" y="1609056"/>
            <a:ext cx="4141234" cy="356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97786" y="5393616"/>
            <a:ext cx="32007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Recognition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1910" y="778700"/>
            <a:ext cx="32007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House points</a:t>
            </a:r>
            <a:endParaRPr lang="en-GB" dirty="0">
              <a:solidFill>
                <a:srgbClr val="002060"/>
              </a:solidFill>
              <a:latin typeface="La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3657" y="5289824"/>
            <a:ext cx="320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End of year trips</a:t>
            </a:r>
            <a:endParaRPr lang="en-GB" dirty="0">
              <a:solidFill>
                <a:srgbClr val="002060"/>
              </a:solidFill>
              <a:latin typeface="La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2250" y="858448"/>
            <a:ext cx="320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Assemblies</a:t>
            </a:r>
            <a:endParaRPr lang="en-GB" dirty="0">
              <a:solidFill>
                <a:srgbClr val="002060"/>
              </a:solidFill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6997" y="848718"/>
            <a:ext cx="468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Form of the week / term</a:t>
            </a:r>
            <a:endParaRPr lang="en-GB" dirty="0">
              <a:solidFill>
                <a:srgbClr val="00206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114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077225"/>
            <a:ext cx="12192000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993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114296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077225"/>
            <a:ext cx="2419286" cy="634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990682" y="96806"/>
            <a:ext cx="1236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Lato"/>
              </a:rPr>
              <a:t>Behaviour and Sanctions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pic>
        <p:nvPicPr>
          <p:cNvPr id="10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2E7E75B-FD86-4D78-9D0C-BF2051491B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75" t="26907" r="36840" b="12344"/>
          <a:stretch/>
        </p:blipFill>
        <p:spPr>
          <a:xfrm>
            <a:off x="6780588" y="49708"/>
            <a:ext cx="5372091" cy="6689564"/>
          </a:xfrm>
          <a:prstGeom prst="rect">
            <a:avLst/>
          </a:pr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1060768"/>
            <a:ext cx="3341981" cy="473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39689" y="928703"/>
            <a:ext cx="3200711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u="sng" dirty="0">
                <a:solidFill>
                  <a:srgbClr val="002060"/>
                </a:solidFill>
                <a:latin typeface="Lato"/>
              </a:rPr>
              <a:t>Consequences</a:t>
            </a:r>
          </a:p>
          <a:p>
            <a:pPr algn="ctr"/>
            <a:endParaRPr lang="en-GB" sz="3200" u="sng" dirty="0">
              <a:solidFill>
                <a:srgbClr val="00206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Lato"/>
              </a:rPr>
              <a:t> Break / Lunch detentions</a:t>
            </a:r>
            <a:br>
              <a:rPr lang="en-GB" sz="2000" dirty="0">
                <a:solidFill>
                  <a:srgbClr val="002060"/>
                </a:solidFill>
                <a:latin typeface="Lato"/>
              </a:rPr>
            </a:br>
            <a:endParaRPr lang="en-GB" sz="2000" dirty="0">
              <a:solidFill>
                <a:srgbClr val="00206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Lato"/>
              </a:rPr>
              <a:t> Community service</a:t>
            </a:r>
            <a:br>
              <a:rPr lang="en-GB" sz="2000" dirty="0">
                <a:solidFill>
                  <a:srgbClr val="002060"/>
                </a:solidFill>
                <a:latin typeface="Lato"/>
              </a:rPr>
            </a:br>
            <a:endParaRPr lang="en-GB" sz="2000" dirty="0">
              <a:solidFill>
                <a:srgbClr val="00206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Lato"/>
              </a:rPr>
              <a:t> After school detention</a:t>
            </a:r>
            <a:br>
              <a:rPr lang="en-GB" sz="2000" dirty="0">
                <a:solidFill>
                  <a:srgbClr val="002060"/>
                </a:solidFill>
                <a:latin typeface="Lato"/>
              </a:rPr>
            </a:br>
            <a:endParaRPr lang="en-GB" sz="2000" dirty="0">
              <a:solidFill>
                <a:srgbClr val="00206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Lato"/>
              </a:rPr>
              <a:t> Internal exclusion </a:t>
            </a:r>
            <a:endParaRPr lang="en-GB" sz="2000"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Lato"/>
              </a:rPr>
              <a:t> Suspensions</a:t>
            </a:r>
            <a:br>
              <a:rPr lang="en-GB" sz="2000" dirty="0">
                <a:solidFill>
                  <a:srgbClr val="002060"/>
                </a:solidFill>
                <a:latin typeface="Lato"/>
              </a:rPr>
            </a:br>
            <a:endParaRPr lang="en-GB" sz="2000" dirty="0">
              <a:solidFill>
                <a:srgbClr val="00206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Lato"/>
              </a:rPr>
              <a:t> External referrals </a:t>
            </a:r>
            <a:br>
              <a:rPr lang="en-GB" sz="2000" dirty="0">
                <a:solidFill>
                  <a:srgbClr val="002060"/>
                </a:solidFill>
                <a:latin typeface="Lato"/>
              </a:rPr>
            </a:br>
            <a:endParaRPr lang="en-GB" sz="2000" dirty="0">
              <a:solidFill>
                <a:srgbClr val="00206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Lato"/>
              </a:rPr>
              <a:t> Permanent exclusion</a:t>
            </a:r>
            <a:endParaRPr lang="en-GB" dirty="0">
              <a:solidFill>
                <a:srgbClr val="00206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380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077225"/>
            <a:ext cx="12192000" cy="76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76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125353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113321"/>
            <a:ext cx="2419286" cy="634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15" y="-67766"/>
            <a:ext cx="1205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FF00"/>
                </a:solidFill>
              </a:rPr>
              <a:t>Go4Schools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029" y="2536217"/>
            <a:ext cx="2884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Timetables</a:t>
            </a:r>
            <a:br>
              <a:rPr lang="en-GB" sz="3200" dirty="0">
                <a:solidFill>
                  <a:srgbClr val="002060"/>
                </a:solidFill>
                <a:latin typeface="Lato"/>
              </a:rPr>
            </a:br>
            <a:endParaRPr lang="en-GB" sz="3200" dirty="0">
              <a:solidFill>
                <a:srgbClr val="002060"/>
              </a:solidFill>
              <a:latin typeface="Lato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Behaviour</a:t>
            </a:r>
            <a:br>
              <a:rPr lang="en-GB" sz="3200" dirty="0">
                <a:solidFill>
                  <a:srgbClr val="002060"/>
                </a:solidFill>
                <a:latin typeface="Lato"/>
              </a:rPr>
            </a:br>
            <a:endParaRPr lang="en-GB" sz="3200" dirty="0">
              <a:solidFill>
                <a:srgbClr val="002060"/>
              </a:solidFill>
              <a:latin typeface="Lato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Homework</a:t>
            </a:r>
            <a:br>
              <a:rPr lang="en-GB" sz="3200" dirty="0">
                <a:solidFill>
                  <a:srgbClr val="002060"/>
                </a:solidFill>
                <a:latin typeface="Lato"/>
              </a:rPr>
            </a:br>
            <a:endParaRPr lang="en-GB" sz="3200" dirty="0">
              <a:solidFill>
                <a:srgbClr val="002060"/>
              </a:solidFill>
              <a:latin typeface="Lato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Attendance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190" y="828097"/>
            <a:ext cx="2882990" cy="5125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76" y="825489"/>
            <a:ext cx="2884457" cy="5127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65" y="825488"/>
            <a:ext cx="2884457" cy="5127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6" y="26454"/>
            <a:ext cx="2525111" cy="25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077225"/>
            <a:ext cx="12192000" cy="76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76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6125353"/>
            <a:ext cx="2928325" cy="6343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8" y="6113321"/>
            <a:ext cx="2419286" cy="634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15" y="-67766"/>
            <a:ext cx="1205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FF00"/>
                </a:solidFill>
              </a:rPr>
              <a:t>Equipment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15" y="771181"/>
            <a:ext cx="11994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ato"/>
              </a:rPr>
              <a:t>It is important that all students are READY for learning by ensuring that they have the necessary equipment for all lessons</a:t>
            </a:r>
          </a:p>
        </p:txBody>
      </p:sp>
      <p:pic>
        <p:nvPicPr>
          <p:cNvPr id="67" name="Picture 66" descr="A blue backpack with school supplies&#10;&#10;Description automatically generated">
            <a:extLst>
              <a:ext uri="{FF2B5EF4-FFF2-40B4-BE49-F238E27FC236}">
                <a16:creationId xmlns:a16="http://schemas.microsoft.com/office/drawing/2014/main" id="{E3F93B8C-A09A-27B7-FAEC-105ECD8C8A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" r="1639" b="1344"/>
          <a:stretch/>
        </p:blipFill>
        <p:spPr>
          <a:xfrm>
            <a:off x="3938588" y="1843625"/>
            <a:ext cx="4244092" cy="42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326</Words>
  <Application>Microsoft Office PowerPoint</Application>
  <PresentationFormat>Widescreen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Segoe UI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Kingstone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was wonderful to see our year 11 students coming in to collect their GCSE results. The school has again achieved exc</dc:title>
  <dc:creator>dcook</dc:creator>
  <cp:lastModifiedBy>dcook</cp:lastModifiedBy>
  <cp:revision>477</cp:revision>
  <dcterms:created xsi:type="dcterms:W3CDTF">2020-09-15T08:39:22Z</dcterms:created>
  <dcterms:modified xsi:type="dcterms:W3CDTF">2024-07-04T18:15:01Z</dcterms:modified>
</cp:coreProperties>
</file>