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548235"/>
    <a:srgbClr val="EB4580"/>
    <a:srgbClr val="FCDA66"/>
    <a:srgbClr val="FEF951"/>
    <a:srgbClr val="2E75B7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17:40:44.284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0 24575,'0'0'0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17:40:55.515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248 139 24575,'19'0'0,"-1"0"0,-3 0 0,0 0 0,0 0 0,0 0 0,0 0 0,0 0 0,1 0 0,-5 0 0,3 0 0,-6 0 0,6 0 0,-6 0 0,6 0 0,-6 3 0,6-2 0,-6 2 0,2-3 0,1 0 0,-4 0 0,7 0 0,-6 3 0,6-2 0,-6 2 0,3-3 0,-1 0 0,-2 3 0,2-2 0,-3 2 0,4-3 0,-4 3 0,4-2 0,-4 2 0,0-3 0,-1 0 0,5 3 0,-3-2 0,2 2 0,-3-3 0,0 0 0,3 0 0,-2 3 0,2-2 0,1 2 0,-3-3 0,6 3 0,-6-2 0,6 6 0,-3-6 0,1 5 0,2-5 0,-6 5 0,2-5 0,-3 2 0,0-3 0,0 0 0,-1 3 0,1-3 0,3 3 0,-2-3 0,1 0 0,-2 0 0,0 0 0,-37 0 0,8 0 0,-32 0 0,6-4 0,14-1 0,-18-1 0,19-1 0,-9 1 0,6 1 0,0-3 0,5 7 0,1-3 0,9 1 0,2 2 0,4-2 0,3 3 0,-2 0 0,6 0 0,-3 0 0,1 0 0,2 0 0,-3 0 0,4 0 0,0 0 0,0 0 0,1 0 0,-1 0 0,-4 0 0,3 0 0,-2 0 0,3 0 0,-4 0 0,0 0 0,-1 0 0,-2 0 0,2 0 0,-3 0 0,0 0 0,3 0 0,-2 0 0,3 0 0,-1 0 0,-2 0 0,2 0 0,1-3 0,-4 2 0,8-2 0,-8-1 0,7 3 0,-2-2 0,3 0 0,0 2 0,0-5 0,0 5 0,3-5 0,1 2 0,6-3 0,1 4 0,7-1 0,0 1 0,8-2 0,2 1 0,4-3 0,0 2 0,-1-3 0,-3 0 0,3-1 0,-4 1 0,5 0 0,-5 0 0,4 0 0,-8 3 0,4-2 0,-5 3 0,0 0 0,0-3 0,-4 6 0,3-2 0,-2 3 0,-1 0 0,3 0 0,-6 0 0,6 0 0,-6 0 0,6 0 0,-2 0 0,-1 0 0,0 0 0,-1 0 0,-2 0 0,6 0 0,-6 0 0,6 0 0,-6 0 0,2 0 0,-3 0 0,3 0 0,-2 0 0,3 0 0,-1 0 0,-3 0 0,3 0 0,-3 0 0,3 0 0,-2 0 0,3 3 0,-1-3 0,-2 3 0,6-3 0,-3 0 0,1 0 0,2 0 0,-3 0 0,4 0 0,1 0 0,-1 0 0,0 0 0,0 0 0,0 0 0,0 0 0,0 4 0,0-3 0,-3 2 0,2-3 0,-3 0 0,7 0 0,-6 0 0,2 0 0,-4 3 0,-2-2 0,3 3 0,-4-4 0,3 0 0,-2 0 0,2 0 0,-3 0 0,0 0 0,0 0 0,0 3 0,-1-3 0,1 3 0,4-3 0,-4 0 0,4 0 0,-4 0 0,0 3 0,-1-2 0,1 2 0,0-3 0,0 0 0,0 3 0,3-2 0,-3 2 0,3-3 0,-3 0 0,0 0 0,-1 3 0,1-2 0,0 2 0,0-3 0,0 0 0,0 0 0,-1 0 0,1 0 0,0 0 0,0 0 0,0 3 0,-1-2 0,1 2 0,0-3 0,0 0 0,3 0 0,-2 0 0,3 3 0,-1-3 0,-2 3 0,6-3 0,-6 0 0,6 4 0,-6-3 0,2 2 0,-3 0 0,0-2 0,0 5 0,0-5 0,-1 5 0,1-6 0,0 6 0,0-2 0,0 3 0,-4 0 0,0 0 0,-3 0 0,-6-4 0,-7 0 0,-8-3 0,-4 0 0,-4 0 0,2 0 0,-3 0 0,6 0 0,-1 0 0,0 0 0,4 0 0,2 0 0,-1 0 0,4 0 0,-8 0 0,8 0 0,-8 0 0,3 0 0,1 0 0,-4 0 0,3 4 0,1-3 0,0 6 0,5-6 0,3 5 0,2-5 0,3 2 0,0-3 0,32 0 0,-5 0 0,29 0 0,-13 0 0,6 0 0,-5 0 0,11 0 0,-11 0 0,10 0 0,-9 0 0,4 0 0,-11 0 0,3-4 0,-12 3 0,7-3 0,-9 0 0,1 3 0,-2-2 0,-7 3 0,2 0 0,-6 0 0,2-4 0,-3 4 0,0-3 0,3 3 0,-2 0 0,3 0 0,-5 0 0,1 0 0,0 0 0,0 0 0,0 0 0,-1 0 0,1 0 0,0 0 0,0 0 0,3-4 0,-2 3 0,6-2 0,-2 3 0,3 0 0,0 0 0,0-3 0,0 2 0,0-3 0,0 4 0,0 0 0,0 0 0,1-3 0,-1 2 0,-4-2 0,3 3 0,-6 0 0,2 0 0,-3 0 0,0 0 0,0 0 0,0 0 0,0 0 0,-1 0 0,1 0 0,0 0 0,-3 3 0,-8 4 0,-9-3 0,-7 3 0,-5-7 0,-5 0 0,-1 0 0,-5 0 0,-1 0 0,1 0 0,0 0 0,5 0 0,1 0 0,5 0 0,0 0 0,5 0 0,0 0 0,5 0 0,0 0 0,-1 0 0,1 0 0,4 0 0,-4-4 0,4 4 0,-1-4 0,-2 4 0,3 0 0,-5 0 0,1 0 0,0 0 0,0 0 0,3 0 0,-2 0 0,3 0 0,-5 0 0,5 0 0,-3 0 0,6 0 0,-3 0 0,4 0 0,0 0 0,3-3 0,1-4 0,3 0 0,11-4 0,3 3 0,11 3 0,0-2 0,0 6 0,4-3 0,-3 4 0,4 0 0,-9 0 0,2 0 0,-6 0 0,2 0 0,-4 0 0,0 0 0,0 0 0,0 0 0,1 0 0,-1 0 0,0 0 0,0 0 0,0-3 0,0 2 0,0-2 0,0 3 0,0 0 0,0 0 0,0 0 0,0 0 0,-3 0 0,2 0 0,-3 0 0,5 0 0,-5 0 0,3 0 0,-6 0 0,2 0 0,-3 0 0,0 0 0,0 0 0,0 0 0,0 0 0,-1 0 0,1 0 0,0 3 0,0 1 0,0 2 0,-1 1 0,-2 0 0,2 0 0,-2 0 0,3-1 0,0 1 0,-3 0 0,2 0 0,-3 0 0,4 0 0,0-1 0,0 1 0,0 0 0,-1 0 0,-2 0 0,2-4 0,-5 4 0,5-7 0,-2 9 0,0-4 0,2 2 0,-5-1 0,2-2 0,-3 2 0,0 1 0,3 0 0,-3 0 0,3 0 0,-3 0 0,3-4 0,-2 3 0,5-2 0,-2 3 0,0 0 0,2 0 0,-2 3 0,0-2 0,3 6 0,-7-6 0,7 6 0,-6-6 0,5 2 0,-5-3 0,2 0 0,-3 0 0,0 0 0,0-1 0,0-25 0,0 9 0,0-22 0,0 17 0,0 0 0,0 4 0,0 0 0,0 0 0,3 7 0,-2-6 0,2 6 0,-3-3 0,0 0 0,0 0 0,0 0 0,0 0 0,3 0 0,-2 0 0,2 1 0,-3-1 0,0 0 0,0 0 0,3 3 0,-2-2 0,2 21 0,-3-7 0,0 17 0,0-10 0,0-4 0,0 4 0,0-8 0,0 4 0,0-4 0,0 0 0,0-1 0,0 1 0,0 0 0,0 0 0,0 0 0,3-1 0,-3 1 0,6 0 0,-5 0 0,5-3 0,-5 2 0,-4-25 0,-2 15 0,-5-19 0,3 16 0,4 0 0,-4 0 0,7 0 0,-7 3 0,7-2 0,-6 5 0,5-5 0,-5 5 0,5-5 0,-5 2 0,2-3 0,-3 1 0,0-5 0,-4-1 0,2-3 0,-5 3 0,6-2 0,-7 2 0,7 1 0,-6-4 0,6 8 0,-3-1 0,1 2 0,2 2 0,-3-1 0,4 2 0,-3 3 0,2 0 0,-6 0 0,2 0 0,-7 0 0,2 0 0,-6 0 0,2 0 0,-4 0 0,-5 0 0,4 0 0,-4 4 0,5 1 0,5-1 0,0 3 0,5-6 0,0 2 0,3-3 0,2 0 0,3 0 0,0 0 0,0 0 0,0 0 0,0 0 0,-4 0 0,4 0 0,-8 0 0,7 0 0,-6 0 0,6 0 0,-2-3 0,6 0 0,1-4 0,3 0 0,3 3 0,9-3 0,9 2 0,5 0 0,9 1 0,-9 4 0,4 0 0,-5 0 0,-8 0 0,1 0 0,-10-3 0,2 2 0,-3-2 0,0 3 0,0 0 0,0 0 0,0-3 0,-1 2 0,1-2 0,0 3 0,0 0 0,0 0 0,0 0 0,-1 0 0,1 7 0,1 2 0,-1 6 0,1 0 0,-1 0 0,1-4 0,-4 3 0,2-6 0,-5 3 0,2-5 0,0 1 0,-6-3 0,-4-14 0,-2 0 0,-5-11 0,7 9 0,-1-2 0,1 6 0,0-2 0,0 6 0,3-2 0,-2 5 0,2-2 0,-3 3 0,1 0 0,-1 0 0,0 0 0,0 0 0,0 0 0,0 0 0,0 0 0,0 0 0,0 0 0,0 0 0,3-7 0,4 2 0,4-2 0,3 1 0,0 5 0,0-5 0,-1 5 0,5-2 0,-3 0 0,2 2 0,1-2 0,-4 3 0,8 0 0,-8 0 0,4 0 0,-4 0 0,-1 0 0,5 0 0,-3 0 0,2 0 0,-3 0 0,0 0 0,0 0 0,-1 0 0,1 0 0,0 0 0,0 0 0,0 0 0,-10 13 0,-3 2 0,-10 8 0,0 0 0,0-2 0,0-1 0,0 0 0,1-5 0,3-4 0,2 0 0,3-5 0,3 1 0,-2-3 0,2-1 0,-3-3 0,0 0 0,0-3 0,0-1 0,0-3 0,0 0 0,0 0 0,4 0 0,-4 4 0,7-4 0,-7 7 0,7-6 0,-3 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259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58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95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720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760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110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2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82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42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1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5BC00-3531-4778-909F-DCB93CBFDE75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FC8B-B664-4CA2-8A88-30EC347EB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47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8.jpeg"/><Relationship Id="rId18" Type="http://schemas.openxmlformats.org/officeDocument/2006/relationships/image" Target="../media/image13.jpeg"/><Relationship Id="rId3" Type="http://schemas.openxmlformats.org/officeDocument/2006/relationships/image" Target="../media/image2.png"/><Relationship Id="rId7" Type="http://schemas.openxmlformats.org/officeDocument/2006/relationships/customXml" Target="../ink/ink2.xml"/><Relationship Id="rId12" Type="http://schemas.openxmlformats.org/officeDocument/2006/relationships/image" Target="../media/image7.jpeg"/><Relationship Id="rId17" Type="http://schemas.openxmlformats.org/officeDocument/2006/relationships/image" Target="../media/image12.jpeg"/><Relationship Id="rId2" Type="http://schemas.openxmlformats.org/officeDocument/2006/relationships/image" Target="../media/image1.png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6.jpeg"/><Relationship Id="rId5" Type="http://schemas.openxmlformats.org/officeDocument/2006/relationships/customXml" Target="../ink/ink1.xml"/><Relationship Id="rId15" Type="http://schemas.openxmlformats.org/officeDocument/2006/relationships/image" Target="../media/image10.jpeg"/><Relationship Id="rId10" Type="http://schemas.microsoft.com/office/2007/relationships/hdphoto" Target="../media/hdphoto2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rved Left Arrow 71"/>
          <p:cNvSpPr/>
          <p:nvPr/>
        </p:nvSpPr>
        <p:spPr>
          <a:xfrm flipH="1">
            <a:off x="67880" y="324465"/>
            <a:ext cx="1451558" cy="2443224"/>
          </a:xfrm>
          <a:prstGeom prst="curvedLeftArrow">
            <a:avLst>
              <a:gd name="adj1" fmla="val 25000"/>
              <a:gd name="adj2" fmla="val 58376"/>
              <a:gd name="adj3" fmla="val 69231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1061" name="Left Arrow 1060"/>
          <p:cNvSpPr/>
          <p:nvPr/>
        </p:nvSpPr>
        <p:spPr>
          <a:xfrm>
            <a:off x="-29540" y="8290306"/>
            <a:ext cx="4552558" cy="1550379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55" name="Curved Left Arrow 1054"/>
          <p:cNvSpPr/>
          <p:nvPr/>
        </p:nvSpPr>
        <p:spPr>
          <a:xfrm>
            <a:off x="3954109" y="6076360"/>
            <a:ext cx="2838089" cy="3671646"/>
          </a:xfrm>
          <a:prstGeom prst="curvedLeftArrow">
            <a:avLst>
              <a:gd name="adj1" fmla="val 33997"/>
              <a:gd name="adj2" fmla="val 50000"/>
              <a:gd name="adj3" fmla="val 27246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1029" name="Right Arrow 1028"/>
          <p:cNvSpPr/>
          <p:nvPr/>
        </p:nvSpPr>
        <p:spPr>
          <a:xfrm>
            <a:off x="2090970" y="5790016"/>
            <a:ext cx="4042208" cy="1672580"/>
          </a:xfrm>
          <a:prstGeom prst="right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027" name="Curved Right Arrow 1026"/>
          <p:cNvSpPr/>
          <p:nvPr/>
        </p:nvSpPr>
        <p:spPr>
          <a:xfrm>
            <a:off x="54185" y="3836879"/>
            <a:ext cx="2717241" cy="3636832"/>
          </a:xfrm>
          <a:prstGeom prst="curvedRightArrow">
            <a:avLst>
              <a:gd name="adj1" fmla="val 37722"/>
              <a:gd name="adj2" fmla="val 61904"/>
              <a:gd name="adj3" fmla="val 37247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23" name="Left Arrow 22"/>
          <p:cNvSpPr/>
          <p:nvPr/>
        </p:nvSpPr>
        <p:spPr>
          <a:xfrm>
            <a:off x="503963" y="3573026"/>
            <a:ext cx="4145466" cy="1528043"/>
          </a:xfrm>
          <a:prstGeom prst="lef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20" name="Curved Left Arrow 19"/>
          <p:cNvSpPr/>
          <p:nvPr/>
        </p:nvSpPr>
        <p:spPr>
          <a:xfrm>
            <a:off x="3989642" y="1866415"/>
            <a:ext cx="2820038" cy="3220972"/>
          </a:xfrm>
          <a:prstGeom prst="curvedLeftArrow">
            <a:avLst>
              <a:gd name="adj1" fmla="val 29654"/>
              <a:gd name="adj2" fmla="val 54346"/>
              <a:gd name="adj3" fmla="val 32177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7510" y="-272498"/>
            <a:ext cx="4727019" cy="1239167"/>
          </a:xfrm>
        </p:spPr>
        <p:txBody>
          <a:bodyPr>
            <a:normAutofit/>
          </a:bodyPr>
          <a:lstStyle/>
          <a:p>
            <a:r>
              <a:rPr lang="en-GB" sz="2925" dirty="0">
                <a:latin typeface="Rockwell" panose="02060603020205020403" pitchFamily="18" charset="0"/>
              </a:rPr>
              <a:t>ART AND DESIGN – LEARNING JOURNEY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12406" y="1512337"/>
            <a:ext cx="4804880" cy="1402650"/>
          </a:xfrm>
          <a:prstGeom prst="rightArrow">
            <a:avLst/>
          </a:prstGeom>
          <a:solidFill>
            <a:srgbClr val="9DC3E6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5" name="Oval 4"/>
          <p:cNvSpPr/>
          <p:nvPr/>
        </p:nvSpPr>
        <p:spPr>
          <a:xfrm>
            <a:off x="164074" y="1753255"/>
            <a:ext cx="854393" cy="803946"/>
          </a:xfrm>
          <a:prstGeom prst="ellipse">
            <a:avLst/>
          </a:prstGeom>
          <a:solidFill>
            <a:schemeClr val="bg1"/>
          </a:solidFill>
          <a:ln w="57150">
            <a:solidFill>
              <a:srgbClr val="9DC3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6" name="TextBox 5"/>
          <p:cNvSpPr txBox="1"/>
          <p:nvPr/>
        </p:nvSpPr>
        <p:spPr>
          <a:xfrm>
            <a:off x="187372" y="2002712"/>
            <a:ext cx="1318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Rockwell" panose="02060603020205020403" pitchFamily="18" charset="0"/>
              </a:rPr>
              <a:t>YEAR 7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46083" y="2290704"/>
            <a:ext cx="2451239" cy="317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31" dirty="0">
              <a:solidFill>
                <a:schemeClr val="bg1"/>
              </a:solidFill>
              <a:latin typeface="Rockwell" panose="02060603020205020403" pitchFamily="18" charset="0"/>
            </a:endParaRPr>
          </a:p>
          <a:p>
            <a:endParaRPr lang="en-GB" sz="731" dirty="0">
              <a:solidFill>
                <a:schemeClr val="bg1"/>
              </a:solidFill>
              <a:latin typeface="Rockwell" panose="02060603020205020403" pitchFamily="18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3096628" y="3963035"/>
            <a:ext cx="854393" cy="818235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53" name="Oval 52"/>
          <p:cNvSpPr/>
          <p:nvPr/>
        </p:nvSpPr>
        <p:spPr>
          <a:xfrm>
            <a:off x="2785410" y="6207605"/>
            <a:ext cx="854393" cy="818235"/>
          </a:xfrm>
          <a:prstGeom prst="ellipse">
            <a:avLst/>
          </a:prstGeom>
          <a:solidFill>
            <a:schemeClr val="bg1"/>
          </a:solidFill>
          <a:ln w="5715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14" name="TextBox 13"/>
          <p:cNvSpPr txBox="1"/>
          <p:nvPr/>
        </p:nvSpPr>
        <p:spPr>
          <a:xfrm>
            <a:off x="1041050" y="1925003"/>
            <a:ext cx="1226761" cy="584775"/>
          </a:xfrm>
          <a:prstGeom prst="rect">
            <a:avLst/>
          </a:prstGeom>
          <a:noFill/>
          <a:ln w="38100"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Introduction to Art and Design:  Baseline assessment what do you already know about Art?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131478" y="4197365"/>
            <a:ext cx="1318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Rockwell" panose="02060603020205020403" pitchFamily="18" charset="0"/>
              </a:rPr>
              <a:t>YEAR 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836709" y="6459434"/>
            <a:ext cx="1318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Rockwell" panose="02060603020205020403" pitchFamily="18" charset="0"/>
              </a:rPr>
              <a:t>YEAR 9</a:t>
            </a:r>
          </a:p>
        </p:txBody>
      </p:sp>
      <p:sp>
        <p:nvSpPr>
          <p:cNvPr id="68" name="Oval 67"/>
          <p:cNvSpPr/>
          <p:nvPr/>
        </p:nvSpPr>
        <p:spPr>
          <a:xfrm>
            <a:off x="3100394" y="8732515"/>
            <a:ext cx="854393" cy="818235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71" name="TextBox 70"/>
          <p:cNvSpPr txBox="1"/>
          <p:nvPr/>
        </p:nvSpPr>
        <p:spPr>
          <a:xfrm>
            <a:off x="3072669" y="8979253"/>
            <a:ext cx="1318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Rockwell" panose="02060603020205020403" pitchFamily="18" charset="0"/>
              </a:rPr>
              <a:t>ART GCSE </a:t>
            </a:r>
          </a:p>
        </p:txBody>
      </p:sp>
      <p:pic>
        <p:nvPicPr>
          <p:cNvPr id="40" name="Picture 2" descr="File:BYR color wheel.svg - Wikimedia Comm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478" y="102637"/>
            <a:ext cx="737548" cy="737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Wassily Kandinsky — Composition VIII, 192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" b="99000" l="2162" r="9783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215" y="509624"/>
            <a:ext cx="929741" cy="10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TextBox 82">
            <a:extLst>
              <a:ext uri="{FF2B5EF4-FFF2-40B4-BE49-F238E27FC236}">
                <a16:creationId xmlns:a16="http://schemas.microsoft.com/office/drawing/2014/main" id="{5CCA2C3E-9827-8A4E-82A1-D47F208E4E93}"/>
              </a:ext>
            </a:extLst>
          </p:cNvPr>
          <p:cNvSpPr txBox="1"/>
          <p:nvPr/>
        </p:nvSpPr>
        <p:spPr>
          <a:xfrm>
            <a:off x="2225812" y="1881861"/>
            <a:ext cx="2167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Mindfulness Project: </a:t>
            </a:r>
          </a:p>
          <a:p>
            <a:pPr lvl="0" algn="ctr"/>
            <a:r>
              <a:rPr lang="en-GB" sz="800" dirty="0"/>
              <a:t>Exploring why we study art and its links to other subjects and developing critical thinking.</a:t>
            </a:r>
          </a:p>
          <a:p>
            <a:pPr lvl="0" algn="ctr"/>
            <a:r>
              <a:rPr lang="en-GB" sz="800" dirty="0"/>
              <a:t>Exploring the topic of Mindfulness, how it is used in art to support mental health. </a:t>
            </a:r>
          </a:p>
          <a:p>
            <a:pPr algn="ctr"/>
            <a:endParaRPr lang="en-GB" sz="8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C2153D2-A9C1-F148-AE23-13344282D3AD}"/>
              </a:ext>
            </a:extLst>
          </p:cNvPr>
          <p:cNvSpPr txBox="1"/>
          <p:nvPr/>
        </p:nvSpPr>
        <p:spPr>
          <a:xfrm>
            <a:off x="944908" y="1369390"/>
            <a:ext cx="1155039" cy="461665"/>
          </a:xfrm>
          <a:prstGeom prst="rect">
            <a:avLst/>
          </a:prstGeom>
          <a:noFill/>
          <a:ln w="28575">
            <a:solidFill>
              <a:srgbClr val="9DC3E6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Technique Assessment: Watercolour colour wheel.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23318CDA-70E4-AB4D-8241-5090F95BB8C5}"/>
              </a:ext>
            </a:extLst>
          </p:cNvPr>
          <p:cNvSpPr txBox="1"/>
          <p:nvPr/>
        </p:nvSpPr>
        <p:spPr>
          <a:xfrm>
            <a:off x="2150605" y="1362751"/>
            <a:ext cx="1273245" cy="461665"/>
          </a:xfrm>
          <a:prstGeom prst="rect">
            <a:avLst/>
          </a:prstGeom>
          <a:noFill/>
          <a:ln w="28575">
            <a:solidFill>
              <a:srgbClr val="9DC3E6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Knowledge Assessment: Written Kandinsky analysis. 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C87818BA-785C-C746-B697-E2E3A80001A5}"/>
              </a:ext>
            </a:extLst>
          </p:cNvPr>
          <p:cNvSpPr txBox="1"/>
          <p:nvPr/>
        </p:nvSpPr>
        <p:spPr>
          <a:xfrm>
            <a:off x="3478747" y="1362750"/>
            <a:ext cx="1273245" cy="461665"/>
          </a:xfrm>
          <a:prstGeom prst="rect">
            <a:avLst/>
          </a:prstGeom>
          <a:noFill/>
          <a:ln w="28575">
            <a:solidFill>
              <a:srgbClr val="9DC3E6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Composition Assessment: Own Kandinsky inspired painting. 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447C3EE-A4D8-014C-BA01-46444FF9F97A}"/>
              </a:ext>
            </a:extLst>
          </p:cNvPr>
          <p:cNvSpPr txBox="1"/>
          <p:nvPr/>
        </p:nvSpPr>
        <p:spPr>
          <a:xfrm rot="20798337">
            <a:off x="4507421" y="3778708"/>
            <a:ext cx="2008247" cy="584775"/>
          </a:xfrm>
          <a:prstGeom prst="rect">
            <a:avLst/>
          </a:prstGeom>
          <a:noFill/>
          <a:ln w="28575">
            <a:solidFill>
              <a:srgbClr val="9DC3E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Everyday Objects: </a:t>
            </a:r>
          </a:p>
          <a:p>
            <a:pPr algn="ctr"/>
            <a:r>
              <a:rPr lang="en-GB" sz="800" dirty="0"/>
              <a:t>Developing understanding of tone, form, shade, shadow and form through learning key terms and definitions.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643020C-2854-D049-895C-0AB7F54194B9}"/>
              </a:ext>
            </a:extLst>
          </p:cNvPr>
          <p:cNvSpPr txBox="1"/>
          <p:nvPr/>
        </p:nvSpPr>
        <p:spPr>
          <a:xfrm>
            <a:off x="2565567" y="86843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Primary Colours 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F42D137-9F64-3B4E-B927-F6863FC32DE3}"/>
              </a:ext>
            </a:extLst>
          </p:cNvPr>
          <p:cNvSpPr txBox="1"/>
          <p:nvPr/>
        </p:nvSpPr>
        <p:spPr>
          <a:xfrm>
            <a:off x="4926725" y="4718507"/>
            <a:ext cx="1815774" cy="338554"/>
          </a:xfrm>
          <a:prstGeom prst="rect">
            <a:avLst/>
          </a:prstGeom>
          <a:noFill/>
          <a:ln w="28575">
            <a:solidFill>
              <a:srgbClr val="2E75B7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Knowledge Assessment: Written Michael Craig-Martin analysis.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1562965C-6538-8D48-A567-8903302C648C}"/>
              </a:ext>
            </a:extLst>
          </p:cNvPr>
          <p:cNvSpPr txBox="1"/>
          <p:nvPr/>
        </p:nvSpPr>
        <p:spPr>
          <a:xfrm>
            <a:off x="1166462" y="3980049"/>
            <a:ext cx="1900132" cy="707886"/>
          </a:xfrm>
          <a:prstGeom prst="rect">
            <a:avLst/>
          </a:prstGeom>
          <a:noFill/>
          <a:ln w="28575">
            <a:solidFill>
              <a:srgbClr val="FCDA6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African Masks:</a:t>
            </a:r>
          </a:p>
          <a:p>
            <a:pPr lvl="0" algn="ctr"/>
            <a:r>
              <a:rPr lang="en-GB" sz="800" dirty="0"/>
              <a:t>Exploring how African art has influenced contemporary artists such as Picasso. </a:t>
            </a:r>
          </a:p>
          <a:p>
            <a:pPr lvl="0" algn="ctr"/>
            <a:r>
              <a:rPr lang="en-GB" sz="800" dirty="0"/>
              <a:t>Understanding key artistic terms facial proportion. 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5DE56B9-C0B0-424C-9E71-050770BA4471}"/>
              </a:ext>
            </a:extLst>
          </p:cNvPr>
          <p:cNvSpPr txBox="1"/>
          <p:nvPr/>
        </p:nvSpPr>
        <p:spPr>
          <a:xfrm>
            <a:off x="3139145" y="3573026"/>
            <a:ext cx="1260068" cy="338554"/>
          </a:xfrm>
          <a:prstGeom prst="rect">
            <a:avLst/>
          </a:prstGeom>
          <a:noFill/>
          <a:ln w="28575">
            <a:solidFill>
              <a:srgbClr val="FEF95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Composition Assessment: </a:t>
            </a:r>
          </a:p>
          <a:p>
            <a:r>
              <a:rPr lang="en-GB" sz="800" dirty="0"/>
              <a:t>Cardboard Mask. 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58EC17C-D4AF-0E44-A646-F1FD9262D7BC}"/>
              </a:ext>
            </a:extLst>
          </p:cNvPr>
          <p:cNvSpPr txBox="1"/>
          <p:nvPr/>
        </p:nvSpPr>
        <p:spPr>
          <a:xfrm rot="1060543">
            <a:off x="329009" y="6106485"/>
            <a:ext cx="1850277" cy="584775"/>
          </a:xfrm>
          <a:prstGeom prst="rect">
            <a:avLst/>
          </a:prstGeom>
          <a:noFill/>
          <a:ln w="28575">
            <a:solidFill>
              <a:srgbClr val="FEF95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Microscopic World: </a:t>
            </a:r>
          </a:p>
          <a:p>
            <a:pPr algn="ctr"/>
            <a:r>
              <a:rPr lang="en-GB" sz="800" dirty="0"/>
              <a:t>Developing understanding of tone, form, shade, shadow and form through learning key terms and definitions. 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5D241B4-C0D6-534D-993F-FB4BBD057AF6}"/>
              </a:ext>
            </a:extLst>
          </p:cNvPr>
          <p:cNvSpPr txBox="1"/>
          <p:nvPr/>
        </p:nvSpPr>
        <p:spPr>
          <a:xfrm>
            <a:off x="5816950" y="1893722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Secondary  Colours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0F3081D-96B0-DC46-B089-A581D67EFD5B}"/>
              </a:ext>
            </a:extLst>
          </p:cNvPr>
          <p:cNvSpPr txBox="1"/>
          <p:nvPr/>
        </p:nvSpPr>
        <p:spPr>
          <a:xfrm>
            <a:off x="5040777" y="1403053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Tertiary Colours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938220E-4F96-A34E-B034-DB4A128A771A}"/>
              </a:ext>
            </a:extLst>
          </p:cNvPr>
          <p:cNvSpPr txBox="1"/>
          <p:nvPr/>
        </p:nvSpPr>
        <p:spPr>
          <a:xfrm>
            <a:off x="4775486" y="121372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Analogous Colours 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C8C7929F-2EBC-2741-9BAB-AA89E089DB5A}"/>
              </a:ext>
            </a:extLst>
          </p:cNvPr>
          <p:cNvSpPr txBox="1"/>
          <p:nvPr/>
        </p:nvSpPr>
        <p:spPr>
          <a:xfrm>
            <a:off x="4364391" y="90903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Artist Research  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2C6163D-845D-8F48-89A0-AAD3A31387C2}"/>
              </a:ext>
            </a:extLst>
          </p:cNvPr>
          <p:cNvSpPr txBox="1"/>
          <p:nvPr/>
        </p:nvSpPr>
        <p:spPr>
          <a:xfrm>
            <a:off x="5065283" y="102231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Organic Shapes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41D735E-26CB-1648-8359-F90EF5D7ABB3}"/>
              </a:ext>
            </a:extLst>
          </p:cNvPr>
          <p:cNvSpPr txBox="1"/>
          <p:nvPr/>
        </p:nvSpPr>
        <p:spPr>
          <a:xfrm>
            <a:off x="5868719" y="1415425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Geometric Shapes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1C48918-55F7-E540-BE1F-43CB51BD7E92}"/>
              </a:ext>
            </a:extLst>
          </p:cNvPr>
          <p:cNvSpPr txBox="1"/>
          <p:nvPr/>
        </p:nvSpPr>
        <p:spPr>
          <a:xfrm>
            <a:off x="6050713" y="3184166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Tone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EC05EF0E-429B-D24C-9574-8187A07C2643}"/>
              </a:ext>
            </a:extLst>
          </p:cNvPr>
          <p:cNvSpPr txBox="1"/>
          <p:nvPr/>
        </p:nvSpPr>
        <p:spPr>
          <a:xfrm>
            <a:off x="3914058" y="84799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Highlight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74C7F72B-73EB-5947-91DF-92260277DDF7}"/>
              </a:ext>
            </a:extLst>
          </p:cNvPr>
          <p:cNvSpPr txBox="1"/>
          <p:nvPr/>
        </p:nvSpPr>
        <p:spPr>
          <a:xfrm>
            <a:off x="4921596" y="2812073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Shade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3C1AA36-4B29-9C48-9AB2-360FC0746D39}"/>
              </a:ext>
            </a:extLst>
          </p:cNvPr>
          <p:cNvSpPr txBox="1"/>
          <p:nvPr/>
        </p:nvSpPr>
        <p:spPr>
          <a:xfrm>
            <a:off x="3395047" y="1134055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Shadow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42D1EB1-73BC-4645-8CEF-5ED90CDA20BC}"/>
              </a:ext>
            </a:extLst>
          </p:cNvPr>
          <p:cNvSpPr txBox="1"/>
          <p:nvPr/>
        </p:nvSpPr>
        <p:spPr>
          <a:xfrm>
            <a:off x="2997040" y="1067827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Line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FCF91D0-23FD-324D-AC23-42C0B55498E6}"/>
              </a:ext>
            </a:extLst>
          </p:cNvPr>
          <p:cNvSpPr txBox="1"/>
          <p:nvPr/>
        </p:nvSpPr>
        <p:spPr>
          <a:xfrm>
            <a:off x="5147748" y="82048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Orientation Line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C0A24059-B469-4947-80B2-91E1580C35C0}"/>
              </a:ext>
            </a:extLst>
          </p:cNvPr>
          <p:cNvSpPr txBox="1"/>
          <p:nvPr/>
        </p:nvSpPr>
        <p:spPr>
          <a:xfrm>
            <a:off x="3329883" y="980016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Contour Line 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6F609E8D-6D69-204D-9AC2-EA7255DC4F6D}"/>
              </a:ext>
            </a:extLst>
          </p:cNvPr>
          <p:cNvSpPr txBox="1"/>
          <p:nvPr/>
        </p:nvSpPr>
        <p:spPr>
          <a:xfrm>
            <a:off x="3949525" y="1141090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Expressive Line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CA1A77A-01AC-FB4C-A8A0-6823DE369A5A}"/>
              </a:ext>
            </a:extLst>
          </p:cNvPr>
          <p:cNvSpPr txBox="1"/>
          <p:nvPr/>
        </p:nvSpPr>
        <p:spPr>
          <a:xfrm>
            <a:off x="4964596" y="1601153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Descriptive Line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3DBC8E7-4800-0449-9A07-45E7C614B3B9}"/>
              </a:ext>
            </a:extLst>
          </p:cNvPr>
          <p:cNvSpPr txBox="1"/>
          <p:nvPr/>
        </p:nvSpPr>
        <p:spPr>
          <a:xfrm>
            <a:off x="5834612" y="4482930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Grid Drawing 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D8163AEC-3210-E844-9527-3D969E97B52D}"/>
              </a:ext>
            </a:extLst>
          </p:cNvPr>
          <p:cNvSpPr txBox="1"/>
          <p:nvPr/>
        </p:nvSpPr>
        <p:spPr>
          <a:xfrm>
            <a:off x="5262039" y="1793969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Realism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57D9F3B-57B9-794D-8D4C-4AC5DBC7D37D}"/>
              </a:ext>
            </a:extLst>
          </p:cNvPr>
          <p:cNvSpPr txBox="1"/>
          <p:nvPr/>
        </p:nvSpPr>
        <p:spPr>
          <a:xfrm>
            <a:off x="6299185" y="433977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Accuracy 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DFCEAEC-1FC6-E044-8923-58DDE2AB90ED}"/>
              </a:ext>
            </a:extLst>
          </p:cNvPr>
          <p:cNvSpPr txBox="1"/>
          <p:nvPr/>
        </p:nvSpPr>
        <p:spPr>
          <a:xfrm>
            <a:off x="6145594" y="209024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Applying tone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5BC831B-23C5-424F-9997-137CCFF0C4A6}"/>
              </a:ext>
            </a:extLst>
          </p:cNvPr>
          <p:cNvSpPr txBox="1"/>
          <p:nvPr/>
        </p:nvSpPr>
        <p:spPr>
          <a:xfrm>
            <a:off x="5791813" y="1678278"/>
            <a:ext cx="12276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Oil Pastel Monoprint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323FB9D-14DF-ED46-856E-03FB6A0B0C32}"/>
              </a:ext>
            </a:extLst>
          </p:cNvPr>
          <p:cNvSpPr txBox="1"/>
          <p:nvPr/>
        </p:nvSpPr>
        <p:spPr>
          <a:xfrm>
            <a:off x="4974630" y="353603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Artist Research 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067A416-7054-474C-AFAF-2E50C8350228}"/>
                  </a:ext>
                </a:extLst>
              </p14:cNvPr>
              <p14:cNvContentPartPr/>
              <p14:nvPr/>
            </p14:nvContentPartPr>
            <p14:xfrm>
              <a:off x="4078230" y="2716290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067A416-7054-474C-AFAF-2E50C835022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42590" y="2680290"/>
                <a:ext cx="72000" cy="72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F4399FD2-170E-7340-ABC2-2FE3EE38E1A6}"/>
              </a:ext>
            </a:extLst>
          </p:cNvPr>
          <p:cNvSpPr/>
          <p:nvPr/>
        </p:nvSpPr>
        <p:spPr>
          <a:xfrm>
            <a:off x="3833952" y="2569599"/>
            <a:ext cx="966319" cy="4786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50200FA8-9DA8-9D48-98E8-AF144E158A73}"/>
              </a:ext>
            </a:extLst>
          </p:cNvPr>
          <p:cNvSpPr/>
          <p:nvPr/>
        </p:nvSpPr>
        <p:spPr>
          <a:xfrm>
            <a:off x="1613667" y="3476864"/>
            <a:ext cx="1222261" cy="4786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C7071E8-D13B-B94E-9B7F-EACF78DD63F7}"/>
                  </a:ext>
                </a:extLst>
              </p14:cNvPr>
              <p14:cNvContentPartPr/>
              <p14:nvPr/>
            </p14:nvContentPartPr>
            <p14:xfrm>
              <a:off x="3982470" y="2630250"/>
              <a:ext cx="761760" cy="1440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C7071E8-D13B-B94E-9B7F-EACF78DD63F7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946470" y="2594610"/>
                <a:ext cx="833400" cy="215640"/>
              </a:xfrm>
              <a:prstGeom prst="rect">
                <a:avLst/>
              </a:prstGeom>
            </p:spPr>
          </p:pic>
        </mc:Fallback>
      </mc:AlternateContent>
      <p:sp>
        <p:nvSpPr>
          <p:cNvPr id="119" name="TextBox 118">
            <a:extLst>
              <a:ext uri="{FF2B5EF4-FFF2-40B4-BE49-F238E27FC236}">
                <a16:creationId xmlns:a16="http://schemas.microsoft.com/office/drawing/2014/main" id="{943D3C6D-23B4-AF4D-A705-046951D43C60}"/>
              </a:ext>
            </a:extLst>
          </p:cNvPr>
          <p:cNvSpPr txBox="1"/>
          <p:nvPr/>
        </p:nvSpPr>
        <p:spPr>
          <a:xfrm>
            <a:off x="2319169" y="2620141"/>
            <a:ext cx="2425061" cy="338554"/>
          </a:xfrm>
          <a:prstGeom prst="rect">
            <a:avLst/>
          </a:prstGeom>
          <a:noFill/>
          <a:ln w="28575">
            <a:solidFill>
              <a:srgbClr val="2E75B7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Technique Assessment:</a:t>
            </a:r>
          </a:p>
          <a:p>
            <a:r>
              <a:rPr lang="en-GB" sz="800" dirty="0"/>
              <a:t>Ability to use the grid to improve drawing outcomes. 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251E5791-86B2-FD49-B0A3-ACF8139AB86D}"/>
              </a:ext>
            </a:extLst>
          </p:cNvPr>
          <p:cNvSpPr txBox="1"/>
          <p:nvPr/>
        </p:nvSpPr>
        <p:spPr>
          <a:xfrm>
            <a:off x="3328141" y="3044567"/>
            <a:ext cx="2700210" cy="461665"/>
          </a:xfrm>
          <a:prstGeom prst="rect">
            <a:avLst/>
          </a:prstGeom>
          <a:noFill/>
          <a:ln w="28575">
            <a:solidFill>
              <a:srgbClr val="2E75B7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Composition Assessment:</a:t>
            </a:r>
          </a:p>
          <a:p>
            <a:r>
              <a:rPr lang="en-GB" sz="800" dirty="0"/>
              <a:t>Links between collage composition and the work of Michael Craig-Martin.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0EB0463-5461-554B-B600-D3165348A393}"/>
              </a:ext>
            </a:extLst>
          </p:cNvPr>
          <p:cNvSpPr txBox="1"/>
          <p:nvPr/>
        </p:nvSpPr>
        <p:spPr>
          <a:xfrm>
            <a:off x="2194359" y="3214967"/>
            <a:ext cx="880284" cy="707886"/>
          </a:xfrm>
          <a:prstGeom prst="rect">
            <a:avLst/>
          </a:prstGeom>
          <a:noFill/>
          <a:ln w="28575">
            <a:solidFill>
              <a:srgbClr val="FEF95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Knowledge Assessment: Written Chief </a:t>
            </a:r>
            <a:r>
              <a:rPr lang="en-GB" sz="800" dirty="0" err="1"/>
              <a:t>Jimoh</a:t>
            </a:r>
            <a:r>
              <a:rPr lang="en-GB" sz="800" dirty="0"/>
              <a:t> </a:t>
            </a:r>
            <a:r>
              <a:rPr lang="en-GB" sz="800" dirty="0" err="1"/>
              <a:t>Buraimoh</a:t>
            </a:r>
            <a:r>
              <a:rPr lang="en-GB" sz="800" dirty="0"/>
              <a:t> analysis.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09B1019-1510-FC43-8951-962D159F314D}"/>
              </a:ext>
            </a:extLst>
          </p:cNvPr>
          <p:cNvSpPr txBox="1"/>
          <p:nvPr/>
        </p:nvSpPr>
        <p:spPr>
          <a:xfrm>
            <a:off x="1320421" y="3212543"/>
            <a:ext cx="816850" cy="707886"/>
          </a:xfrm>
          <a:prstGeom prst="rect">
            <a:avLst/>
          </a:prstGeom>
          <a:noFill/>
          <a:ln w="28575">
            <a:solidFill>
              <a:srgbClr val="FEF951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Technique Assessment:</a:t>
            </a:r>
          </a:p>
          <a:p>
            <a:r>
              <a:rPr lang="en-GB" sz="800" dirty="0"/>
              <a:t>Chief </a:t>
            </a:r>
            <a:r>
              <a:rPr lang="en-GB" sz="800" dirty="0" err="1"/>
              <a:t>Jimoh</a:t>
            </a:r>
            <a:r>
              <a:rPr lang="en-GB" sz="800" dirty="0"/>
              <a:t> </a:t>
            </a:r>
            <a:r>
              <a:rPr lang="en-GB" sz="800" dirty="0" err="1"/>
              <a:t>Buraimoh</a:t>
            </a:r>
            <a:r>
              <a:rPr lang="en-GB" sz="800" dirty="0"/>
              <a:t> painting.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E4DA3F-B8FF-FE4D-B184-6C3C152F9D9A}"/>
              </a:ext>
            </a:extLst>
          </p:cNvPr>
          <p:cNvSpPr/>
          <p:nvPr/>
        </p:nvSpPr>
        <p:spPr>
          <a:xfrm>
            <a:off x="1254147" y="4733675"/>
            <a:ext cx="1621854" cy="758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405D1D6B-C8FD-0C40-9938-C3E887BE7FE5}"/>
              </a:ext>
            </a:extLst>
          </p:cNvPr>
          <p:cNvSpPr txBox="1"/>
          <p:nvPr/>
        </p:nvSpPr>
        <p:spPr>
          <a:xfrm>
            <a:off x="1287286" y="4761695"/>
            <a:ext cx="1334408" cy="338554"/>
          </a:xfrm>
          <a:prstGeom prst="rect">
            <a:avLst/>
          </a:prstGeom>
          <a:noFill/>
          <a:ln w="28575">
            <a:solidFill>
              <a:srgbClr val="FCDA66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Technique Assessment:</a:t>
            </a:r>
          </a:p>
          <a:p>
            <a:r>
              <a:rPr lang="en-GB" sz="800" dirty="0"/>
              <a:t>Bug Poly Print. 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CCBE18A8-3600-D548-86EB-6DDF9FBD8B5B}"/>
              </a:ext>
            </a:extLst>
          </p:cNvPr>
          <p:cNvSpPr txBox="1"/>
          <p:nvPr/>
        </p:nvSpPr>
        <p:spPr>
          <a:xfrm>
            <a:off x="977510" y="5175456"/>
            <a:ext cx="2775147" cy="338554"/>
          </a:xfrm>
          <a:prstGeom prst="rect">
            <a:avLst/>
          </a:prstGeom>
          <a:noFill/>
          <a:ln w="28575">
            <a:solidFill>
              <a:srgbClr val="FCDA66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Composition Assessment:</a:t>
            </a:r>
          </a:p>
          <a:p>
            <a:r>
              <a:rPr lang="en-GB" sz="800" dirty="0"/>
              <a:t>Radial symmetry, presentation and background of poly print. 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C887CD5-C17E-8449-A3A0-9B3EE79E50A0}"/>
              </a:ext>
            </a:extLst>
          </p:cNvPr>
          <p:cNvSpPr txBox="1"/>
          <p:nvPr/>
        </p:nvSpPr>
        <p:spPr>
          <a:xfrm>
            <a:off x="61934" y="7283735"/>
            <a:ext cx="1656952" cy="584775"/>
          </a:xfrm>
          <a:prstGeom prst="rect">
            <a:avLst/>
          </a:prstGeom>
          <a:noFill/>
          <a:ln w="28575">
            <a:solidFill>
              <a:srgbClr val="FCDA66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Knowledge Assessment: Written artist research on Christopher Marley, </a:t>
            </a:r>
            <a:r>
              <a:rPr lang="en-GB" sz="800" dirty="0" err="1"/>
              <a:t>Eugune</a:t>
            </a:r>
            <a:r>
              <a:rPr lang="en-GB" sz="800" dirty="0"/>
              <a:t> </a:t>
            </a:r>
            <a:r>
              <a:rPr lang="en-GB" sz="800" dirty="0" err="1"/>
              <a:t>Seguy</a:t>
            </a:r>
            <a:r>
              <a:rPr lang="en-GB" sz="800" dirty="0"/>
              <a:t> or Ernst Haeckel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DDD46BB6-B8F2-1841-A784-B21FC5107FAB}"/>
              </a:ext>
            </a:extLst>
          </p:cNvPr>
          <p:cNvSpPr/>
          <p:nvPr/>
        </p:nvSpPr>
        <p:spPr>
          <a:xfrm>
            <a:off x="3684567" y="5585913"/>
            <a:ext cx="1621854" cy="629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F2099826-B28F-7341-ADCB-16FEA486B996}"/>
              </a:ext>
            </a:extLst>
          </p:cNvPr>
          <p:cNvSpPr/>
          <p:nvPr/>
        </p:nvSpPr>
        <p:spPr>
          <a:xfrm>
            <a:off x="3684567" y="7051134"/>
            <a:ext cx="1621854" cy="629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226FA0C-FDE9-FA41-9CF9-A7CDF64B7AFA}"/>
              </a:ext>
            </a:extLst>
          </p:cNvPr>
          <p:cNvSpPr txBox="1"/>
          <p:nvPr/>
        </p:nvSpPr>
        <p:spPr>
          <a:xfrm>
            <a:off x="2293996" y="5567762"/>
            <a:ext cx="946226" cy="5847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Knowledge Assessment:</a:t>
            </a:r>
          </a:p>
          <a:p>
            <a:r>
              <a:rPr lang="en-GB" sz="800" dirty="0"/>
              <a:t>Frida Kahlo artist research page. 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F16250E4-1EA2-EC40-A4C8-93394FEF6D0C}"/>
              </a:ext>
            </a:extLst>
          </p:cNvPr>
          <p:cNvSpPr txBox="1"/>
          <p:nvPr/>
        </p:nvSpPr>
        <p:spPr>
          <a:xfrm>
            <a:off x="3300343" y="5572663"/>
            <a:ext cx="946226" cy="5847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Technique Assessment: Facial proportion drawing. 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82A7736C-5285-6D4B-8507-6FC776CC6DC1}"/>
              </a:ext>
            </a:extLst>
          </p:cNvPr>
          <p:cNvSpPr txBox="1"/>
          <p:nvPr/>
        </p:nvSpPr>
        <p:spPr>
          <a:xfrm>
            <a:off x="4302373" y="5567761"/>
            <a:ext cx="946226" cy="58477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Composition Assessment: </a:t>
            </a:r>
          </a:p>
          <a:p>
            <a:r>
              <a:rPr lang="en-GB" sz="800" dirty="0"/>
              <a:t>Own self portrait in Kahlo style. 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030146BE-17E8-004C-A171-98BCF9E189A3}"/>
              </a:ext>
            </a:extLst>
          </p:cNvPr>
          <p:cNvSpPr txBox="1"/>
          <p:nvPr/>
        </p:nvSpPr>
        <p:spPr>
          <a:xfrm>
            <a:off x="4780509" y="9502131"/>
            <a:ext cx="1957488" cy="338554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Knowledge Assessment: Written Banksy or Ben Eine analysis. 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AA9365F2-EB72-CF4F-9940-2CCBE0807ABF}"/>
              </a:ext>
            </a:extLst>
          </p:cNvPr>
          <p:cNvSpPr txBox="1"/>
          <p:nvPr/>
        </p:nvSpPr>
        <p:spPr>
          <a:xfrm>
            <a:off x="2270744" y="7078817"/>
            <a:ext cx="2993184" cy="338554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Technique Assessment:</a:t>
            </a:r>
          </a:p>
          <a:p>
            <a:r>
              <a:rPr lang="en-GB" sz="800" dirty="0"/>
              <a:t>Quality of overall painting. Neatness, tone and colour saturation.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C03AAB40-307E-BB46-9F2C-1B63CFDB2B54}"/>
              </a:ext>
            </a:extLst>
          </p:cNvPr>
          <p:cNvSpPr txBox="1"/>
          <p:nvPr/>
        </p:nvSpPr>
        <p:spPr>
          <a:xfrm>
            <a:off x="3498161" y="7490279"/>
            <a:ext cx="2464299" cy="338554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Composition Assessment:</a:t>
            </a:r>
          </a:p>
          <a:p>
            <a:r>
              <a:rPr lang="en-GB" sz="800" dirty="0"/>
              <a:t>Final collaborative mural in response to a design brief. 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6DDF897F-6275-E34E-941D-DCF6F3FC9557}"/>
              </a:ext>
            </a:extLst>
          </p:cNvPr>
          <p:cNvSpPr txBox="1"/>
          <p:nvPr/>
        </p:nvSpPr>
        <p:spPr>
          <a:xfrm>
            <a:off x="793659" y="7935184"/>
            <a:ext cx="8469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AO1: Artist Research and critical analysis. Quality and quantity!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8F0AB358-DC44-4F42-99DC-AB49A7689813}"/>
              </a:ext>
            </a:extLst>
          </p:cNvPr>
          <p:cNvSpPr txBox="1"/>
          <p:nvPr/>
        </p:nvSpPr>
        <p:spPr>
          <a:xfrm>
            <a:off x="1693040" y="7935184"/>
            <a:ext cx="8469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AO2: Experimenting with  mediums and reflecting on processes. 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8D341F61-A2F7-5C4E-96E1-BE1B052701B2}"/>
              </a:ext>
            </a:extLst>
          </p:cNvPr>
          <p:cNvSpPr txBox="1"/>
          <p:nvPr/>
        </p:nvSpPr>
        <p:spPr>
          <a:xfrm>
            <a:off x="2592421" y="7934579"/>
            <a:ext cx="8469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AO3:</a:t>
            </a:r>
          </a:p>
          <a:p>
            <a:r>
              <a:rPr lang="en-GB" sz="800" dirty="0"/>
              <a:t>Recording and development or ideas and intentions. 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7EC97A87-AAA3-BC4E-B99B-CDA0D1089C98}"/>
              </a:ext>
            </a:extLst>
          </p:cNvPr>
          <p:cNvSpPr txBox="1"/>
          <p:nvPr/>
        </p:nvSpPr>
        <p:spPr>
          <a:xfrm>
            <a:off x="3491802" y="7929180"/>
            <a:ext cx="846976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AO4: Personal and meaningful final piece and overall project. Quality.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0B275B6A-EF1E-5241-B208-88530A67EB73}"/>
              </a:ext>
            </a:extLst>
          </p:cNvPr>
          <p:cNvSpPr txBox="1"/>
          <p:nvPr/>
        </p:nvSpPr>
        <p:spPr>
          <a:xfrm>
            <a:off x="1018467" y="8769502"/>
            <a:ext cx="1850277" cy="584775"/>
          </a:xfrm>
          <a:prstGeom prst="rect">
            <a:avLst/>
          </a:prstGeom>
          <a:noFill/>
          <a:ln w="28575">
            <a:solidFill>
              <a:srgbClr val="EB458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Consists of 2 projects, One that is coursework and one exam project with a 10 hour exam in which you will produce your final piece. 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9C473158-E7B0-D240-BBD4-BECA76FF085F}"/>
              </a:ext>
            </a:extLst>
          </p:cNvPr>
          <p:cNvSpPr txBox="1"/>
          <p:nvPr/>
        </p:nvSpPr>
        <p:spPr>
          <a:xfrm>
            <a:off x="3699363" y="6286201"/>
            <a:ext cx="1900132" cy="707886"/>
          </a:xfrm>
          <a:prstGeom prst="rect">
            <a:avLst/>
          </a:prstGeom>
          <a:noFill/>
          <a:ln w="28575">
            <a:solidFill>
              <a:srgbClr val="54823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Mexican Culture:</a:t>
            </a:r>
          </a:p>
          <a:p>
            <a:pPr algn="ctr"/>
            <a:r>
              <a:rPr lang="en-GB" sz="800" dirty="0"/>
              <a:t>Exploring the life of Frida Kahlo and how this has directly impacted her artwork and implementing these to their own self-portraits. 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23EE9213-52E5-3A48-8C2F-DE854108D065}"/>
              </a:ext>
            </a:extLst>
          </p:cNvPr>
          <p:cNvSpPr txBox="1"/>
          <p:nvPr/>
        </p:nvSpPr>
        <p:spPr>
          <a:xfrm rot="20415025">
            <a:off x="4479427" y="8425228"/>
            <a:ext cx="2008247" cy="707886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Graffiti: </a:t>
            </a:r>
          </a:p>
          <a:p>
            <a:pPr algn="ctr"/>
            <a:r>
              <a:rPr lang="en-GB" sz="800" dirty="0"/>
              <a:t>Exploring the theme of graffiti through debates, discussion and research. Developing understanding of design briefs and how to respond. </a:t>
            </a:r>
          </a:p>
        </p:txBody>
      </p:sp>
      <p:pic>
        <p:nvPicPr>
          <p:cNvPr id="1026" name="Picture 2" descr="UNICEF UK Market | Hand Carved Dan Tribe African Mask - Dan Protector">
            <a:extLst>
              <a:ext uri="{FF2B5EF4-FFF2-40B4-BE49-F238E27FC236}">
                <a16:creationId xmlns:a16="http://schemas.microsoft.com/office/drawing/2014/main" id="{C3E48E18-E134-C74D-925D-08E344776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28" y="2518347"/>
            <a:ext cx="976300" cy="9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" name="TextBox 145">
            <a:extLst>
              <a:ext uri="{FF2B5EF4-FFF2-40B4-BE49-F238E27FC236}">
                <a16:creationId xmlns:a16="http://schemas.microsoft.com/office/drawing/2014/main" id="{1BC75E65-4B20-CB44-9262-FCE943E3962D}"/>
              </a:ext>
            </a:extLst>
          </p:cNvPr>
          <p:cNvSpPr txBox="1"/>
          <p:nvPr/>
        </p:nvSpPr>
        <p:spPr>
          <a:xfrm>
            <a:off x="1449768" y="2573257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Organic Shapes 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8D559C54-E456-424D-AA55-05A8146219AB}"/>
              </a:ext>
            </a:extLst>
          </p:cNvPr>
          <p:cNvSpPr txBox="1"/>
          <p:nvPr/>
        </p:nvSpPr>
        <p:spPr>
          <a:xfrm>
            <a:off x="974833" y="275308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Geometric Shapes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CED77D79-6213-4C4B-8314-3E4ADF0CA337}"/>
              </a:ext>
            </a:extLst>
          </p:cNvPr>
          <p:cNvSpPr txBox="1"/>
          <p:nvPr/>
        </p:nvSpPr>
        <p:spPr>
          <a:xfrm>
            <a:off x="2491570" y="2997233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Cultural links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E0B2067-B387-614C-9319-18D4FB3E045B}"/>
              </a:ext>
            </a:extLst>
          </p:cNvPr>
          <p:cNvSpPr txBox="1"/>
          <p:nvPr/>
        </p:nvSpPr>
        <p:spPr>
          <a:xfrm>
            <a:off x="1780873" y="2913163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Pattern 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558E879A-E3D3-D145-93A5-EC9AE7A614DE}"/>
              </a:ext>
            </a:extLst>
          </p:cNvPr>
          <p:cNvSpPr txBox="1"/>
          <p:nvPr/>
        </p:nvSpPr>
        <p:spPr>
          <a:xfrm>
            <a:off x="919408" y="3003382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Artist Research  </a:t>
            </a:r>
          </a:p>
        </p:txBody>
      </p:sp>
      <p:pic>
        <p:nvPicPr>
          <p:cNvPr id="1028" name="Picture 4" descr="CHIEF JIMOH BURAIMOH – Thought Pyramid Art Centre">
            <a:extLst>
              <a:ext uri="{FF2B5EF4-FFF2-40B4-BE49-F238E27FC236}">
                <a16:creationId xmlns:a16="http://schemas.microsoft.com/office/drawing/2014/main" id="{2EB2A62C-97B0-1443-8989-06D56C820E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" y="3352716"/>
            <a:ext cx="539299" cy="89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ugène Séguy: Insectes · Miss Moss">
            <a:extLst>
              <a:ext uri="{FF2B5EF4-FFF2-40B4-BE49-F238E27FC236}">
                <a16:creationId xmlns:a16="http://schemas.microsoft.com/office/drawing/2014/main" id="{C0F59978-EE93-CE41-9746-2535EA43C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5" y="6659506"/>
            <a:ext cx="471265" cy="59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Michael Craig-Martin at IMMA - Irish Museum of Modern Art - Artforum  International">
            <a:extLst>
              <a:ext uri="{FF2B5EF4-FFF2-40B4-BE49-F238E27FC236}">
                <a16:creationId xmlns:a16="http://schemas.microsoft.com/office/drawing/2014/main" id="{B253A4F0-1DF5-C84B-A98E-A309E0BCE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0343" y="5112956"/>
            <a:ext cx="736378" cy="885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 New Book Gathers Every Single Documented Frida Kahlo Painting, Including  Lost Works—See Images Here | Artnet News">
            <a:extLst>
              <a:ext uri="{FF2B5EF4-FFF2-40B4-BE49-F238E27FC236}">
                <a16:creationId xmlns:a16="http://schemas.microsoft.com/office/drawing/2014/main" id="{7992003F-422C-7542-9ED0-1D3AFA2E62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2" r="6455" b="4379"/>
          <a:stretch/>
        </p:blipFill>
        <p:spPr bwMode="auto">
          <a:xfrm>
            <a:off x="5488969" y="5115887"/>
            <a:ext cx="554787" cy="77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Street Artist Ben Eine Creates 'The Review' A Massive Mural in the Heart of  London's Olympic Park • Inspiring City">
            <a:extLst>
              <a:ext uri="{FF2B5EF4-FFF2-40B4-BE49-F238E27FC236}">
                <a16:creationId xmlns:a16="http://schemas.microsoft.com/office/drawing/2014/main" id="{2356634B-5951-144B-850C-12474D31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610" b="14518"/>
          <a:stretch/>
        </p:blipFill>
        <p:spPr bwMode="auto">
          <a:xfrm>
            <a:off x="4391183" y="7870111"/>
            <a:ext cx="1671618" cy="20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anksy | Biography, Art, Auction, Shredded Painting, &amp; Facts | Britannica">
            <a:extLst>
              <a:ext uri="{FF2B5EF4-FFF2-40B4-BE49-F238E27FC236}">
                <a16:creationId xmlns:a16="http://schemas.microsoft.com/office/drawing/2014/main" id="{3ECDC67B-6A55-D54A-8B12-89C5F78E8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794" y="7465046"/>
            <a:ext cx="569334" cy="42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Ernst Haeckel's Jellyfish – The Public Domain Review">
            <a:extLst>
              <a:ext uri="{FF2B5EF4-FFF2-40B4-BE49-F238E27FC236}">
                <a16:creationId xmlns:a16="http://schemas.microsoft.com/office/drawing/2014/main" id="{EB5E9ED0-CEB9-C04C-AFE4-069D29B375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0661" y="7460750"/>
            <a:ext cx="890540" cy="43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Taschen publishes 152 paintings from iconic Mexican artist Frida Kahlo in  the most extensive study to date">
            <a:extLst>
              <a:ext uri="{FF2B5EF4-FFF2-40B4-BE49-F238E27FC236}">
                <a16:creationId xmlns:a16="http://schemas.microsoft.com/office/drawing/2014/main" id="{5AA1E944-0168-524A-8FBC-BDADA5D5A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562" y="4775723"/>
            <a:ext cx="732223" cy="735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1" name="TextBox 150">
            <a:extLst>
              <a:ext uri="{FF2B5EF4-FFF2-40B4-BE49-F238E27FC236}">
                <a16:creationId xmlns:a16="http://schemas.microsoft.com/office/drawing/2014/main" id="{A6FD0D3F-EE7A-D543-9C05-5785691587FF}"/>
              </a:ext>
            </a:extLst>
          </p:cNvPr>
          <p:cNvSpPr txBox="1"/>
          <p:nvPr/>
        </p:nvSpPr>
        <p:spPr>
          <a:xfrm>
            <a:off x="712123" y="554720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Artist Research  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1C44FF6-66A6-2547-8C7D-7C2A53214F99}"/>
              </a:ext>
            </a:extLst>
          </p:cNvPr>
          <p:cNvSpPr txBox="1"/>
          <p:nvPr/>
        </p:nvSpPr>
        <p:spPr>
          <a:xfrm>
            <a:off x="5690645" y="602999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Artist Research  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F05352CA-1AC7-1B40-8A4A-44426F490FA1}"/>
              </a:ext>
            </a:extLst>
          </p:cNvPr>
          <p:cNvSpPr txBox="1"/>
          <p:nvPr/>
        </p:nvSpPr>
        <p:spPr>
          <a:xfrm>
            <a:off x="4678246" y="8158722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Artist Research  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4E746E7C-1583-3344-AB1C-C6F75490CC6A}"/>
              </a:ext>
            </a:extLst>
          </p:cNvPr>
          <p:cNvSpPr txBox="1"/>
          <p:nvPr/>
        </p:nvSpPr>
        <p:spPr>
          <a:xfrm>
            <a:off x="4534353" y="5055909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Portraiture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443F0B1-3D64-3943-B2D0-83DCE0B0DC32}"/>
              </a:ext>
            </a:extLst>
          </p:cNvPr>
          <p:cNvSpPr txBox="1"/>
          <p:nvPr/>
        </p:nvSpPr>
        <p:spPr>
          <a:xfrm>
            <a:off x="4925473" y="5203997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Identity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C640955F-D411-A74E-8AB7-96ACFFAC4D52}"/>
              </a:ext>
            </a:extLst>
          </p:cNvPr>
          <p:cNvSpPr txBox="1"/>
          <p:nvPr/>
        </p:nvSpPr>
        <p:spPr>
          <a:xfrm>
            <a:off x="4534353" y="5358067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Proportion </a:t>
            </a: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6D6420DF-8B1D-A14C-B540-F9D45568D9E8}"/>
              </a:ext>
            </a:extLst>
          </p:cNvPr>
          <p:cNvSpPr txBox="1"/>
          <p:nvPr/>
        </p:nvSpPr>
        <p:spPr>
          <a:xfrm>
            <a:off x="6234821" y="643489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Typography 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869A82A9-B111-8247-95B9-237661CAC7E3}"/>
              </a:ext>
            </a:extLst>
          </p:cNvPr>
          <p:cNvSpPr txBox="1"/>
          <p:nvPr/>
        </p:nvSpPr>
        <p:spPr>
          <a:xfrm>
            <a:off x="5766362" y="9261421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Design Brief 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AC31EA8-A61D-5642-AB2F-987A05C3165F}"/>
              </a:ext>
            </a:extLst>
          </p:cNvPr>
          <p:cNvSpPr txBox="1"/>
          <p:nvPr/>
        </p:nvSpPr>
        <p:spPr>
          <a:xfrm>
            <a:off x="6121074" y="9083972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Graphic Design  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F7ED0862-9A1F-EB4F-9B2C-965596AE5BDA}"/>
              </a:ext>
            </a:extLst>
          </p:cNvPr>
          <p:cNvSpPr txBox="1"/>
          <p:nvPr/>
        </p:nvSpPr>
        <p:spPr>
          <a:xfrm>
            <a:off x="797837" y="9556173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Critical Thinking 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0B6ABDA1-E2F2-004F-89D3-156CA927BBBC}"/>
              </a:ext>
            </a:extLst>
          </p:cNvPr>
          <p:cNvSpPr txBox="1"/>
          <p:nvPr/>
        </p:nvSpPr>
        <p:spPr>
          <a:xfrm>
            <a:off x="2610874" y="4749383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Poly Print 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28B5FC0B-FC15-524E-82CB-51F6AE603623}"/>
              </a:ext>
            </a:extLst>
          </p:cNvPr>
          <p:cNvSpPr txBox="1"/>
          <p:nvPr/>
        </p:nvSpPr>
        <p:spPr>
          <a:xfrm>
            <a:off x="3057903" y="492928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Relevance 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DB81EDD3-E4F1-9444-BBEA-C6403CF9C5F1}"/>
              </a:ext>
            </a:extLst>
          </p:cNvPr>
          <p:cNvSpPr txBox="1"/>
          <p:nvPr/>
        </p:nvSpPr>
        <p:spPr>
          <a:xfrm>
            <a:off x="617536" y="923255"/>
            <a:ext cx="1953502" cy="33855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Everything you learn in Year 7 underpins the rest of your Art and Design education. 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9ED505C1-03C2-D24E-9FA8-3B021A69C1B3}"/>
              </a:ext>
            </a:extLst>
          </p:cNvPr>
          <p:cNvSpPr txBox="1"/>
          <p:nvPr/>
        </p:nvSpPr>
        <p:spPr>
          <a:xfrm>
            <a:off x="1105540" y="708990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Watercolour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9B03DD24-0FA4-6045-8B2B-E180E7AD7379}"/>
              </a:ext>
            </a:extLst>
          </p:cNvPr>
          <p:cNvSpPr txBox="1"/>
          <p:nvPr/>
        </p:nvSpPr>
        <p:spPr>
          <a:xfrm>
            <a:off x="1051217" y="5721600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Entomologist 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9C46F6F5-4E32-5243-BE46-83744CC0A653}"/>
              </a:ext>
            </a:extLst>
          </p:cNvPr>
          <p:cNvSpPr txBox="1"/>
          <p:nvPr/>
        </p:nvSpPr>
        <p:spPr>
          <a:xfrm>
            <a:off x="482118" y="693481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Botanical Artist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38E3C349-2A86-1642-B438-BF29E979E418}"/>
              </a:ext>
            </a:extLst>
          </p:cNvPr>
          <p:cNvSpPr txBox="1"/>
          <p:nvPr/>
        </p:nvSpPr>
        <p:spPr>
          <a:xfrm>
            <a:off x="6299185" y="890230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Vandalism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2E68D7F6-EB78-2B41-8C48-BC7877ED50F5}"/>
              </a:ext>
            </a:extLst>
          </p:cNvPr>
          <p:cNvSpPr txBox="1"/>
          <p:nvPr/>
        </p:nvSpPr>
        <p:spPr>
          <a:xfrm>
            <a:off x="1657785" y="967431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Reflection 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58D3EC8C-8B08-054B-A709-14C7D2CB3CF6}"/>
              </a:ext>
            </a:extLst>
          </p:cNvPr>
          <p:cNvSpPr txBox="1"/>
          <p:nvPr/>
        </p:nvSpPr>
        <p:spPr>
          <a:xfrm>
            <a:off x="2214595" y="9518868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Independence 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31491D77-1A9B-504F-BE94-08FC680D1B85}"/>
              </a:ext>
            </a:extLst>
          </p:cNvPr>
          <p:cNvSpPr txBox="1"/>
          <p:nvPr/>
        </p:nvSpPr>
        <p:spPr>
          <a:xfrm>
            <a:off x="3106321" y="9659794"/>
            <a:ext cx="985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Experimentation  </a:t>
            </a:r>
          </a:p>
        </p:txBody>
      </p:sp>
    </p:spTree>
    <p:extLst>
      <p:ext uri="{BB962C8B-B14F-4D97-AF65-F5344CB8AC3E}">
        <p14:creationId xmlns:p14="http://schemas.microsoft.com/office/powerpoint/2010/main" val="418372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33130</TotalTime>
  <Words>522</Words>
  <Application>Microsoft Office PowerPoint</Application>
  <PresentationFormat>A4 Paper (210x297 mm)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ART AND DESIGN – LEARNING JOURNEY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DESIGN – LEARNING JOURNEY</dc:title>
  <dc:creator>JL. Cuthbert</dc:creator>
  <cp:lastModifiedBy>Sally Spreckley</cp:lastModifiedBy>
  <cp:revision>38</cp:revision>
  <cp:lastPrinted>2021-06-30T11:43:30Z</cp:lastPrinted>
  <dcterms:created xsi:type="dcterms:W3CDTF">2020-05-21T10:54:13Z</dcterms:created>
  <dcterms:modified xsi:type="dcterms:W3CDTF">2023-09-07T13:48:34Z</dcterms:modified>
</cp:coreProperties>
</file>